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323" r:id="rId15"/>
    <p:sldId id="318" r:id="rId16"/>
    <p:sldId id="331" r:id="rId17"/>
    <p:sldId id="322" r:id="rId18"/>
    <p:sldId id="336" r:id="rId19"/>
    <p:sldId id="337" r:id="rId20"/>
    <p:sldId id="326" r:id="rId21"/>
    <p:sldId id="327" r:id="rId22"/>
    <p:sldId id="338" r:id="rId23"/>
    <p:sldId id="328" r:id="rId24"/>
    <p:sldId id="329" r:id="rId25"/>
    <p:sldId id="330" r:id="rId26"/>
    <p:sldId id="320" r:id="rId27"/>
    <p:sldId id="270" r:id="rId28"/>
    <p:sldId id="271" r:id="rId29"/>
    <p:sldId id="319" r:id="rId30"/>
    <p:sldId id="340" r:id="rId31"/>
    <p:sldId id="341" r:id="rId32"/>
    <p:sldId id="342" r:id="rId33"/>
    <p:sldId id="344" r:id="rId34"/>
    <p:sldId id="345" r:id="rId35"/>
    <p:sldId id="346" r:id="rId36"/>
    <p:sldId id="347" r:id="rId37"/>
    <p:sldId id="372" r:id="rId38"/>
    <p:sldId id="352" r:id="rId39"/>
    <p:sldId id="357" r:id="rId40"/>
    <p:sldId id="360" r:id="rId41"/>
    <p:sldId id="361" r:id="rId42"/>
    <p:sldId id="362" r:id="rId43"/>
    <p:sldId id="363" r:id="rId44"/>
    <p:sldId id="359" r:id="rId45"/>
    <p:sldId id="348" r:id="rId46"/>
    <p:sldId id="367" r:id="rId47"/>
    <p:sldId id="368" r:id="rId48"/>
    <p:sldId id="369" r:id="rId49"/>
    <p:sldId id="371" r:id="rId50"/>
    <p:sldId id="370" r:id="rId51"/>
    <p:sldId id="349" r:id="rId52"/>
    <p:sldId id="350" r:id="rId53"/>
    <p:sldId id="374" r:id="rId54"/>
    <p:sldId id="281" r:id="rId55"/>
    <p:sldId id="314" r:id="rId56"/>
    <p:sldId id="294" r:id="rId57"/>
    <p:sldId id="373" r:id="rId58"/>
    <p:sldId id="296" r:id="rId59"/>
    <p:sldId id="295" r:id="rId60"/>
    <p:sldId id="375" r:id="rId61"/>
    <p:sldId id="376" r:id="rId62"/>
    <p:sldId id="377" r:id="rId63"/>
    <p:sldId id="378" r:id="rId64"/>
    <p:sldId id="299" r:id="rId65"/>
    <p:sldId id="298" r:id="rId66"/>
    <p:sldId id="297" r:id="rId67"/>
    <p:sldId id="379" r:id="rId68"/>
    <p:sldId id="380" r:id="rId69"/>
    <p:sldId id="300" r:id="rId70"/>
    <p:sldId id="382" r:id="rId71"/>
    <p:sldId id="383" r:id="rId72"/>
    <p:sldId id="384" r:id="rId73"/>
    <p:sldId id="385" r:id="rId74"/>
    <p:sldId id="386" r:id="rId75"/>
    <p:sldId id="387" r:id="rId76"/>
    <p:sldId id="391" r:id="rId77"/>
    <p:sldId id="422" r:id="rId78"/>
    <p:sldId id="423" r:id="rId79"/>
    <p:sldId id="424" r:id="rId80"/>
    <p:sldId id="425" r:id="rId81"/>
    <p:sldId id="426" r:id="rId82"/>
    <p:sldId id="427" r:id="rId83"/>
    <p:sldId id="428" r:id="rId84"/>
    <p:sldId id="429" r:id="rId85"/>
    <p:sldId id="430" r:id="rId86"/>
    <p:sldId id="431" r:id="rId87"/>
    <p:sldId id="432" r:id="rId88"/>
    <p:sldId id="433" r:id="rId89"/>
    <p:sldId id="434" r:id="rId90"/>
    <p:sldId id="435" r:id="rId91"/>
    <p:sldId id="436" r:id="rId92"/>
    <p:sldId id="437" r:id="rId93"/>
    <p:sldId id="394" r:id="rId94"/>
    <p:sldId id="439" r:id="rId95"/>
    <p:sldId id="440" r:id="rId96"/>
    <p:sldId id="441" r:id="rId97"/>
    <p:sldId id="442" r:id="rId98"/>
    <p:sldId id="443" r:id="rId99"/>
    <p:sldId id="444" r:id="rId100"/>
    <p:sldId id="445" r:id="rId101"/>
    <p:sldId id="446" r:id="rId102"/>
    <p:sldId id="447" r:id="rId103"/>
    <p:sldId id="448" r:id="rId104"/>
    <p:sldId id="449" r:id="rId105"/>
    <p:sldId id="450" r:id="rId106"/>
    <p:sldId id="451" r:id="rId107"/>
    <p:sldId id="452" r:id="rId108"/>
    <p:sldId id="453" r:id="rId109"/>
    <p:sldId id="454" r:id="rId110"/>
    <p:sldId id="455" r:id="rId111"/>
    <p:sldId id="456" r:id="rId112"/>
    <p:sldId id="457" r:id="rId113"/>
    <p:sldId id="458" r:id="rId114"/>
    <p:sldId id="459" r:id="rId115"/>
    <p:sldId id="460" r:id="rId116"/>
    <p:sldId id="461" r:id="rId117"/>
    <p:sldId id="462" r:id="rId118"/>
    <p:sldId id="463" r:id="rId119"/>
    <p:sldId id="464" r:id="rId120"/>
    <p:sldId id="465" r:id="rId121"/>
    <p:sldId id="466" r:id="rId122"/>
    <p:sldId id="467" r:id="rId123"/>
    <p:sldId id="468" r:id="rId124"/>
    <p:sldId id="469" r:id="rId125"/>
    <p:sldId id="470" r:id="rId126"/>
    <p:sldId id="471" r:id="rId127"/>
    <p:sldId id="472" r:id="rId128"/>
    <p:sldId id="473" r:id="rId129"/>
    <p:sldId id="474" r:id="rId130"/>
    <p:sldId id="475" r:id="rId131"/>
    <p:sldId id="476" r:id="rId132"/>
    <p:sldId id="477" r:id="rId133"/>
    <p:sldId id="478" r:id="rId134"/>
    <p:sldId id="479" r:id="rId135"/>
    <p:sldId id="480" r:id="rId136"/>
    <p:sldId id="481" r:id="rId137"/>
    <p:sldId id="482" r:id="rId138"/>
    <p:sldId id="483" r:id="rId139"/>
    <p:sldId id="484" r:id="rId140"/>
    <p:sldId id="485" r:id="rId141"/>
    <p:sldId id="486" r:id="rId142"/>
    <p:sldId id="487" r:id="rId143"/>
    <p:sldId id="488" r:id="rId144"/>
    <p:sldId id="489" r:id="rId145"/>
    <p:sldId id="490" r:id="rId146"/>
    <p:sldId id="491" r:id="rId147"/>
    <p:sldId id="492" r:id="rId148"/>
    <p:sldId id="493" r:id="rId149"/>
    <p:sldId id="494" r:id="rId150"/>
    <p:sldId id="495" r:id="rId151"/>
    <p:sldId id="496" r:id="rId152"/>
    <p:sldId id="497" r:id="rId153"/>
    <p:sldId id="498" r:id="rId154"/>
    <p:sldId id="499" r:id="rId155"/>
    <p:sldId id="500" r:id="rId156"/>
    <p:sldId id="501" r:id="rId157"/>
    <p:sldId id="502" r:id="rId158"/>
    <p:sldId id="503" r:id="rId159"/>
    <p:sldId id="504" r:id="rId160"/>
    <p:sldId id="505" r:id="rId161"/>
    <p:sldId id="506" r:id="rId162"/>
    <p:sldId id="507" r:id="rId163"/>
    <p:sldId id="508" r:id="rId164"/>
    <p:sldId id="509" r:id="rId165"/>
    <p:sldId id="510" r:id="rId166"/>
    <p:sldId id="511" r:id="rId167"/>
    <p:sldId id="512" r:id="rId168"/>
    <p:sldId id="513" r:id="rId169"/>
    <p:sldId id="514" r:id="rId170"/>
    <p:sldId id="515" r:id="rId171"/>
    <p:sldId id="516" r:id="rId172"/>
    <p:sldId id="517" r:id="rId173"/>
    <p:sldId id="518" r:id="rId174"/>
    <p:sldId id="519" r:id="rId175"/>
    <p:sldId id="520" r:id="rId176"/>
    <p:sldId id="521" r:id="rId177"/>
    <p:sldId id="522" r:id="rId178"/>
    <p:sldId id="523" r:id="rId179"/>
    <p:sldId id="524" r:id="rId180"/>
    <p:sldId id="525" r:id="rId181"/>
    <p:sldId id="526" r:id="rId182"/>
    <p:sldId id="527" r:id="rId183"/>
    <p:sldId id="528" r:id="rId184"/>
    <p:sldId id="529" r:id="rId185"/>
    <p:sldId id="530" r:id="rId186"/>
    <p:sldId id="531" r:id="rId187"/>
    <p:sldId id="532" r:id="rId188"/>
    <p:sldId id="533" r:id="rId189"/>
    <p:sldId id="534" r:id="rId190"/>
    <p:sldId id="535" r:id="rId191"/>
    <p:sldId id="536" r:id="rId192"/>
    <p:sldId id="537" r:id="rId193"/>
    <p:sldId id="538" r:id="rId194"/>
    <p:sldId id="539" r:id="rId195"/>
    <p:sldId id="540" r:id="rId196"/>
    <p:sldId id="541" r:id="rId197"/>
    <p:sldId id="542" r:id="rId198"/>
    <p:sldId id="543" r:id="rId199"/>
    <p:sldId id="544" r:id="rId200"/>
    <p:sldId id="545" r:id="rId201"/>
    <p:sldId id="546" r:id="rId202"/>
    <p:sldId id="547" r:id="rId203"/>
    <p:sldId id="548" r:id="rId204"/>
    <p:sldId id="549" r:id="rId205"/>
    <p:sldId id="550" r:id="rId206"/>
    <p:sldId id="551" r:id="rId20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5" autoAdjust="0"/>
    <p:restoredTop sz="94660"/>
  </p:normalViewPr>
  <p:slideViewPr>
    <p:cSldViewPr snapToGrid="0">
      <p:cViewPr varScale="1">
        <p:scale>
          <a:sx n="88" d="100"/>
          <a:sy n="88"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viewProps" Target="view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3458349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3143566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3959887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240266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825954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F081FC18-642B-4C9A-A166-1328D63373AF}" type="datetimeFigureOut">
              <a:rPr lang="fr-FR" smtClean="0"/>
              <a:t>19/12/2022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230512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F081FC18-642B-4C9A-A166-1328D63373AF}" type="datetimeFigureOut">
              <a:rPr lang="fr-FR" smtClean="0"/>
              <a:t>19/12/2022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1004848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F081FC18-642B-4C9A-A166-1328D63373AF}" type="datetimeFigureOut">
              <a:rPr lang="fr-FR" smtClean="0"/>
              <a:t>19/12/2022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548993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081FC18-642B-4C9A-A166-1328D63373AF}" type="datetimeFigureOut">
              <a:rPr lang="fr-FR" smtClean="0"/>
              <a:t>19/12/2022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3846325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81FC18-642B-4C9A-A166-1328D63373AF}" type="datetimeFigureOut">
              <a:rPr lang="fr-FR" smtClean="0"/>
              <a:t>19/12/2022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192768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81FC18-642B-4C9A-A166-1328D63373AF}" type="datetimeFigureOut">
              <a:rPr lang="fr-FR" smtClean="0"/>
              <a:t>19/12/2022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2958085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2FFBB-9487-4A6A-A109-2D22AD534F6F}" type="slidenum">
              <a:rPr lang="fr-FR" smtClean="0"/>
              <a:t>‹N°›</a:t>
            </a:fld>
            <a:endParaRPr lang="fr-FR"/>
          </a:p>
        </p:txBody>
      </p:sp>
    </p:spTree>
    <p:extLst>
      <p:ext uri="{BB962C8B-B14F-4D97-AF65-F5344CB8AC3E}">
        <p14:creationId xmlns:p14="http://schemas.microsoft.com/office/powerpoint/2010/main" val="636615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slideLayout" Target="../slideLayouts/slideLayout2.xml"/><Relationship Id="rId5" Type="http://schemas.openxmlformats.org/officeDocument/2006/relationships/image" Target="../media/image140.emf"/><Relationship Id="rId4" Type="http://schemas.openxmlformats.org/officeDocument/2006/relationships/image" Target="../media/image139.emf"/></Relationships>
</file>

<file path=ppt/slides/_rels/slide103.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6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image" Target="../media/image213.emf"/><Relationship Id="rId1" Type="http://schemas.openxmlformats.org/officeDocument/2006/relationships/slideLayout" Target="../slideLayouts/slideLayout2.xml"/><Relationship Id="rId4" Type="http://schemas.openxmlformats.org/officeDocument/2006/relationships/image" Target="../media/image215.emf"/></Relationships>
</file>

<file path=ppt/slides/_rels/slide203.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image" Target="../media/image217.e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20.emf"/><Relationship Id="rId2" Type="http://schemas.openxmlformats.org/officeDocument/2006/relationships/image" Target="../media/image219.em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image" Target="../media/image7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5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7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7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NUL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NUL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3.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FAD87-B349-29A3-E103-CC0B4614096A}"/>
              </a:ext>
            </a:extLst>
          </p:cNvPr>
          <p:cNvSpPr>
            <a:spLocks noGrp="1"/>
          </p:cNvSpPr>
          <p:nvPr>
            <p:ph type="ctrTitle"/>
          </p:nvPr>
        </p:nvSpPr>
        <p:spPr>
          <a:xfrm>
            <a:off x="1524000" y="2610998"/>
            <a:ext cx="9144000" cy="1934550"/>
          </a:xfrm>
        </p:spPr>
        <p:style>
          <a:lnRef idx="2">
            <a:schemeClr val="accent2"/>
          </a:lnRef>
          <a:fillRef idx="1">
            <a:schemeClr val="lt1"/>
          </a:fillRef>
          <a:effectRef idx="0">
            <a:schemeClr val="accent2"/>
          </a:effectRef>
          <a:fontRef idx="minor">
            <a:schemeClr val="dk1"/>
          </a:fontRef>
        </p:style>
        <p:txBody>
          <a:bodyPr/>
          <a:lstStyle/>
          <a:p>
            <a:r>
              <a:rPr lang="fr-FR" sz="60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Equipements et circuits électriques</a:t>
            </a:r>
            <a:endParaRPr lang="fr-FR" dirty="0"/>
          </a:p>
        </p:txBody>
      </p:sp>
    </p:spTree>
    <p:extLst>
      <p:ext uri="{BB962C8B-B14F-4D97-AF65-F5344CB8AC3E}">
        <p14:creationId xmlns:p14="http://schemas.microsoft.com/office/powerpoint/2010/main" val="23799127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90B8D7A-CE69-FB38-8A8E-8BDF2F8225BE}"/>
              </a:ext>
            </a:extLst>
          </p:cNvPr>
          <p:cNvSpPr txBox="1"/>
          <p:nvPr/>
        </p:nvSpPr>
        <p:spPr>
          <a:xfrm>
            <a:off x="592158" y="1642940"/>
            <a:ext cx="870424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Elle est obtenue à bord, par prélèvement d'air sur un étage compresseurs du réacteur.</a:t>
            </a:r>
            <a:br>
              <a:rPr lang="fr-FR" sz="1800" spc="-50" dirty="0">
                <a:effectLst/>
                <a:ea typeface="Times New Roman" panose="02020603050405020304" pitchFamily="18" charset="0"/>
              </a:rPr>
            </a:br>
            <a:endParaRPr lang="fr-FR" dirty="0"/>
          </a:p>
        </p:txBody>
      </p:sp>
      <p:sp>
        <p:nvSpPr>
          <p:cNvPr id="6" name="ZoneTexte 5">
            <a:extLst>
              <a:ext uri="{FF2B5EF4-FFF2-40B4-BE49-F238E27FC236}">
                <a16:creationId xmlns:a16="http://schemas.microsoft.com/office/drawing/2014/main" id="{C428F334-F9BD-E86F-731E-2AD5EB3A9A00}"/>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0A48C53C-CEA5-3A5C-E97E-B81A41FE1EAF}"/>
              </a:ext>
            </a:extLst>
          </p:cNvPr>
          <p:cNvSpPr txBox="1"/>
          <p:nvPr/>
        </p:nvSpPr>
        <p:spPr>
          <a:xfrm>
            <a:off x="3291289" y="53800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ENERGIE PNEUMATIQUE</a:t>
            </a:r>
          </a:p>
        </p:txBody>
      </p:sp>
      <p:sp>
        <p:nvSpPr>
          <p:cNvPr id="3" name="ZoneTexte 2">
            <a:extLst>
              <a:ext uri="{FF2B5EF4-FFF2-40B4-BE49-F238E27FC236}">
                <a16:creationId xmlns:a16="http://schemas.microsoft.com/office/drawing/2014/main" id="{B6149CBD-FED0-458B-BA46-2E4D00C9E316}"/>
              </a:ext>
            </a:extLst>
          </p:cNvPr>
          <p:cNvSpPr txBox="1"/>
          <p:nvPr/>
        </p:nvSpPr>
        <p:spPr>
          <a:xfrm>
            <a:off x="592158" y="2967335"/>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AVANTAGES</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C'est un fluide léger et toujours présent.</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Les tuyauteries de retour ne sont pas nécessaires.</a:t>
            </a:r>
          </a:p>
        </p:txBody>
      </p:sp>
      <p:sp>
        <p:nvSpPr>
          <p:cNvPr id="7" name="ZoneTexte 6">
            <a:extLst>
              <a:ext uri="{FF2B5EF4-FFF2-40B4-BE49-F238E27FC236}">
                <a16:creationId xmlns:a16="http://schemas.microsoft.com/office/drawing/2014/main" id="{401B7B61-6720-4F47-6CE3-8030BF905695}"/>
              </a:ext>
            </a:extLst>
          </p:cNvPr>
          <p:cNvSpPr txBox="1"/>
          <p:nvPr/>
        </p:nvSpPr>
        <p:spPr>
          <a:xfrm>
            <a:off x="592158" y="4325163"/>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pc="-50" dirty="0">
                <a:effectLst/>
                <a:ea typeface="Times New Roman" panose="02020603050405020304" pitchFamily="18" charset="0"/>
              </a:rPr>
              <a:t>INCONVENIENTS</a:t>
            </a:r>
          </a:p>
          <a:p>
            <a:pPr marL="285750" lvl="0" indent="-285750" algn="just">
              <a:buClr>
                <a:srgbClr val="000000"/>
              </a:buClr>
              <a:buSzPts val="1200"/>
              <a:buFont typeface="Arial" panose="020B0604020202020204" pitchFamily="34" charset="0"/>
              <a:buChar char="•"/>
              <a:tabLst>
                <a:tab pos="499110" algn="l"/>
              </a:tabLst>
            </a:pPr>
            <a:r>
              <a:rPr lang="fr-FR" u="none" strike="noStrike" spc="-50" dirty="0">
                <a:effectLst/>
                <a:ea typeface="Times New Roman" panose="02020603050405020304" pitchFamily="18" charset="0"/>
                <a:cs typeface="Times New Roman" panose="02020603050405020304" pitchFamily="18" charset="0"/>
              </a:rPr>
              <a:t>Des condensations d'eau peuvent perturber le fonctionnement.</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Les fuites sont </a:t>
            </a:r>
            <a:r>
              <a:rPr lang="fr-FR" spc="0" dirty="0">
                <a:solidFill>
                  <a:srgbClr val="000000"/>
                </a:solidFill>
                <a:effectLst/>
                <a:ea typeface="DejaVu Sans" panose="020B0603030804020204" pitchFamily="34" charset="0"/>
                <a:cs typeface="Times New Roman" panose="02020603050405020304" pitchFamily="18" charset="0"/>
              </a:rPr>
              <a:t>fréquentes </a:t>
            </a:r>
            <a:r>
              <a:rPr lang="fr-FR" dirty="0">
                <a:solidFill>
                  <a:srgbClr val="000000"/>
                </a:solidFill>
                <a:effectLst/>
                <a:ea typeface="DejaVu Sans" panose="020B0603030804020204" pitchFamily="34" charset="0"/>
              </a:rPr>
              <a:t>et difficilement décelables</a:t>
            </a:r>
            <a:endParaRPr lang="fr-FR" dirty="0"/>
          </a:p>
        </p:txBody>
      </p:sp>
      <p:pic>
        <p:nvPicPr>
          <p:cNvPr id="2" name="Image 1"/>
          <p:cNvPicPr>
            <a:picLocks noChangeAspect="1"/>
          </p:cNvPicPr>
          <p:nvPr/>
        </p:nvPicPr>
        <p:blipFill>
          <a:blip r:embed="rId2"/>
          <a:stretch>
            <a:fillRect/>
          </a:stretch>
        </p:blipFill>
        <p:spPr>
          <a:xfrm>
            <a:off x="7103125" y="2518001"/>
            <a:ext cx="4572000" cy="33242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821536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t="6895"/>
          <a:stretch/>
        </p:blipFill>
        <p:spPr>
          <a:xfrm>
            <a:off x="2737930" y="1143211"/>
            <a:ext cx="6882395" cy="4051280"/>
          </a:xfrm>
          <a:prstGeom prst="rect">
            <a:avLst/>
          </a:prstGeom>
        </p:spPr>
      </p:pic>
      <p:sp>
        <p:nvSpPr>
          <p:cNvPr id="5" name="ZoneTexte 4"/>
          <p:cNvSpPr txBox="1"/>
          <p:nvPr/>
        </p:nvSpPr>
        <p:spPr>
          <a:xfrm>
            <a:off x="4746534" y="730695"/>
            <a:ext cx="4370119" cy="369332"/>
          </a:xfrm>
          <a:prstGeom prst="rect">
            <a:avLst/>
          </a:prstGeom>
          <a:noFill/>
        </p:spPr>
        <p:txBody>
          <a:bodyPr wrap="square" rtlCol="0">
            <a:spAutoFit/>
          </a:bodyPr>
          <a:lstStyle/>
          <a:p>
            <a:r>
              <a:rPr lang="fr-FR" dirty="0" smtClean="0"/>
              <a:t>FEM recueillie sur un tour d’induit</a:t>
            </a:r>
            <a:endParaRPr lang="fr-FR" dirty="0"/>
          </a:p>
        </p:txBody>
      </p:sp>
      <p:sp>
        <p:nvSpPr>
          <p:cNvPr id="6" name="Rectangle 5"/>
          <p:cNvSpPr/>
          <p:nvPr/>
        </p:nvSpPr>
        <p:spPr>
          <a:xfrm>
            <a:off x="5591316" y="410055"/>
            <a:ext cx="1380058" cy="369332"/>
          </a:xfrm>
          <a:prstGeom prst="rect">
            <a:avLst/>
          </a:prstGeom>
        </p:spPr>
        <p:txBody>
          <a:bodyPr wrap="none">
            <a:spAutoFit/>
          </a:bodyPr>
          <a:lstStyle/>
          <a:p>
            <a:r>
              <a:rPr lang="fr-FR" dirty="0" smtClean="0"/>
              <a:t>Génératrices</a:t>
            </a:r>
          </a:p>
        </p:txBody>
      </p:sp>
      <p:sp>
        <p:nvSpPr>
          <p:cNvPr id="7" name="Rectangle 6"/>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9" name="Rectangle 8"/>
          <p:cNvSpPr/>
          <p:nvPr/>
        </p:nvSpPr>
        <p:spPr>
          <a:xfrm>
            <a:off x="662372" y="5865811"/>
            <a:ext cx="1122614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sur un tour d induit, la FEM est alternative et pratiquement sinusoïdale.</a:t>
            </a:r>
          </a:p>
        </p:txBody>
      </p:sp>
    </p:spTree>
    <p:extLst>
      <p:ext uri="{BB962C8B-B14F-4D97-AF65-F5344CB8AC3E}">
        <p14:creationId xmlns:p14="http://schemas.microsoft.com/office/powerpoint/2010/main" val="37328085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174960" y="1412622"/>
            <a:ext cx="5460895" cy="3299911"/>
          </a:xfrm>
          <a:prstGeom prst="rect">
            <a:avLst/>
          </a:prstGeom>
        </p:spPr>
      </p:pic>
      <p:sp>
        <p:nvSpPr>
          <p:cNvPr id="5" name="ZoneTexte 4"/>
          <p:cNvSpPr txBox="1"/>
          <p:nvPr/>
        </p:nvSpPr>
        <p:spPr>
          <a:xfrm>
            <a:off x="4835417" y="855737"/>
            <a:ext cx="2521165" cy="369332"/>
          </a:xfrm>
          <a:prstGeom prst="rect">
            <a:avLst/>
          </a:prstGeom>
          <a:noFill/>
        </p:spPr>
        <p:txBody>
          <a:bodyPr wrap="square" rtlCol="0">
            <a:spAutoFit/>
          </a:bodyPr>
          <a:lstStyle/>
          <a:p>
            <a:r>
              <a:rPr lang="fr-FR" dirty="0" smtClean="0"/>
              <a:t>Collecteur-redresseur</a:t>
            </a:r>
            <a:endParaRPr lang="fr-FR" dirty="0"/>
          </a:p>
        </p:txBody>
      </p:sp>
      <p:sp>
        <p:nvSpPr>
          <p:cNvPr id="6" name="Rectangle 5"/>
          <p:cNvSpPr/>
          <p:nvPr/>
        </p:nvSpPr>
        <p:spPr>
          <a:xfrm>
            <a:off x="5377560" y="505057"/>
            <a:ext cx="1380058" cy="369332"/>
          </a:xfrm>
          <a:prstGeom prst="rect">
            <a:avLst/>
          </a:prstGeom>
        </p:spPr>
        <p:txBody>
          <a:bodyPr wrap="none">
            <a:spAutoFit/>
          </a:bodyPr>
          <a:lstStyle/>
          <a:p>
            <a:r>
              <a:rPr lang="fr-FR" dirty="0" smtClean="0"/>
              <a:t>Génératrices</a:t>
            </a:r>
          </a:p>
        </p:txBody>
      </p:sp>
      <p:sp>
        <p:nvSpPr>
          <p:cNvPr id="7" name="Rectangle 6"/>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8" name="Rectangle 7"/>
          <p:cNvSpPr/>
          <p:nvPr/>
        </p:nvSpPr>
        <p:spPr>
          <a:xfrm>
            <a:off x="78960" y="1557097"/>
            <a:ext cx="585474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L'astuce consiste à relier chaque extrémité d'une voie d'enroulement à une lamelle de cuivre indépendante (l'ensemble des lamelles s'appelle le collecteur).</a:t>
            </a:r>
          </a:p>
          <a:p>
            <a:pPr algn="just"/>
            <a:endParaRPr lang="fr-FR" dirty="0" smtClean="0"/>
          </a:p>
        </p:txBody>
      </p:sp>
      <p:sp>
        <p:nvSpPr>
          <p:cNvPr id="9" name="Rectangle 8"/>
          <p:cNvSpPr/>
          <p:nvPr/>
        </p:nvSpPr>
        <p:spPr>
          <a:xfrm>
            <a:off x="78960" y="2928601"/>
            <a:ext cx="585474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après un demi-tour, le contact frottant 1 (charbon appuyé par un ressort) sera toujours en contact avec la lamelle reliée au conducteur ayant le potentiel le plus élevé et la tension E recueillie sera toujours de même sens.</a:t>
            </a:r>
            <a:endParaRPr lang="fr-FR"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529" y="4745656"/>
            <a:ext cx="6992326" cy="2000529"/>
          </a:xfrm>
          <a:prstGeom prst="rect">
            <a:avLst/>
          </a:prstGeom>
        </p:spPr>
      </p:pic>
    </p:spTree>
    <p:extLst>
      <p:ext uri="{BB962C8B-B14F-4D97-AF65-F5344CB8AC3E}">
        <p14:creationId xmlns:p14="http://schemas.microsoft.com/office/powerpoint/2010/main" val="14982065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510684" y="228407"/>
            <a:ext cx="3467520" cy="258846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 y="1500796"/>
            <a:ext cx="841960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En fait, plusieurs voies d'enroulement, décalées d'un angle </a:t>
            </a:r>
            <a:r>
              <a:rPr lang="el-GR" dirty="0" smtClean="0"/>
              <a:t>α</a:t>
            </a:r>
            <a:r>
              <a:rPr lang="fr-FR" dirty="0" smtClean="0"/>
              <a:t>, sont montées sur le rotor.</a:t>
            </a:r>
            <a:endParaRPr lang="fr-FR" dirty="0"/>
          </a:p>
        </p:txBody>
      </p:sp>
      <p:pic>
        <p:nvPicPr>
          <p:cNvPr id="7" name="Image 6"/>
          <p:cNvPicPr>
            <a:picLocks noChangeAspect="1"/>
          </p:cNvPicPr>
          <p:nvPr/>
        </p:nvPicPr>
        <p:blipFill>
          <a:blip r:embed="rId3"/>
          <a:stretch>
            <a:fillRect/>
          </a:stretch>
        </p:blipFill>
        <p:spPr>
          <a:xfrm>
            <a:off x="8510684" y="2953591"/>
            <a:ext cx="3467520" cy="2397840"/>
          </a:xfrm>
          <a:prstGeom prst="rect">
            <a:avLst/>
          </a:prstGeom>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0" y="2076428"/>
            <a:ext cx="841960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Prenons le cas de deux voies décalées de 90°</a:t>
            </a:r>
          </a:p>
          <a:p>
            <a:pPr algn="just"/>
            <a:r>
              <a:rPr lang="fr-FR" dirty="0" smtClean="0"/>
              <a:t>Sur un demi-tour, nous obtenons, avec la voie dessinée en rouge, la FEM unidirectionnelle.</a:t>
            </a:r>
          </a:p>
          <a:p>
            <a:pPr algn="just"/>
            <a:r>
              <a:rPr lang="fr-FR" dirty="0" smtClean="0"/>
              <a:t>Mais, dans ce laps de temps, il se produit le même phénomène avec la voie dessinée en bleu, et ce avec un décalage de 90°.</a:t>
            </a:r>
          </a:p>
          <a:p>
            <a:pPr algn="just"/>
            <a:r>
              <a:rPr lang="fr-FR" dirty="0" smtClean="0"/>
              <a:t>La FEM E recueillie sur le bornier de connexion est donnée par l</a:t>
            </a:r>
            <a:endParaRPr lang="fr-FR" dirty="0"/>
          </a:p>
        </p:txBody>
      </p:sp>
      <p:pic>
        <p:nvPicPr>
          <p:cNvPr id="9" name="Image 8"/>
          <p:cNvPicPr>
            <a:picLocks noChangeAspect="1"/>
          </p:cNvPicPr>
          <p:nvPr/>
        </p:nvPicPr>
        <p:blipFill>
          <a:blip r:embed="rId4"/>
          <a:stretch>
            <a:fillRect/>
          </a:stretch>
        </p:blipFill>
        <p:spPr>
          <a:xfrm>
            <a:off x="898567" y="3954631"/>
            <a:ext cx="6096000" cy="1396800"/>
          </a:xfrm>
          <a:prstGeom prst="rect">
            <a:avLst/>
          </a:prstGeom>
        </p:spPr>
      </p:pic>
      <p:sp>
        <p:nvSpPr>
          <p:cNvPr id="14" name="ZoneTexte 13"/>
          <p:cNvSpPr txBox="1"/>
          <p:nvPr/>
        </p:nvSpPr>
        <p:spPr>
          <a:xfrm>
            <a:off x="4835417" y="855737"/>
            <a:ext cx="2521165" cy="369332"/>
          </a:xfrm>
          <a:prstGeom prst="rect">
            <a:avLst/>
          </a:prstGeom>
          <a:noFill/>
        </p:spPr>
        <p:txBody>
          <a:bodyPr wrap="square" rtlCol="0">
            <a:spAutoFit/>
          </a:bodyPr>
          <a:lstStyle/>
          <a:p>
            <a:r>
              <a:rPr lang="fr-FR" dirty="0" smtClean="0"/>
              <a:t>Collecteur-redresseur</a:t>
            </a:r>
            <a:endParaRPr lang="fr-FR" dirty="0"/>
          </a:p>
        </p:txBody>
      </p:sp>
      <p:sp>
        <p:nvSpPr>
          <p:cNvPr id="15" name="Rectangle 14"/>
          <p:cNvSpPr/>
          <p:nvPr/>
        </p:nvSpPr>
        <p:spPr>
          <a:xfrm>
            <a:off x="5377560" y="505057"/>
            <a:ext cx="1380058" cy="369332"/>
          </a:xfrm>
          <a:prstGeom prst="rect">
            <a:avLst/>
          </a:prstGeom>
        </p:spPr>
        <p:txBody>
          <a:bodyPr wrap="none">
            <a:spAutoFit/>
          </a:bodyPr>
          <a:lstStyle/>
          <a:p>
            <a:r>
              <a:rPr lang="fr-FR" dirty="0" smtClean="0"/>
              <a:t>Génératrices</a:t>
            </a:r>
          </a:p>
        </p:txBody>
      </p:sp>
      <p:sp>
        <p:nvSpPr>
          <p:cNvPr id="16" name="Rectangle 15"/>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19" name="Rectangle 18"/>
          <p:cNvSpPr/>
          <p:nvPr/>
        </p:nvSpPr>
        <p:spPr>
          <a:xfrm>
            <a:off x="261291" y="5624982"/>
            <a:ext cx="6096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Pour n voies décalées de </a:t>
            </a:r>
            <a:r>
              <a:rPr lang="el-GR" dirty="0" smtClean="0"/>
              <a:t>α</a:t>
            </a:r>
            <a:r>
              <a:rPr lang="fr-FR" dirty="0" smtClean="0"/>
              <a:t>, nous aurons n FEM décalées de </a:t>
            </a:r>
            <a:r>
              <a:rPr lang="el-GR" dirty="0" smtClean="0"/>
              <a:t>α</a:t>
            </a:r>
            <a:endParaRPr lang="fr-FR" dirty="0" smtClean="0"/>
          </a:p>
          <a:p>
            <a:r>
              <a:rPr lang="fr-FR" dirty="0" smtClean="0"/>
              <a:t>Soit une tension sensiblement continue.</a:t>
            </a:r>
            <a:endParaRPr lang="fr-FR" dirty="0"/>
          </a:p>
        </p:txBody>
      </p:sp>
      <p:pic>
        <p:nvPicPr>
          <p:cNvPr id="20" name="Image 19"/>
          <p:cNvPicPr>
            <a:picLocks noChangeAspect="1"/>
          </p:cNvPicPr>
          <p:nvPr/>
        </p:nvPicPr>
        <p:blipFill>
          <a:blip r:embed="rId5"/>
          <a:stretch>
            <a:fillRect/>
          </a:stretch>
        </p:blipFill>
        <p:spPr>
          <a:xfrm>
            <a:off x="6543822" y="5689542"/>
            <a:ext cx="5434382" cy="519920"/>
          </a:xfrm>
          <a:prstGeom prst="rect">
            <a:avLst/>
          </a:prstGeom>
        </p:spPr>
      </p:pic>
    </p:spTree>
    <p:extLst>
      <p:ext uri="{BB962C8B-B14F-4D97-AF65-F5344CB8AC3E}">
        <p14:creationId xmlns:p14="http://schemas.microsoft.com/office/powerpoint/2010/main" val="13369232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730" y="1557097"/>
            <a:ext cx="6096000" cy="369331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Le collecteur est donc un redresseur mécanique de la tension.</a:t>
            </a:r>
          </a:p>
          <a:p>
            <a:r>
              <a:rPr lang="fr-FR" dirty="0" smtClean="0"/>
              <a:t>La figure montre un ensemble collecteur et balais </a:t>
            </a:r>
          </a:p>
          <a:p>
            <a:r>
              <a:rPr lang="fr-FR" dirty="0" smtClean="0"/>
              <a:t>On peut constater que, lors de la rotation, alors qu'une lame quitte le charbon, une autre arrive en contact avec lui. </a:t>
            </a:r>
          </a:p>
          <a:p>
            <a:r>
              <a:rPr lang="fr-FR" dirty="0" smtClean="0"/>
              <a:t>On a donc une succession de fermetures-ouvertures de contact.</a:t>
            </a:r>
          </a:p>
          <a:p>
            <a:r>
              <a:rPr lang="fr-FR" dirty="0" smtClean="0"/>
              <a:t>Chacune de ces connexions-déconnexions est génératrice d'un arc électrique entre la lame et le charbon (balai).</a:t>
            </a:r>
          </a:p>
          <a:p>
            <a:r>
              <a:rPr lang="fr-FR" dirty="0" smtClean="0"/>
              <a:t>Ces arcs répétitifs sont source d'usure prématurée des balais et générateurs de parasites.</a:t>
            </a:r>
          </a:p>
          <a:p>
            <a:pPr algn="just"/>
            <a:r>
              <a:rPr lang="fr-FR" dirty="0" smtClean="0"/>
              <a:t>Cette partie de la machine entraînera donc des opérations de maintenance, donc un coût, et les parasites devront être traités par différents moyens car ils gênent les télécommunications.</a:t>
            </a:r>
            <a:endParaRPr lang="fr-FR" dirty="0"/>
          </a:p>
        </p:txBody>
      </p:sp>
      <p:sp>
        <p:nvSpPr>
          <p:cNvPr id="9" name="ZoneTexte 8"/>
          <p:cNvSpPr txBox="1"/>
          <p:nvPr/>
        </p:nvSpPr>
        <p:spPr>
          <a:xfrm>
            <a:off x="4835417" y="855737"/>
            <a:ext cx="2521165" cy="369332"/>
          </a:xfrm>
          <a:prstGeom prst="rect">
            <a:avLst/>
          </a:prstGeom>
          <a:noFill/>
        </p:spPr>
        <p:txBody>
          <a:bodyPr wrap="square" rtlCol="0">
            <a:spAutoFit/>
          </a:bodyPr>
          <a:lstStyle/>
          <a:p>
            <a:r>
              <a:rPr lang="fr-FR" dirty="0" smtClean="0"/>
              <a:t>Collecteur-redresseur</a:t>
            </a:r>
            <a:endParaRPr lang="fr-FR" dirty="0"/>
          </a:p>
        </p:txBody>
      </p:sp>
      <p:sp>
        <p:nvSpPr>
          <p:cNvPr id="10" name="Rectangle 9"/>
          <p:cNvSpPr/>
          <p:nvPr/>
        </p:nvSpPr>
        <p:spPr>
          <a:xfrm>
            <a:off x="5377560" y="505057"/>
            <a:ext cx="1380058" cy="369332"/>
          </a:xfrm>
          <a:prstGeom prst="rect">
            <a:avLst/>
          </a:prstGeom>
        </p:spPr>
        <p:txBody>
          <a:bodyPr wrap="none">
            <a:spAutoFit/>
          </a:bodyPr>
          <a:lstStyle/>
          <a:p>
            <a:r>
              <a:rPr lang="fr-FR" dirty="0" smtClean="0"/>
              <a:t>Génératrices</a:t>
            </a:r>
          </a:p>
        </p:txBody>
      </p:sp>
      <p:sp>
        <p:nvSpPr>
          <p:cNvPr id="11" name="Rectangle 10"/>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pic>
        <p:nvPicPr>
          <p:cNvPr id="12" name="Espace réservé du contenu 11"/>
          <p:cNvPicPr>
            <a:picLocks noGrp="1" noChangeAspect="1"/>
          </p:cNvPicPr>
          <p:nvPr>
            <p:ph idx="1"/>
          </p:nvPr>
        </p:nvPicPr>
        <p:blipFill>
          <a:blip r:embed="rId2"/>
          <a:stretch>
            <a:fillRect/>
          </a:stretch>
        </p:blipFill>
        <p:spPr>
          <a:xfrm>
            <a:off x="6937293" y="1450677"/>
            <a:ext cx="5062598" cy="4351338"/>
          </a:xfrm>
          <a:prstGeom prst="rect">
            <a:avLst/>
          </a:prstGeom>
        </p:spPr>
      </p:pic>
    </p:spTree>
    <p:extLst>
      <p:ext uri="{BB962C8B-B14F-4D97-AF65-F5344CB8AC3E}">
        <p14:creationId xmlns:p14="http://schemas.microsoft.com/office/powerpoint/2010/main" val="37882604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1061" y="1728712"/>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buFont typeface="Arial" panose="020B0604020202020204" pitchFamily="34" charset="0"/>
              <a:buChar char="•"/>
            </a:pPr>
            <a:r>
              <a:rPr lang="fr-FR" dirty="0"/>
              <a:t>Les charbons sont positionnés sur la ligne neutre (ligne perpendiculaire au champ). </a:t>
            </a:r>
          </a:p>
          <a:p>
            <a:pPr marL="285750" indent="-285750" algn="just">
              <a:buFont typeface="Arial" panose="020B0604020202020204" pitchFamily="34" charset="0"/>
              <a:buChar char="•"/>
            </a:pPr>
            <a:r>
              <a:rPr lang="fr-FR" dirty="0"/>
              <a:t>Lorsque la génératrice débite un courant, les conducteurs de l'induit sont parcourus par un courant.</a:t>
            </a:r>
          </a:p>
          <a:p>
            <a:pPr marL="285750" indent="-285750" algn="just">
              <a:buFont typeface="Arial" panose="020B0604020202020204" pitchFamily="34" charset="0"/>
              <a:buChar char="•"/>
            </a:pPr>
            <a:r>
              <a:rPr lang="fr-FR" dirty="0"/>
              <a:t>Or, nous savons qu'un conducteur parcouru par un courant génère un champ magnétique.</a:t>
            </a:r>
          </a:p>
          <a:p>
            <a:pPr marL="285750" indent="-285750" algn="just">
              <a:buFont typeface="Arial" panose="020B0604020202020204" pitchFamily="34" charset="0"/>
              <a:buChar char="•"/>
            </a:pPr>
            <a:r>
              <a:rPr lang="fr-FR" dirty="0"/>
              <a:t>Ce champ magnétique créé par les conducteurs d'induit (Hi) se combine avec le champ inducteur (H) et donne un champ résultant (HR) qui ne se propage pas en ligne droite entre les pôles inducteurs.</a:t>
            </a:r>
          </a:p>
          <a:p>
            <a:pPr marL="285750" indent="-285750" algn="just">
              <a:buFont typeface="Arial" panose="020B0604020202020204" pitchFamily="34" charset="0"/>
              <a:buChar char="•"/>
            </a:pPr>
            <a:r>
              <a:rPr lang="fr-FR" dirty="0"/>
              <a:t>Ce phénomène est appelé réaction magnétique d'induit.</a:t>
            </a:r>
          </a:p>
          <a:p>
            <a:pPr marL="285750" indent="-285750" algn="just">
              <a:buFont typeface="Arial" panose="020B0604020202020204" pitchFamily="34" charset="0"/>
              <a:buChar char="•"/>
            </a:pPr>
            <a:endParaRPr lang="fr-FR" dirty="0"/>
          </a:p>
        </p:txBody>
      </p:sp>
      <p:sp>
        <p:nvSpPr>
          <p:cNvPr id="6" name="Rectangle 5"/>
          <p:cNvSpPr/>
          <p:nvPr/>
        </p:nvSpPr>
        <p:spPr>
          <a:xfrm>
            <a:off x="4643386" y="855737"/>
            <a:ext cx="2959015" cy="369332"/>
          </a:xfrm>
          <a:prstGeom prst="rect">
            <a:avLst/>
          </a:prstGeom>
        </p:spPr>
        <p:txBody>
          <a:bodyPr wrap="none">
            <a:spAutoFit/>
          </a:bodyPr>
          <a:lstStyle/>
          <a:p>
            <a:r>
              <a:rPr lang="fr-FR" dirty="0" smtClean="0"/>
              <a:t>Réaction magnétique d'induit</a:t>
            </a:r>
          </a:p>
        </p:txBody>
      </p:sp>
      <p:pic>
        <p:nvPicPr>
          <p:cNvPr id="7" name="Image 6"/>
          <p:cNvPicPr>
            <a:picLocks noChangeAspect="1"/>
          </p:cNvPicPr>
          <p:nvPr/>
        </p:nvPicPr>
        <p:blipFill>
          <a:blip r:embed="rId2"/>
          <a:stretch>
            <a:fillRect/>
          </a:stretch>
        </p:blipFill>
        <p:spPr>
          <a:xfrm>
            <a:off x="7658634" y="1831364"/>
            <a:ext cx="4034952" cy="1374974"/>
          </a:xfrm>
          <a:prstGeom prst="rect">
            <a:avLst/>
          </a:prstGeom>
        </p:spPr>
      </p:pic>
      <p:sp>
        <p:nvSpPr>
          <p:cNvPr id="8" name="Rectangle 7"/>
          <p:cNvSpPr/>
          <p:nvPr/>
        </p:nvSpPr>
        <p:spPr>
          <a:xfrm>
            <a:off x="5377560" y="505057"/>
            <a:ext cx="1380058" cy="369332"/>
          </a:xfrm>
          <a:prstGeom prst="rect">
            <a:avLst/>
          </a:prstGeom>
        </p:spPr>
        <p:txBody>
          <a:bodyPr wrap="none">
            <a:spAutoFit/>
          </a:bodyPr>
          <a:lstStyle/>
          <a:p>
            <a:r>
              <a:rPr lang="fr-FR" dirty="0" smtClean="0"/>
              <a:t>Génératrices</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7557877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rotWithShape="1">
          <a:blip r:embed="rId2"/>
          <a:srcRect l="7909" r="51603"/>
          <a:stretch/>
        </p:blipFill>
        <p:spPr>
          <a:xfrm>
            <a:off x="9377898" y="1790975"/>
            <a:ext cx="2707574" cy="2591840"/>
          </a:xfrm>
          <a:prstGeom prst="rect">
            <a:avLst/>
          </a:prstGeom>
        </p:spPr>
      </p:pic>
      <p:sp>
        <p:nvSpPr>
          <p:cNvPr id="5" name="Rectangle 4"/>
          <p:cNvSpPr/>
          <p:nvPr/>
        </p:nvSpPr>
        <p:spPr>
          <a:xfrm>
            <a:off x="232042" y="1722526"/>
            <a:ext cx="8935153"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On peut penser qu'il suffit alors de caler les charbons sur la nouvelle position de la ligne neutre, </a:t>
            </a:r>
          </a:p>
          <a:p>
            <a:pPr marL="285750" indent="-285750" algn="just">
              <a:lnSpc>
                <a:spcPct val="150000"/>
              </a:lnSpc>
              <a:buFont typeface="Arial" panose="020B0604020202020204" pitchFamily="34" charset="0"/>
              <a:buChar char="•"/>
            </a:pPr>
            <a:r>
              <a:rPr lang="fr-FR" dirty="0" smtClean="0"/>
              <a:t>Mais lorsque le courant dans les conducteurs d'induit augmente ou diminue dans de grandes proportions (débit différent de la génératrice, lorsque le nombre de charges varie), ces conducteurs génèrent un champ magnétique différent.</a:t>
            </a:r>
          </a:p>
          <a:p>
            <a:pPr marL="285750" indent="-285750" algn="just">
              <a:lnSpc>
                <a:spcPct val="150000"/>
              </a:lnSpc>
              <a:buFont typeface="Arial" panose="020B0604020202020204" pitchFamily="34" charset="0"/>
              <a:buChar char="•"/>
            </a:pPr>
            <a:r>
              <a:rPr lang="fr-FR" dirty="0" smtClean="0"/>
              <a:t>La combinaison du champ inducteur et du champ créé par l'induit donnera une distorsion du champ total différente et, par conséquent, un nouveau décalage de la ligne neutre (dans le sens de la rotation).</a:t>
            </a:r>
          </a:p>
          <a:p>
            <a:pPr marL="285750" indent="-285750" algn="just">
              <a:lnSpc>
                <a:spcPct val="150000"/>
              </a:lnSpc>
              <a:buFont typeface="Arial" panose="020B0604020202020204" pitchFamily="34" charset="0"/>
              <a:buChar char="•"/>
            </a:pPr>
            <a:r>
              <a:rPr lang="fr-FR" dirty="0" smtClean="0"/>
              <a:t>Les charbons n'étant plus sur cette ligne neutre commuteront des conducteurs parcourus par une intensité importante donnant des arcs électriques destructeurs.</a:t>
            </a:r>
          </a:p>
          <a:p>
            <a:pPr marL="285750" indent="-285750" algn="just">
              <a:lnSpc>
                <a:spcPct val="150000"/>
              </a:lnSpc>
              <a:buFont typeface="Arial" panose="020B0604020202020204" pitchFamily="34" charset="0"/>
              <a:buChar char="•"/>
            </a:pPr>
            <a:r>
              <a:rPr lang="fr-FR" dirty="0" smtClean="0"/>
              <a:t>On y remédie, sur les machines de forte puissance, par l'adjonction d'enroulements de commutation.</a:t>
            </a:r>
            <a:endParaRPr lang="fr-FR" dirty="0"/>
          </a:p>
        </p:txBody>
      </p:sp>
      <p:pic>
        <p:nvPicPr>
          <p:cNvPr id="7" name="Image 6"/>
          <p:cNvPicPr>
            <a:picLocks noChangeAspect="1"/>
          </p:cNvPicPr>
          <p:nvPr/>
        </p:nvPicPr>
        <p:blipFill>
          <a:blip r:embed="rId3"/>
          <a:stretch>
            <a:fillRect/>
          </a:stretch>
        </p:blipFill>
        <p:spPr>
          <a:xfrm>
            <a:off x="8050520" y="329168"/>
            <a:ext cx="4034952" cy="1374974"/>
          </a:xfrm>
          <a:prstGeom prst="rect">
            <a:avLst/>
          </a:prstGeom>
        </p:spPr>
      </p:pic>
      <p:sp>
        <p:nvSpPr>
          <p:cNvPr id="8" name="Rectangle 7"/>
          <p:cNvSpPr/>
          <p:nvPr/>
        </p:nvSpPr>
        <p:spPr>
          <a:xfrm>
            <a:off x="4699618" y="831989"/>
            <a:ext cx="2959015" cy="369332"/>
          </a:xfrm>
          <a:prstGeom prst="rect">
            <a:avLst/>
          </a:prstGeom>
        </p:spPr>
        <p:txBody>
          <a:bodyPr wrap="none">
            <a:spAutoFit/>
          </a:bodyPr>
          <a:lstStyle/>
          <a:p>
            <a:r>
              <a:rPr lang="fr-FR" dirty="0" smtClean="0"/>
              <a:t>Réaction magnétique d'induit</a:t>
            </a:r>
          </a:p>
        </p:txBody>
      </p:sp>
      <p:pic>
        <p:nvPicPr>
          <p:cNvPr id="9" name="Espace réservé du contenu 5"/>
          <p:cNvPicPr>
            <a:picLocks noChangeAspect="1"/>
          </p:cNvPicPr>
          <p:nvPr/>
        </p:nvPicPr>
        <p:blipFill rotWithShape="1">
          <a:blip r:embed="rId2"/>
          <a:srcRect l="52072" r="6907"/>
          <a:stretch/>
        </p:blipFill>
        <p:spPr>
          <a:xfrm>
            <a:off x="9360084" y="4166039"/>
            <a:ext cx="2743201" cy="2591840"/>
          </a:xfrm>
          <a:prstGeom prst="rect">
            <a:avLst/>
          </a:prstGeom>
        </p:spPr>
      </p:pic>
      <p:sp>
        <p:nvSpPr>
          <p:cNvPr id="10" name="Rectangle 9"/>
          <p:cNvSpPr/>
          <p:nvPr/>
        </p:nvSpPr>
        <p:spPr>
          <a:xfrm>
            <a:off x="5377560" y="505057"/>
            <a:ext cx="1380058" cy="369332"/>
          </a:xfrm>
          <a:prstGeom prst="rect">
            <a:avLst/>
          </a:prstGeom>
        </p:spPr>
        <p:txBody>
          <a:bodyPr wrap="none">
            <a:spAutoFit/>
          </a:bodyPr>
          <a:lstStyle/>
          <a:p>
            <a:r>
              <a:rPr lang="fr-FR" dirty="0" smtClean="0"/>
              <a:t>Génératrices</a:t>
            </a:r>
          </a:p>
        </p:txBody>
      </p:sp>
      <p:sp>
        <p:nvSpPr>
          <p:cNvPr id="11" name="Rectangle 10"/>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9734202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301691" y="1690688"/>
            <a:ext cx="5684617" cy="4351338"/>
          </a:xfrm>
          <a:prstGeom prst="rect">
            <a:avLst/>
          </a:prstGeom>
        </p:spPr>
      </p:pic>
      <p:sp>
        <p:nvSpPr>
          <p:cNvPr id="5" name="Rectangle 4"/>
          <p:cNvSpPr/>
          <p:nvPr/>
        </p:nvSpPr>
        <p:spPr>
          <a:xfrm>
            <a:off x="205691" y="2488319"/>
            <a:ext cx="5981353"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On y remédie, sur les machines de forte puissance, par l'adjonction d'enroulements de commutation.</a:t>
            </a:r>
          </a:p>
          <a:p>
            <a:pPr marL="285750" indent="-285750" algn="just">
              <a:lnSpc>
                <a:spcPct val="150000"/>
              </a:lnSpc>
              <a:buFont typeface="Arial" panose="020B0604020202020204" pitchFamily="34" charset="0"/>
              <a:buChar char="•"/>
            </a:pPr>
            <a:r>
              <a:rPr lang="fr-FR" dirty="0" smtClean="0"/>
              <a:t>Ce sont des enroulements branchés en série avec le rotor.</a:t>
            </a:r>
          </a:p>
          <a:p>
            <a:pPr marL="285750" indent="-285750" algn="just">
              <a:lnSpc>
                <a:spcPct val="150000"/>
              </a:lnSpc>
              <a:buFont typeface="Arial" panose="020B0604020202020204" pitchFamily="34" charset="0"/>
              <a:buChar char="•"/>
            </a:pPr>
            <a:r>
              <a:rPr lang="fr-FR" dirty="0" smtClean="0"/>
              <a:t>Ils sont donc parcourus par le courant I débité par la génératrice, de telle manière qu'ils génèrent un champ venant s'opposer à la réaction magnétique d'induit.</a:t>
            </a:r>
            <a:endParaRPr lang="fr-FR" dirty="0"/>
          </a:p>
        </p:txBody>
      </p:sp>
      <p:sp>
        <p:nvSpPr>
          <p:cNvPr id="7" name="Rectangle 6"/>
          <p:cNvSpPr/>
          <p:nvPr/>
        </p:nvSpPr>
        <p:spPr>
          <a:xfrm>
            <a:off x="4699618" y="831989"/>
            <a:ext cx="2959015" cy="369332"/>
          </a:xfrm>
          <a:prstGeom prst="rect">
            <a:avLst/>
          </a:prstGeom>
        </p:spPr>
        <p:txBody>
          <a:bodyPr wrap="none">
            <a:spAutoFit/>
          </a:bodyPr>
          <a:lstStyle/>
          <a:p>
            <a:r>
              <a:rPr lang="fr-FR" dirty="0" smtClean="0"/>
              <a:t>Réaction magnétique d'induit</a:t>
            </a:r>
          </a:p>
        </p:txBody>
      </p:sp>
      <p:sp>
        <p:nvSpPr>
          <p:cNvPr id="8" name="Rectangle 7"/>
          <p:cNvSpPr/>
          <p:nvPr/>
        </p:nvSpPr>
        <p:spPr>
          <a:xfrm>
            <a:off x="5377560" y="505057"/>
            <a:ext cx="1380058" cy="369332"/>
          </a:xfrm>
          <a:prstGeom prst="rect">
            <a:avLst/>
          </a:prstGeom>
        </p:spPr>
        <p:txBody>
          <a:bodyPr wrap="none">
            <a:spAutoFit/>
          </a:bodyPr>
          <a:lstStyle/>
          <a:p>
            <a:r>
              <a:rPr lang="fr-FR" dirty="0" smtClean="0"/>
              <a:t>Génératrices</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8316005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496903" y="3838902"/>
            <a:ext cx="4427280" cy="2467680"/>
          </a:xfrm>
          <a:prstGeom prst="rect">
            <a:avLst/>
          </a:prstGeom>
        </p:spPr>
      </p:pic>
      <p:sp>
        <p:nvSpPr>
          <p:cNvPr id="4" name="Rectangle 3"/>
          <p:cNvSpPr/>
          <p:nvPr/>
        </p:nvSpPr>
        <p:spPr>
          <a:xfrm>
            <a:off x="496903" y="979759"/>
            <a:ext cx="11484429"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Les constituants d'une génératrice :</a:t>
            </a:r>
          </a:p>
          <a:p>
            <a:pPr marL="285750" indent="-285750">
              <a:lnSpc>
                <a:spcPct val="150000"/>
              </a:lnSpc>
              <a:buFont typeface="Arial" panose="020B0604020202020204" pitchFamily="34" charset="0"/>
              <a:buChar char="•"/>
            </a:pPr>
            <a:r>
              <a:rPr lang="fr-FR" dirty="0" smtClean="0"/>
              <a:t>un </a:t>
            </a:r>
            <a:r>
              <a:rPr lang="fr-FR" dirty="0"/>
              <a:t>inducteur parcouru par un courant d'excitation générant le flux inducteur ; </a:t>
            </a:r>
            <a:endParaRPr lang="fr-FR" dirty="0" smtClean="0"/>
          </a:p>
          <a:p>
            <a:pPr marL="285750" indent="-285750">
              <a:lnSpc>
                <a:spcPct val="150000"/>
              </a:lnSpc>
              <a:buFont typeface="Arial" panose="020B0604020202020204" pitchFamily="34" charset="0"/>
              <a:buChar char="•"/>
            </a:pPr>
            <a:r>
              <a:rPr lang="fr-FR" dirty="0" smtClean="0"/>
              <a:t>un </a:t>
            </a:r>
            <a:r>
              <a:rPr lang="fr-FR" dirty="0"/>
              <a:t>induit constitué de conducteurs coupant le flux inducteur et générant une FEM un collecteur chargé de rendre la FEM induite </a:t>
            </a:r>
            <a:r>
              <a:rPr lang="fr-FR" dirty="0" smtClean="0"/>
              <a:t>unidirectionnelle</a:t>
            </a:r>
            <a:endParaRPr lang="fr-FR" dirty="0"/>
          </a:p>
        </p:txBody>
      </p:sp>
      <p:pic>
        <p:nvPicPr>
          <p:cNvPr id="7" name="Image 6"/>
          <p:cNvPicPr>
            <a:picLocks noChangeAspect="1"/>
          </p:cNvPicPr>
          <p:nvPr/>
        </p:nvPicPr>
        <p:blipFill>
          <a:blip r:embed="rId3"/>
          <a:stretch>
            <a:fillRect/>
          </a:stretch>
        </p:blipFill>
        <p:spPr>
          <a:xfrm>
            <a:off x="6324737" y="3838902"/>
            <a:ext cx="5294160" cy="2467680"/>
          </a:xfrm>
          <a:prstGeom prst="rect">
            <a:avLst/>
          </a:prstGeom>
        </p:spPr>
      </p:pic>
      <p:sp>
        <p:nvSpPr>
          <p:cNvPr id="8" name="Rectangle 7"/>
          <p:cNvSpPr/>
          <p:nvPr/>
        </p:nvSpPr>
        <p:spPr>
          <a:xfrm>
            <a:off x="4334807" y="523709"/>
            <a:ext cx="3465564" cy="369332"/>
          </a:xfrm>
          <a:prstGeom prst="rect">
            <a:avLst/>
          </a:prstGeom>
        </p:spPr>
        <p:txBody>
          <a:bodyPr wrap="none">
            <a:spAutoFit/>
          </a:bodyPr>
          <a:lstStyle/>
          <a:p>
            <a:r>
              <a:rPr lang="fr-FR" dirty="0"/>
              <a:t>Génératrices Types de </a:t>
            </a:r>
            <a:r>
              <a:rPr lang="fr-FR" dirty="0" smtClean="0"/>
              <a:t>génératrices</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38048156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3786" y="1964078"/>
            <a:ext cx="11484428"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Une </a:t>
            </a:r>
            <a:r>
              <a:rPr lang="fr-FR" dirty="0"/>
              <a:t>telle génératrice est appelée « génératrice à excitation séparée » ou « à excitation indépendante», </a:t>
            </a:r>
            <a:endParaRPr lang="fr-FR" dirty="0" smtClean="0"/>
          </a:p>
          <a:p>
            <a:pPr>
              <a:lnSpc>
                <a:spcPct val="150000"/>
              </a:lnSpc>
            </a:pPr>
            <a:r>
              <a:rPr lang="fr-FR" dirty="0" smtClean="0"/>
              <a:t>Le </a:t>
            </a:r>
            <a:r>
              <a:rPr lang="fr-FR" dirty="0"/>
              <a:t>courant </a:t>
            </a:r>
            <a:r>
              <a:rPr lang="fr-FR" dirty="0" err="1"/>
              <a:t>I</a:t>
            </a:r>
            <a:r>
              <a:rPr lang="fr-FR" baseline="-25000" dirty="0" err="1"/>
              <a:t>Ex</a:t>
            </a:r>
            <a:r>
              <a:rPr lang="fr-FR" dirty="0"/>
              <a:t> est fourni par une source d'énergie extérieure à la génératrice.</a:t>
            </a:r>
          </a:p>
          <a:p>
            <a:pPr>
              <a:lnSpc>
                <a:spcPct val="150000"/>
              </a:lnSpc>
            </a:pPr>
            <a:r>
              <a:rPr lang="fr-FR" dirty="0" smtClean="0"/>
              <a:t>Cette </a:t>
            </a:r>
            <a:r>
              <a:rPr lang="fr-FR" dirty="0"/>
              <a:t>génératrice ne présente aucun intérêt en </a:t>
            </a:r>
            <a:r>
              <a:rPr lang="fr-FR" dirty="0" smtClean="0"/>
              <a:t>aéronautique</a:t>
            </a:r>
          </a:p>
        </p:txBody>
      </p:sp>
      <p:pic>
        <p:nvPicPr>
          <p:cNvPr id="7" name="Espace réservé du contenu 5"/>
          <p:cNvPicPr>
            <a:picLocks noGrp="1" noChangeAspect="1"/>
          </p:cNvPicPr>
          <p:nvPr>
            <p:ph idx="1"/>
          </p:nvPr>
        </p:nvPicPr>
        <p:blipFill>
          <a:blip r:embed="rId2"/>
          <a:stretch>
            <a:fillRect/>
          </a:stretch>
        </p:blipFill>
        <p:spPr>
          <a:xfrm>
            <a:off x="3882360" y="3801597"/>
            <a:ext cx="4427280" cy="2467680"/>
          </a:xfrm>
          <a:prstGeom prst="rect">
            <a:avLst/>
          </a:prstGeom>
        </p:spPr>
      </p:pic>
      <p:sp>
        <p:nvSpPr>
          <p:cNvPr id="8" name="Rectangle 7"/>
          <p:cNvSpPr/>
          <p:nvPr/>
        </p:nvSpPr>
        <p:spPr>
          <a:xfrm>
            <a:off x="4203206" y="609868"/>
            <a:ext cx="3785588" cy="369332"/>
          </a:xfrm>
          <a:prstGeom prst="rect">
            <a:avLst/>
          </a:prstGeom>
        </p:spPr>
        <p:txBody>
          <a:bodyPr wrap="none">
            <a:spAutoFit/>
          </a:bodyPr>
          <a:lstStyle/>
          <a:p>
            <a:r>
              <a:rPr lang="fr-FR" dirty="0"/>
              <a:t>Génératrice à excitation indépendante</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5702711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343" y="1526779"/>
            <a:ext cx="11484428"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génératrice shunt est le type de génératrices le plus utilisé sur aéronef</a:t>
            </a:r>
            <a:r>
              <a:rPr lang="fr-FR" dirty="0" smtClean="0"/>
              <a:t>.</a:t>
            </a:r>
          </a:p>
          <a:p>
            <a:pPr marL="285750" indent="-285750">
              <a:lnSpc>
                <a:spcPct val="150000"/>
              </a:lnSpc>
              <a:buFont typeface="Arial" panose="020B0604020202020204" pitchFamily="34" charset="0"/>
              <a:buChar char="•"/>
            </a:pPr>
            <a:r>
              <a:rPr lang="fr-FR" dirty="0"/>
              <a:t>L'inducteur est connecté sur l'induit. </a:t>
            </a:r>
            <a:endParaRPr lang="fr-FR" dirty="0" smtClean="0"/>
          </a:p>
          <a:p>
            <a:pPr marL="285750" indent="-285750">
              <a:lnSpc>
                <a:spcPct val="150000"/>
              </a:lnSpc>
              <a:buFont typeface="Arial" panose="020B0604020202020204" pitchFamily="34" charset="0"/>
              <a:buChar char="•"/>
            </a:pPr>
            <a:r>
              <a:rPr lang="fr-FR" dirty="0" smtClean="0"/>
              <a:t>Les </a:t>
            </a:r>
            <a:r>
              <a:rPr lang="fr-FR" dirty="0"/>
              <a:t>masses polaires, même en absence de courant parcourant les bobines de l'inducteur, présentent une induction rémanente. </a:t>
            </a:r>
          </a:p>
        </p:txBody>
      </p:sp>
      <p:pic>
        <p:nvPicPr>
          <p:cNvPr id="8" name="Espace réservé du contenu 4"/>
          <p:cNvPicPr>
            <a:picLocks noChangeAspect="1"/>
          </p:cNvPicPr>
          <p:nvPr/>
        </p:nvPicPr>
        <p:blipFill>
          <a:blip r:embed="rId2"/>
          <a:stretch>
            <a:fillRect/>
          </a:stretch>
        </p:blipFill>
        <p:spPr>
          <a:xfrm>
            <a:off x="3487748" y="3785601"/>
            <a:ext cx="3653280" cy="2296960"/>
          </a:xfrm>
          <a:prstGeom prst="rect">
            <a:avLst/>
          </a:prstGeom>
        </p:spPr>
        <p:style>
          <a:lnRef idx="2">
            <a:schemeClr val="accent2"/>
          </a:lnRef>
          <a:fillRef idx="1">
            <a:schemeClr val="lt1"/>
          </a:fillRef>
          <a:effectRef idx="0">
            <a:schemeClr val="accent2"/>
          </a:effectRef>
          <a:fontRef idx="minor">
            <a:schemeClr val="dk1"/>
          </a:fontRef>
        </p:style>
      </p:pic>
      <p:sp>
        <p:nvSpPr>
          <p:cNvPr id="10" name="Rectangle 9"/>
          <p:cNvSpPr/>
          <p:nvPr/>
        </p:nvSpPr>
        <p:spPr>
          <a:xfrm>
            <a:off x="4010532" y="686191"/>
            <a:ext cx="4160050" cy="369332"/>
          </a:xfrm>
          <a:prstGeom prst="rect">
            <a:avLst/>
          </a:prstGeom>
        </p:spPr>
        <p:txBody>
          <a:bodyPr wrap="none">
            <a:spAutoFit/>
          </a:bodyPr>
          <a:lstStyle/>
          <a:p>
            <a:r>
              <a:rPr lang="fr-FR" dirty="0"/>
              <a:t>Génératrice shunt ou a excitation parallèle</a:t>
            </a:r>
          </a:p>
        </p:txBody>
      </p:sp>
      <p:sp>
        <p:nvSpPr>
          <p:cNvPr id="6" name="Rectangle 5"/>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73332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7A21E10-DFB6-FFC2-D5FA-8FCF65B98086}"/>
              </a:ext>
            </a:extLst>
          </p:cNvPr>
          <p:cNvSpPr txBox="1"/>
          <p:nvPr/>
        </p:nvSpPr>
        <p:spPr>
          <a:xfrm>
            <a:off x="257060" y="2430876"/>
            <a:ext cx="7874569" cy="43242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CONVERSION EN D’AUTRES FORMES D’ENERGIE</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Mécanique(moteur).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Calorifique (dégivrage, cuisines).</a:t>
            </a:r>
          </a:p>
          <a:p>
            <a:pPr marL="742950" lvl="1" indent="-285750" algn="just">
              <a:lnSpc>
                <a:spcPts val="3000"/>
              </a:lnSpc>
              <a:buSzPct val="100000"/>
              <a:buFont typeface="Arial" panose="020B0604020202020204" pitchFamily="34" charset="0"/>
              <a:buChar char="•"/>
              <a:tabLst>
                <a:tab pos="0" algn="l"/>
              </a:tabLst>
            </a:pPr>
            <a:r>
              <a:rPr lang="fr-FR" spc="-50" dirty="0">
                <a:effectLst/>
                <a:ea typeface="Times New Roman" panose="02020603050405020304" pitchFamily="18" charset="0"/>
              </a:rPr>
              <a:t>Lumineuse (éclairages incandescents et fluorescents).</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Hertzienne (radio, émetteur, réception radar),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Chimique (batterie d'accumulateur),</a:t>
            </a:r>
          </a:p>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TRANSPORT</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Elle peut-être transmise rapidement à distance, sans être affectée par les conditions de dépression, de vibrations, de température. </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Un câble électrique est facile à installer, il suffit de prévoir une section compatible avec l’intensité qui le traverse </a:t>
            </a:r>
            <a:r>
              <a:rPr lang="fr-FR" spc="-50" dirty="0" smtClean="0">
                <a:effectLst/>
                <a:ea typeface="Times New Roman" panose="02020603050405020304" pitchFamily="18" charset="0"/>
              </a:rPr>
              <a:t>et un </a:t>
            </a:r>
            <a:r>
              <a:rPr lang="fr-FR" spc="-50" dirty="0">
                <a:effectLst/>
                <a:ea typeface="Times New Roman" panose="02020603050405020304" pitchFamily="18" charset="0"/>
              </a:rPr>
              <a:t>isolement suffisant</a:t>
            </a:r>
            <a:r>
              <a:rPr lang="fr-FR" spc="-50" dirty="0" smtClean="0">
                <a:effectLst/>
                <a:ea typeface="Times New Roman" panose="02020603050405020304" pitchFamily="18" charset="0"/>
              </a:rPr>
              <a:t>.</a:t>
            </a:r>
            <a:endParaRPr lang="fr-FR" sz="1800" u="none" strike="noStrike" spc="-50" dirty="0">
              <a:effectLst/>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66CE76D4-E6BE-3548-66C0-711497E3684D}"/>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C6F3C0AC-0BA0-A5BE-62F3-DC58A046D5E5}"/>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10" name="ZoneTexte 9">
            <a:extLst>
              <a:ext uri="{FF2B5EF4-FFF2-40B4-BE49-F238E27FC236}">
                <a16:creationId xmlns:a16="http://schemas.microsoft.com/office/drawing/2014/main" id="{4DE67272-B0E4-C31B-838D-EF57B37A38E6}"/>
              </a:ext>
            </a:extLst>
          </p:cNvPr>
          <p:cNvSpPr txBox="1"/>
          <p:nvPr/>
        </p:nvSpPr>
        <p:spPr>
          <a:xfrm>
            <a:off x="257060" y="1151964"/>
            <a:ext cx="1167787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Elle est utilisée à bord des avions, au même titre que les autres formes d'énergie, </a:t>
            </a:r>
          </a:p>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ses particularités font que son emploi se généralise pour de nombreux équipements.</a:t>
            </a:r>
          </a:p>
        </p:txBody>
      </p:sp>
      <p:sp>
        <p:nvSpPr>
          <p:cNvPr id="12" name="ZoneTexte 11">
            <a:extLst>
              <a:ext uri="{FF2B5EF4-FFF2-40B4-BE49-F238E27FC236}">
                <a16:creationId xmlns:a16="http://schemas.microsoft.com/office/drawing/2014/main" id="{D94925F6-C438-0FC8-FC29-021BEE1B583B}"/>
              </a:ext>
            </a:extLst>
          </p:cNvPr>
          <p:cNvSpPr txBox="1"/>
          <p:nvPr/>
        </p:nvSpPr>
        <p:spPr>
          <a:xfrm>
            <a:off x="5314261" y="1923741"/>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pic>
        <p:nvPicPr>
          <p:cNvPr id="2" name="Image 1"/>
          <p:cNvPicPr>
            <a:picLocks noChangeAspect="1"/>
          </p:cNvPicPr>
          <p:nvPr/>
        </p:nvPicPr>
        <p:blipFill>
          <a:blip r:embed="rId2"/>
          <a:stretch>
            <a:fillRect/>
          </a:stretch>
        </p:blipFill>
        <p:spPr>
          <a:xfrm>
            <a:off x="8338457" y="4907287"/>
            <a:ext cx="3122071" cy="1847850"/>
          </a:xfrm>
          <a:prstGeom prst="rect">
            <a:avLst/>
          </a:prstGeom>
        </p:spPr>
      </p:pic>
      <p:pic>
        <p:nvPicPr>
          <p:cNvPr id="3" name="Image 2"/>
          <p:cNvPicPr>
            <a:picLocks noChangeAspect="1"/>
          </p:cNvPicPr>
          <p:nvPr/>
        </p:nvPicPr>
        <p:blipFill>
          <a:blip r:embed="rId3"/>
          <a:stretch>
            <a:fillRect/>
          </a:stretch>
        </p:blipFill>
        <p:spPr>
          <a:xfrm>
            <a:off x="8338457" y="2432505"/>
            <a:ext cx="3122071" cy="238941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958453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43" y="938749"/>
            <a:ext cx="1119051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Dès </a:t>
            </a:r>
            <a:r>
              <a:rPr lang="fr-FR" dirty="0"/>
              <a:t>l'entraînement de la génératrice, ce flux rémanent crée dans l'induit une petite FEM (e), qui donne alors naissance à un petit courant d'excitation (étape </a:t>
            </a:r>
            <a:r>
              <a:rPr lang="fr-FR" dirty="0" smtClean="0"/>
              <a:t>1).</a:t>
            </a:r>
          </a:p>
          <a:p>
            <a:r>
              <a:rPr lang="fr-FR" dirty="0" smtClean="0"/>
              <a:t>Ce </a:t>
            </a:r>
            <a:r>
              <a:rPr lang="fr-FR" dirty="0"/>
              <a:t>petit courant circulant dans l'inducteur vient, en s'ajoutant au flux rémanent, renforcer le champ inducteur, ce qui crée une augmentation de FEM (étape </a:t>
            </a:r>
            <a:r>
              <a:rPr lang="fr-FR" dirty="0" smtClean="0"/>
              <a:t>2).</a:t>
            </a:r>
            <a:endParaRPr lang="fr-FR" dirty="0"/>
          </a:p>
          <a:p>
            <a:r>
              <a:rPr lang="fr-FR" dirty="0" smtClean="0"/>
              <a:t>Cette </a:t>
            </a:r>
            <a:r>
              <a:rPr lang="fr-FR" dirty="0"/>
              <a:t>augmentation de FEM augmente le courant inducteur, qui augmente la FEM, qui augmente le courant inducteur, et ainsi de suite (étape </a:t>
            </a:r>
            <a:r>
              <a:rPr lang="fr-FR" dirty="0" smtClean="0"/>
              <a:t>3).</a:t>
            </a:r>
            <a:endParaRPr lang="fr-FR" dirty="0"/>
          </a:p>
          <a:p>
            <a:r>
              <a:rPr lang="fr-FR" dirty="0"/>
              <a:t>La génératrice shunt est donc un dispositif à amorçage autonome (</a:t>
            </a:r>
            <a:r>
              <a:rPr lang="fr-FR" dirty="0" err="1"/>
              <a:t>autoexcitation</a:t>
            </a:r>
            <a:r>
              <a:rPr lang="fr-FR" dirty="0"/>
              <a:t>).</a:t>
            </a:r>
          </a:p>
          <a:p>
            <a:endParaRPr lang="fr-FR" dirty="0"/>
          </a:p>
        </p:txBody>
      </p:sp>
      <p:pic>
        <p:nvPicPr>
          <p:cNvPr id="5" name="Image 4"/>
          <p:cNvPicPr>
            <a:picLocks noChangeAspect="1"/>
          </p:cNvPicPr>
          <p:nvPr/>
        </p:nvPicPr>
        <p:blipFill>
          <a:blip r:embed="rId2"/>
          <a:stretch>
            <a:fillRect/>
          </a:stretch>
        </p:blipFill>
        <p:spPr>
          <a:xfrm>
            <a:off x="3194039" y="3424128"/>
            <a:ext cx="6718320" cy="211848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873328" y="441969"/>
            <a:ext cx="4160050" cy="369332"/>
          </a:xfrm>
          <a:prstGeom prst="rect">
            <a:avLst/>
          </a:prstGeom>
        </p:spPr>
        <p:txBody>
          <a:bodyPr wrap="none">
            <a:spAutoFit/>
          </a:bodyPr>
          <a:lstStyle/>
          <a:p>
            <a:r>
              <a:rPr lang="fr-FR" dirty="0"/>
              <a:t>Génératrice shunt ou a excitation parallèle</a:t>
            </a:r>
          </a:p>
        </p:txBody>
      </p:sp>
      <p:sp>
        <p:nvSpPr>
          <p:cNvPr id="8" name="Rectangle 7"/>
          <p:cNvSpPr/>
          <p:nvPr/>
        </p:nvSpPr>
        <p:spPr>
          <a:xfrm>
            <a:off x="4561188" y="50109"/>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3436923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576943" y="1166843"/>
            <a:ext cx="11038114"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Elle est auto-excitée à condition de disposer d'un flux rémanent à la mise en route. </a:t>
            </a:r>
            <a:endParaRPr lang="fr-FR" dirty="0" smtClean="0"/>
          </a:p>
          <a:p>
            <a:pPr marL="285750" indent="-285750">
              <a:lnSpc>
                <a:spcPct val="150000"/>
              </a:lnSpc>
              <a:buFont typeface="Arial" panose="020B0604020202020204" pitchFamily="34" charset="0"/>
              <a:buChar char="•"/>
            </a:pPr>
            <a:r>
              <a:rPr lang="fr-FR" dirty="0" smtClean="0"/>
              <a:t>Ce </a:t>
            </a:r>
            <a:r>
              <a:rPr lang="fr-FR" dirty="0"/>
              <a:t>flux rémanent est dû à l'aimantation rémanente des masses polaires.</a:t>
            </a:r>
          </a:p>
          <a:p>
            <a:pPr marL="285750" indent="-285750">
              <a:lnSpc>
                <a:spcPct val="150000"/>
              </a:lnSpc>
              <a:buFont typeface="Arial" panose="020B0604020202020204" pitchFamily="34" charset="0"/>
              <a:buChar char="•"/>
            </a:pPr>
            <a:r>
              <a:rPr lang="fr-FR" dirty="0" smtClean="0"/>
              <a:t>Cette </a:t>
            </a:r>
            <a:r>
              <a:rPr lang="fr-FR" dirty="0"/>
              <a:t>aimantation rémanente peut, dans certains cas, disparaître (surchauffe du métal constituant les masses polaires, inversion du flux dans l'inducteur suite à un mauvais branchement...).</a:t>
            </a:r>
          </a:p>
          <a:p>
            <a:pPr marL="285750" indent="-285750">
              <a:lnSpc>
                <a:spcPct val="150000"/>
              </a:lnSpc>
              <a:buFont typeface="Arial" panose="020B0604020202020204" pitchFamily="34" charset="0"/>
              <a:buChar char="•"/>
            </a:pPr>
            <a:r>
              <a:rPr lang="fr-FR" dirty="0" smtClean="0"/>
              <a:t>On </a:t>
            </a:r>
            <a:r>
              <a:rPr lang="fr-FR" dirty="0"/>
              <a:t>peut recréer cette aimantation rémanente en faisant passer dans le bon sens un fort courant dans les bobines de l'inducteur, soit au moyen d'une source externe connectée par la maintenance, soit, sur certains aéronefs, d'une commande accessible au poste de pilotage.</a:t>
            </a:r>
          </a:p>
          <a:p>
            <a:pPr marL="285750" indent="-285750">
              <a:lnSpc>
                <a:spcPct val="150000"/>
              </a:lnSpc>
              <a:buFont typeface="Arial" panose="020B0604020202020204" pitchFamily="34" charset="0"/>
              <a:buChar char="•"/>
            </a:pPr>
            <a:r>
              <a:rPr lang="fr-FR" dirty="0" smtClean="0"/>
              <a:t>On </a:t>
            </a:r>
            <a:r>
              <a:rPr lang="fr-FR" dirty="0"/>
              <a:t>dit alors que l'on flashe la génératrice.</a:t>
            </a:r>
          </a:p>
        </p:txBody>
      </p:sp>
      <p:sp>
        <p:nvSpPr>
          <p:cNvPr id="5" name="Rectangle 4"/>
          <p:cNvSpPr/>
          <p:nvPr/>
        </p:nvSpPr>
        <p:spPr>
          <a:xfrm>
            <a:off x="4010532" y="686191"/>
            <a:ext cx="4160050" cy="369332"/>
          </a:xfrm>
          <a:prstGeom prst="rect">
            <a:avLst/>
          </a:prstGeom>
        </p:spPr>
        <p:txBody>
          <a:bodyPr wrap="none">
            <a:spAutoFit/>
          </a:bodyPr>
          <a:lstStyle/>
          <a:p>
            <a:r>
              <a:rPr lang="fr-FR" dirty="0"/>
              <a:t>Génératrice shunt ou a excitation parallèle</a:t>
            </a:r>
          </a:p>
        </p:txBody>
      </p:sp>
      <p:sp>
        <p:nvSpPr>
          <p:cNvPr id="7" name="Rectangle 6"/>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1269300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3412517" y="1183973"/>
            <a:ext cx="5356080" cy="3065200"/>
          </a:xfrm>
          <a:prstGeom prst="rect">
            <a:avLst/>
          </a:prstGeom>
        </p:spPr>
      </p:pic>
      <p:sp>
        <p:nvSpPr>
          <p:cNvPr id="5" name="Rectangle 4"/>
          <p:cNvSpPr/>
          <p:nvPr/>
        </p:nvSpPr>
        <p:spPr>
          <a:xfrm>
            <a:off x="4010532" y="686191"/>
            <a:ext cx="4160050" cy="369332"/>
          </a:xfrm>
          <a:prstGeom prst="rect">
            <a:avLst/>
          </a:prstGeom>
        </p:spPr>
        <p:txBody>
          <a:bodyPr wrap="none">
            <a:spAutoFit/>
          </a:bodyPr>
          <a:lstStyle/>
          <a:p>
            <a:r>
              <a:rPr lang="fr-FR" dirty="0"/>
              <a:t>Génératrice shunt ou a excitation parallèle</a:t>
            </a:r>
          </a:p>
        </p:txBody>
      </p:sp>
      <p:sp>
        <p:nvSpPr>
          <p:cNvPr id="6" name="Rectangle 5"/>
          <p:cNvSpPr/>
          <p:nvPr/>
        </p:nvSpPr>
        <p:spPr>
          <a:xfrm>
            <a:off x="1055914" y="4582218"/>
            <a:ext cx="1006928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génératrice shunt présente une courbe U = f(I) relativement stable sur une large plage et est donc apte à la création d'un réseau à tension constante</a:t>
            </a:r>
            <a:r>
              <a:rPr lang="fr-FR" dirty="0" smtClean="0"/>
              <a:t>.</a:t>
            </a:r>
            <a:endParaRPr lang="fr-FR" dirty="0"/>
          </a:p>
          <a:p>
            <a:pPr marL="285750" indent="-285750">
              <a:buFont typeface="Arial" panose="020B0604020202020204" pitchFamily="34" charset="0"/>
              <a:buChar char="•"/>
            </a:pPr>
            <a:r>
              <a:rPr lang="fr-FR" dirty="0"/>
              <a:t>Comme dans un avion nous souhaitons une tension relativement stable, la génératrice shunt est donc la plus utilisée sur aéronef.</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7869441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595091" y="1846612"/>
            <a:ext cx="4390406" cy="302288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19742" y="1204355"/>
            <a:ext cx="729342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Dans </a:t>
            </a:r>
            <a:r>
              <a:rPr lang="fr-FR" dirty="0"/>
              <a:t>la génératrice série, l'inducteur est en série avec l'induit, et c'est donc le courant débité par la génératrice qui crée le flux inducteur.</a:t>
            </a:r>
          </a:p>
          <a:p>
            <a:pPr marL="285750" indent="-285750" algn="just">
              <a:lnSpc>
                <a:spcPct val="150000"/>
              </a:lnSpc>
              <a:buFont typeface="Arial" panose="020B0604020202020204" pitchFamily="34" charset="0"/>
              <a:buChar char="•"/>
            </a:pPr>
            <a:r>
              <a:rPr lang="fr-FR" dirty="0"/>
              <a:t>L'inconvénient de ce type de branchements est que la génératrice ne peut pas s'amorcer à vide. </a:t>
            </a:r>
            <a:endParaRPr lang="fr-FR" dirty="0" smtClean="0"/>
          </a:p>
          <a:p>
            <a:pPr marL="285750" indent="-285750" algn="just">
              <a:lnSpc>
                <a:spcPct val="150000"/>
              </a:lnSpc>
              <a:buFont typeface="Arial" panose="020B0604020202020204" pitchFamily="34" charset="0"/>
              <a:buChar char="•"/>
            </a:pPr>
            <a:r>
              <a:rPr lang="fr-FR" dirty="0" smtClean="0"/>
              <a:t>Elle </a:t>
            </a:r>
            <a:r>
              <a:rPr lang="fr-FR" dirty="0"/>
              <a:t>doit être reliée à une charge extérieure, afin que son inducteur soit parcouru par un courant.</a:t>
            </a:r>
          </a:p>
          <a:p>
            <a:pPr marL="285750" indent="-285750" algn="just">
              <a:lnSpc>
                <a:spcPct val="150000"/>
              </a:lnSpc>
              <a:buFont typeface="Arial" panose="020B0604020202020204" pitchFamily="34" charset="0"/>
              <a:buChar char="•"/>
            </a:pPr>
            <a:r>
              <a:rPr lang="fr-FR" dirty="0" smtClean="0"/>
              <a:t>La </a:t>
            </a:r>
            <a:r>
              <a:rPr lang="fr-FR" dirty="0"/>
              <a:t>caractéristique de cette génératrice ne la rend pas apte à l'alimentation d'un réseau à tension constante, mais à intensité constante.</a:t>
            </a:r>
          </a:p>
          <a:p>
            <a:pPr marL="285750" indent="-285750" algn="just">
              <a:lnSpc>
                <a:spcPct val="150000"/>
              </a:lnSpc>
              <a:buFont typeface="Arial" panose="020B0604020202020204" pitchFamily="34" charset="0"/>
              <a:buChar char="•"/>
            </a:pPr>
            <a:r>
              <a:rPr lang="fr-FR" dirty="0"/>
              <a:t>Elle n'est donc pas utilisée en aéronautique.</a:t>
            </a:r>
          </a:p>
        </p:txBody>
      </p:sp>
      <p:sp>
        <p:nvSpPr>
          <p:cNvPr id="5" name="Rectangle 4"/>
          <p:cNvSpPr/>
          <p:nvPr/>
        </p:nvSpPr>
        <p:spPr>
          <a:xfrm>
            <a:off x="5328208" y="513286"/>
            <a:ext cx="1796839" cy="369332"/>
          </a:xfrm>
          <a:prstGeom prst="rect">
            <a:avLst/>
          </a:prstGeom>
        </p:spPr>
        <p:txBody>
          <a:bodyPr wrap="none">
            <a:spAutoFit/>
          </a:bodyPr>
          <a:lstStyle/>
          <a:p>
            <a:r>
              <a:rPr lang="fr-FR" dirty="0"/>
              <a:t>Génératrice série</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5598717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320251" y="2253021"/>
            <a:ext cx="4775012" cy="205772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97972" y="2253022"/>
            <a:ext cx="7043057"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Elle </a:t>
            </a:r>
            <a:r>
              <a:rPr lang="fr-FR" dirty="0"/>
              <a:t>regroupe la génératrice shunt et série. </a:t>
            </a:r>
            <a:endParaRPr lang="fr-FR" dirty="0" smtClean="0"/>
          </a:p>
          <a:p>
            <a:pPr marL="285750" indent="-285750">
              <a:lnSpc>
                <a:spcPct val="150000"/>
              </a:lnSpc>
              <a:buFont typeface="Arial" panose="020B0604020202020204" pitchFamily="34" charset="0"/>
              <a:buChar char="•"/>
            </a:pPr>
            <a:r>
              <a:rPr lang="fr-FR" dirty="0" smtClean="0"/>
              <a:t>Elle </a:t>
            </a:r>
            <a:r>
              <a:rPr lang="fr-FR" dirty="0"/>
              <a:t>comporte donc deux inducteurs : l'un en parallèle sur l'induit, et l'autre en série.</a:t>
            </a:r>
          </a:p>
          <a:p>
            <a:pPr marL="285750" indent="-285750">
              <a:lnSpc>
                <a:spcPct val="150000"/>
              </a:lnSpc>
              <a:buFont typeface="Arial" panose="020B0604020202020204" pitchFamily="34" charset="0"/>
              <a:buChar char="•"/>
            </a:pPr>
            <a:r>
              <a:rPr lang="fr-FR" dirty="0" smtClean="0"/>
              <a:t>Elle </a:t>
            </a:r>
            <a:r>
              <a:rPr lang="fr-FR" dirty="0"/>
              <a:t>peut donc s'amorcer à vide, grâce à l'inducteur shunt, mais elle doit débiter pour que l'inducteur série joue son rôle.</a:t>
            </a:r>
          </a:p>
        </p:txBody>
      </p:sp>
      <p:sp>
        <p:nvSpPr>
          <p:cNvPr id="5" name="Rectangle 4"/>
          <p:cNvSpPr/>
          <p:nvPr/>
        </p:nvSpPr>
        <p:spPr>
          <a:xfrm>
            <a:off x="4965889" y="534595"/>
            <a:ext cx="2354362" cy="369332"/>
          </a:xfrm>
          <a:prstGeom prst="rect">
            <a:avLst/>
          </a:prstGeom>
        </p:spPr>
        <p:txBody>
          <a:bodyPr wrap="none">
            <a:spAutoFit/>
          </a:bodyPr>
          <a:lstStyle/>
          <a:p>
            <a:r>
              <a:rPr lang="fr-FR" dirty="0"/>
              <a:t>Génératrice compound</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8079032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716268" y="1308208"/>
            <a:ext cx="6563520" cy="3220400"/>
          </a:xfrm>
          <a:prstGeom prst="rect">
            <a:avLst/>
          </a:prstGeom>
        </p:spPr>
        <p:style>
          <a:lnRef idx="2">
            <a:schemeClr val="accent1"/>
          </a:lnRef>
          <a:fillRef idx="1">
            <a:schemeClr val="lt1"/>
          </a:fillRef>
          <a:effectRef idx="0">
            <a:schemeClr val="accent1"/>
          </a:effectRef>
          <a:fontRef idx="minor">
            <a:schemeClr val="dk1"/>
          </a:fontRef>
        </p:style>
      </p:pic>
      <p:sp>
        <p:nvSpPr>
          <p:cNvPr id="5" name="Rectangle 4"/>
          <p:cNvSpPr/>
          <p:nvPr/>
        </p:nvSpPr>
        <p:spPr>
          <a:xfrm>
            <a:off x="620485" y="4682446"/>
            <a:ext cx="1092925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Notons, sur le schéma d'une génération King 200 </a:t>
            </a:r>
            <a:r>
              <a:rPr lang="fr-FR" dirty="0" smtClean="0"/>
              <a:t>que </a:t>
            </a:r>
            <a:r>
              <a:rPr lang="fr-FR" dirty="0"/>
              <a:t>la génératrice dispose d'un enroulement série appelé enroulement de compensation</a:t>
            </a:r>
            <a:r>
              <a:rPr lang="fr-FR" dirty="0" smtClean="0"/>
              <a:t>.</a:t>
            </a:r>
          </a:p>
          <a:p>
            <a:r>
              <a:rPr lang="fr-FR" dirty="0"/>
              <a:t>Cet enroulement a pour but de limiter la chute de tension de la génératrice à forte charge.</a:t>
            </a:r>
          </a:p>
          <a:p>
            <a:endParaRPr lang="fr-FR" dirty="0"/>
          </a:p>
          <a:p>
            <a:r>
              <a:rPr lang="fr-FR" dirty="0"/>
              <a:t>Etant traversé, comme dans la génératrice série, par le courant débité, son flux vient s'additionner au flux de l'enroulement shunt et donne ainsi une caractéristique tension/débit encore plus constante à fort débit.</a:t>
            </a:r>
          </a:p>
          <a:p>
            <a:endParaRPr lang="fr-FR" dirty="0"/>
          </a:p>
        </p:txBody>
      </p:sp>
      <p:sp>
        <p:nvSpPr>
          <p:cNvPr id="6" name="Rectangle 5"/>
          <p:cNvSpPr/>
          <p:nvPr/>
        </p:nvSpPr>
        <p:spPr>
          <a:xfrm>
            <a:off x="4907933" y="676181"/>
            <a:ext cx="2354362" cy="369332"/>
          </a:xfrm>
          <a:prstGeom prst="rect">
            <a:avLst/>
          </a:prstGeom>
        </p:spPr>
        <p:txBody>
          <a:bodyPr wrap="none">
            <a:spAutoFit/>
          </a:bodyPr>
          <a:lstStyle/>
          <a:p>
            <a:r>
              <a:rPr lang="fr-FR" dirty="0"/>
              <a:t>Génératrice compound</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7210020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834314" y="3204941"/>
            <a:ext cx="6501600" cy="3197120"/>
          </a:xfrm>
          <a:prstGeom prst="rect">
            <a:avLst/>
          </a:prstGeom>
        </p:spPr>
      </p:pic>
      <p:sp>
        <p:nvSpPr>
          <p:cNvPr id="4" name="Rectangle 3"/>
          <p:cNvSpPr/>
          <p:nvPr/>
        </p:nvSpPr>
        <p:spPr>
          <a:xfrm>
            <a:off x="359226" y="1110828"/>
            <a:ext cx="11092543"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Comme </a:t>
            </a:r>
            <a:r>
              <a:rPr lang="fr-FR" dirty="0"/>
              <a:t>tout générateur, une génératrice présente une résistance interne. </a:t>
            </a:r>
            <a:r>
              <a:rPr lang="fr-FR" dirty="0" smtClean="0"/>
              <a:t>Ceci </a:t>
            </a:r>
            <a:r>
              <a:rPr lang="fr-FR" dirty="0"/>
              <a:t>a pour conséquence :</a:t>
            </a:r>
          </a:p>
          <a:p>
            <a:pPr marL="285750" indent="-285750">
              <a:buFont typeface="Arial" panose="020B0604020202020204" pitchFamily="34" charset="0"/>
              <a:buChar char="•"/>
            </a:pPr>
            <a:r>
              <a:rPr lang="fr-FR" dirty="0" smtClean="0"/>
              <a:t>si </a:t>
            </a:r>
            <a:r>
              <a:rPr lang="fr-FR" dirty="0"/>
              <a:t>la génératrice est à vide (circuit de </a:t>
            </a:r>
            <a:r>
              <a:rPr lang="fr-FR" dirty="0" smtClean="0"/>
              <a:t>gauche), aucun </a:t>
            </a:r>
            <a:r>
              <a:rPr lang="fr-FR" dirty="0"/>
              <a:t>courant ne circule dans sa résistance interne r (résistance de l'induit), et on retrouve donc E (FEM de la génératrice) sur le bornier de sortie ;</a:t>
            </a:r>
          </a:p>
          <a:p>
            <a:pPr marL="285750" indent="-285750">
              <a:buFont typeface="Arial" panose="020B0604020202020204" pitchFamily="34" charset="0"/>
              <a:buChar char="•"/>
            </a:pPr>
            <a:r>
              <a:rPr lang="fr-FR" dirty="0" smtClean="0"/>
              <a:t>si </a:t>
            </a:r>
            <a:r>
              <a:rPr lang="fr-FR" dirty="0"/>
              <a:t>la génératrice est connectée sur une charge R (circuit de </a:t>
            </a:r>
            <a:r>
              <a:rPr lang="fr-FR" dirty="0" smtClean="0"/>
              <a:t>droite), </a:t>
            </a:r>
            <a:r>
              <a:rPr lang="fr-FR" dirty="0"/>
              <a:t>un courant I = E/(R + r) circule et il se crée alors une chute de tension interne (</a:t>
            </a:r>
            <a:r>
              <a:rPr lang="fr-FR" dirty="0" err="1" smtClean="0"/>
              <a:t>rI</a:t>
            </a:r>
            <a:r>
              <a:rPr lang="fr-FR" dirty="0" smtClean="0"/>
              <a:t>) </a:t>
            </a:r>
            <a:r>
              <a:rPr lang="fr-FR" dirty="0"/>
              <a:t>dans la génératrice ; </a:t>
            </a:r>
            <a:endParaRPr lang="fr-FR" dirty="0" smtClean="0"/>
          </a:p>
          <a:p>
            <a:r>
              <a:rPr lang="fr-FR" dirty="0" smtClean="0"/>
              <a:t>     on </a:t>
            </a:r>
            <a:r>
              <a:rPr lang="fr-FR" dirty="0"/>
              <a:t>ne retrouve alors plus que U = E - </a:t>
            </a:r>
            <a:r>
              <a:rPr lang="fr-FR" dirty="0" err="1" smtClean="0"/>
              <a:t>rI</a:t>
            </a:r>
            <a:r>
              <a:rPr lang="fr-FR" dirty="0" smtClean="0"/>
              <a:t> </a:t>
            </a:r>
            <a:r>
              <a:rPr lang="fr-FR" dirty="0"/>
              <a:t>en sortie de la génératrice.</a:t>
            </a:r>
          </a:p>
        </p:txBody>
      </p:sp>
      <p:sp>
        <p:nvSpPr>
          <p:cNvPr id="5" name="Rectangle 4"/>
          <p:cNvSpPr/>
          <p:nvPr/>
        </p:nvSpPr>
        <p:spPr>
          <a:xfrm>
            <a:off x="4791571" y="401709"/>
            <a:ext cx="2227854" cy="369332"/>
          </a:xfrm>
          <a:prstGeom prst="rect">
            <a:avLst/>
          </a:prstGeom>
        </p:spPr>
        <p:txBody>
          <a:bodyPr wrap="none">
            <a:spAutoFit/>
          </a:bodyPr>
          <a:lstStyle/>
          <a:p>
            <a:r>
              <a:rPr lang="fr-FR" dirty="0" smtClean="0"/>
              <a:t>Régulation </a:t>
            </a:r>
            <a:r>
              <a:rPr lang="fr-FR" dirty="0"/>
              <a:t>de tension</a:t>
            </a:r>
          </a:p>
        </p:txBody>
      </p:sp>
      <p:sp>
        <p:nvSpPr>
          <p:cNvPr id="8" name="Rectangle 7"/>
          <p:cNvSpPr/>
          <p:nvPr/>
        </p:nvSpPr>
        <p:spPr>
          <a:xfrm>
            <a:off x="4456578" y="61922"/>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084430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4543" y="1028343"/>
            <a:ext cx="1110342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Nous ne pouvons pas supprimer la chute de tension ri, </a:t>
            </a:r>
            <a:endParaRPr lang="fr-FR" dirty="0" smtClean="0"/>
          </a:p>
          <a:p>
            <a:r>
              <a:rPr lang="fr-FR" dirty="0" smtClean="0"/>
              <a:t>mais </a:t>
            </a:r>
            <a:r>
              <a:rPr lang="fr-FR" dirty="0"/>
              <a:t>nous pouvons augmenter E afin de garder U = E - ri constante.</a:t>
            </a:r>
          </a:p>
          <a:p>
            <a:r>
              <a:rPr lang="fr-FR" dirty="0" smtClean="0"/>
              <a:t>Pour </a:t>
            </a:r>
            <a:r>
              <a:rPr lang="fr-FR" dirty="0"/>
              <a:t>augmenter E, il faut donc augmenter </a:t>
            </a:r>
            <a:r>
              <a:rPr lang="el-GR" dirty="0" smtClean="0"/>
              <a:t>ϕ</a:t>
            </a:r>
            <a:r>
              <a:rPr lang="fr-FR" dirty="0" smtClean="0"/>
              <a:t> </a:t>
            </a:r>
            <a:r>
              <a:rPr lang="fr-FR" dirty="0"/>
              <a:t>et, pour cela, augmenter le courant inducteur </a:t>
            </a:r>
            <a:r>
              <a:rPr lang="fr-FR" dirty="0" smtClean="0"/>
              <a:t>(</a:t>
            </a:r>
            <a:r>
              <a:rPr lang="el-GR" dirty="0" smtClean="0"/>
              <a:t>ϕ</a:t>
            </a:r>
            <a:r>
              <a:rPr lang="fr-FR" dirty="0" smtClean="0"/>
              <a:t>= </a:t>
            </a:r>
            <a:r>
              <a:rPr lang="fr-FR" dirty="0" err="1" smtClean="0"/>
              <a:t>kI</a:t>
            </a:r>
            <a:r>
              <a:rPr lang="fr-FR" dirty="0"/>
              <a:t>).</a:t>
            </a:r>
          </a:p>
          <a:p>
            <a:r>
              <a:rPr lang="fr-FR" dirty="0" smtClean="0"/>
              <a:t>dans </a:t>
            </a:r>
            <a:r>
              <a:rPr lang="fr-FR" dirty="0"/>
              <a:t>le cas d'une augmentation de tension U, il faudra diminuer E.</a:t>
            </a:r>
          </a:p>
          <a:p>
            <a:r>
              <a:rPr lang="fr-FR" dirty="0" smtClean="0"/>
              <a:t>La </a:t>
            </a:r>
            <a:r>
              <a:rPr lang="fr-FR" dirty="0"/>
              <a:t>solution retenue est donc de mettre un élément de résistance variable en série dans le circuit inducteur.</a:t>
            </a:r>
          </a:p>
          <a:p>
            <a:r>
              <a:rPr lang="fr-FR" dirty="0" smtClean="0"/>
              <a:t>Cette </a:t>
            </a:r>
            <a:r>
              <a:rPr lang="fr-FR" dirty="0"/>
              <a:t>résistance variable (</a:t>
            </a:r>
            <a:r>
              <a:rPr lang="fr-FR" dirty="0" err="1"/>
              <a:t>Rx</a:t>
            </a:r>
            <a:r>
              <a:rPr lang="fr-FR" dirty="0"/>
              <a:t>) devra diminuer automatiquement si U diminue, de façon à augmenter I inducteur, donc </a:t>
            </a:r>
            <a:r>
              <a:rPr lang="el-GR" dirty="0" smtClean="0"/>
              <a:t>ϕ</a:t>
            </a:r>
            <a:r>
              <a:rPr lang="fr-FR" dirty="0" smtClean="0"/>
              <a:t>, </a:t>
            </a:r>
            <a:r>
              <a:rPr lang="fr-FR" dirty="0"/>
              <a:t>donc E (réciproquement, si U augmente).</a:t>
            </a:r>
          </a:p>
        </p:txBody>
      </p:sp>
      <p:sp>
        <p:nvSpPr>
          <p:cNvPr id="6" name="Rectangle 5"/>
          <p:cNvSpPr/>
          <p:nvPr/>
        </p:nvSpPr>
        <p:spPr>
          <a:xfrm>
            <a:off x="5041943" y="411242"/>
            <a:ext cx="2227854" cy="369332"/>
          </a:xfrm>
          <a:prstGeom prst="rect">
            <a:avLst/>
          </a:prstGeom>
        </p:spPr>
        <p:txBody>
          <a:bodyPr wrap="none">
            <a:spAutoFit/>
          </a:bodyPr>
          <a:lstStyle/>
          <a:p>
            <a:r>
              <a:rPr lang="fr-FR" dirty="0" smtClean="0"/>
              <a:t>Régulation </a:t>
            </a:r>
            <a:r>
              <a:rPr lang="fr-FR" dirty="0"/>
              <a:t>de tension</a:t>
            </a:r>
          </a:p>
        </p:txBody>
      </p:sp>
      <p:pic>
        <p:nvPicPr>
          <p:cNvPr id="7" name="Image 6"/>
          <p:cNvPicPr>
            <a:picLocks noChangeAspect="1"/>
          </p:cNvPicPr>
          <p:nvPr/>
        </p:nvPicPr>
        <p:blipFill>
          <a:blip r:embed="rId2"/>
          <a:stretch>
            <a:fillRect/>
          </a:stretch>
        </p:blipFill>
        <p:spPr>
          <a:xfrm>
            <a:off x="3942583" y="3185875"/>
            <a:ext cx="4241520" cy="3360080"/>
          </a:xfrm>
          <a:prstGeom prst="rect">
            <a:avLst/>
          </a:prstGeom>
        </p:spPr>
      </p:pic>
      <p:sp>
        <p:nvSpPr>
          <p:cNvPr id="9" name="Rectangle 8"/>
          <p:cNvSpPr/>
          <p:nvPr/>
        </p:nvSpPr>
        <p:spPr>
          <a:xfrm>
            <a:off x="4528531" y="38970"/>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2695810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301305" y="818033"/>
            <a:ext cx="6962438" cy="4351338"/>
          </a:xfrm>
          <a:prstGeom prst="rect">
            <a:avLst/>
          </a:prstGeom>
        </p:spPr>
      </p:pic>
      <p:sp>
        <p:nvSpPr>
          <p:cNvPr id="4" name="Rectangle 3"/>
          <p:cNvSpPr/>
          <p:nvPr/>
        </p:nvSpPr>
        <p:spPr>
          <a:xfrm>
            <a:off x="527955" y="5316402"/>
            <a:ext cx="1075508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Dans </a:t>
            </a:r>
            <a:r>
              <a:rPr lang="fr-FR" dirty="0"/>
              <a:t>ce type de régulateurs, la résistance variable est constituée d'un empilement de disques de carbone compressés par un ressort dont le tarage est réglable</a:t>
            </a:r>
            <a:r>
              <a:rPr lang="fr-FR" dirty="0" smtClean="0"/>
              <a:t>.</a:t>
            </a:r>
            <a:endParaRPr lang="fr-FR" dirty="0"/>
          </a:p>
          <a:p>
            <a:pPr marL="285750" indent="-285750">
              <a:buFont typeface="Arial" panose="020B0604020202020204" pitchFamily="34" charset="0"/>
              <a:buChar char="•"/>
            </a:pPr>
            <a:r>
              <a:rPr lang="fr-FR" dirty="0"/>
              <a:t>Une bobine soumise à la tension de sortie de la génératrice augmente la compression des rondelles(ou la diminue) en fonction de la tension de sortie.</a:t>
            </a:r>
          </a:p>
        </p:txBody>
      </p:sp>
      <p:sp>
        <p:nvSpPr>
          <p:cNvPr id="5" name="Rectangle 4"/>
          <p:cNvSpPr/>
          <p:nvPr/>
        </p:nvSpPr>
        <p:spPr>
          <a:xfrm>
            <a:off x="4791570" y="414405"/>
            <a:ext cx="2227854" cy="369332"/>
          </a:xfrm>
          <a:prstGeom prst="rect">
            <a:avLst/>
          </a:prstGeom>
        </p:spPr>
        <p:txBody>
          <a:bodyPr wrap="none">
            <a:spAutoFit/>
          </a:bodyPr>
          <a:lstStyle/>
          <a:p>
            <a:r>
              <a:rPr lang="fr-FR" dirty="0" smtClean="0"/>
              <a:t>Régulation </a:t>
            </a:r>
            <a:r>
              <a:rPr lang="fr-FR" dirty="0"/>
              <a:t>de tension</a:t>
            </a:r>
          </a:p>
        </p:txBody>
      </p:sp>
      <p:sp>
        <p:nvSpPr>
          <p:cNvPr id="8" name="Rectangle 7"/>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5987224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319202" y="2287939"/>
            <a:ext cx="4330946" cy="2262290"/>
          </a:xfrm>
          <a:prstGeom prst="rect">
            <a:avLst/>
          </a:prstGeom>
        </p:spPr>
      </p:pic>
      <p:sp>
        <p:nvSpPr>
          <p:cNvPr id="5" name="Rectangle 4"/>
          <p:cNvSpPr/>
          <p:nvPr/>
        </p:nvSpPr>
        <p:spPr>
          <a:xfrm>
            <a:off x="283029" y="1319243"/>
            <a:ext cx="6923314"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a:t>
            </a:r>
            <a:r>
              <a:rPr lang="fr-FR" dirty="0"/>
              <a:t>régulateurs de tension sont maintenant électroniques et réalisés à base de semi-conducteurs (ampli opérationnel, diode </a:t>
            </a:r>
            <a:r>
              <a:rPr lang="fr-FR" dirty="0" err="1"/>
              <a:t>Zener</a:t>
            </a:r>
            <a:r>
              <a:rPr lang="fr-FR" dirty="0"/>
              <a:t> et transistors). </a:t>
            </a:r>
            <a:endParaRPr lang="fr-FR" dirty="0" smtClean="0"/>
          </a:p>
          <a:p>
            <a:pPr marL="285750" indent="-285750" algn="just">
              <a:lnSpc>
                <a:spcPct val="150000"/>
              </a:lnSpc>
              <a:buFont typeface="Arial" panose="020B0604020202020204" pitchFamily="34" charset="0"/>
              <a:buChar char="•"/>
            </a:pPr>
            <a:r>
              <a:rPr lang="fr-FR" dirty="0" smtClean="0"/>
              <a:t>On </a:t>
            </a:r>
            <a:r>
              <a:rPr lang="fr-FR" dirty="0"/>
              <a:t>n'intervient plus sur le réglage et ils prennent peu de place.</a:t>
            </a:r>
          </a:p>
          <a:p>
            <a:pPr marL="285750" indent="-285750" algn="just">
              <a:lnSpc>
                <a:spcPct val="150000"/>
              </a:lnSpc>
              <a:buFont typeface="Arial" panose="020B0604020202020204" pitchFamily="34" charset="0"/>
              <a:buChar char="•"/>
            </a:pPr>
            <a:r>
              <a:rPr lang="fr-FR" dirty="0" smtClean="0"/>
              <a:t>Un </a:t>
            </a:r>
            <a:r>
              <a:rPr lang="fr-FR" dirty="0"/>
              <a:t>ampli opérationnel (OPS) compare la tension de sortie de la génératrice avec une valeur de consigne (</a:t>
            </a:r>
            <a:r>
              <a:rPr lang="fr-FR" dirty="0" err="1"/>
              <a:t>U</a:t>
            </a:r>
            <a:r>
              <a:rPr lang="fr-FR" baseline="-25000" dirty="0" err="1"/>
              <a:t>Consigne</a:t>
            </a:r>
            <a:r>
              <a:rPr lang="fr-FR" dirty="0"/>
              <a:t>) déterminée par la résistance (</a:t>
            </a:r>
            <a:r>
              <a:rPr lang="fr-FR" dirty="0" err="1"/>
              <a:t>R</a:t>
            </a:r>
            <a:r>
              <a:rPr lang="fr-FR" baseline="-25000" dirty="0" err="1"/>
              <a:t>reglage</a:t>
            </a:r>
            <a:r>
              <a:rPr lang="fr-FR" dirty="0" smtClean="0"/>
              <a:t>)</a:t>
            </a:r>
          </a:p>
          <a:p>
            <a:pPr marL="285750" indent="-285750" algn="just">
              <a:lnSpc>
                <a:spcPct val="150000"/>
              </a:lnSpc>
              <a:buFont typeface="Arial" panose="020B0604020202020204" pitchFamily="34" charset="0"/>
              <a:buChar char="•"/>
            </a:pPr>
            <a:r>
              <a:rPr lang="fr-FR" dirty="0" smtClean="0"/>
              <a:t>Un </a:t>
            </a:r>
            <a:r>
              <a:rPr lang="fr-FR" dirty="0"/>
              <a:t>écart entre les deux tensions délivre une tension d'erreur</a:t>
            </a:r>
            <a:r>
              <a:rPr lang="fr-FR" dirty="0" smtClean="0"/>
              <a:t>.</a:t>
            </a:r>
            <a:endParaRPr lang="fr-FR" dirty="0"/>
          </a:p>
          <a:p>
            <a:pPr marL="285750" indent="-285750" algn="just">
              <a:lnSpc>
                <a:spcPct val="150000"/>
              </a:lnSpc>
              <a:buFont typeface="Arial" panose="020B0604020202020204" pitchFamily="34" charset="0"/>
              <a:buChar char="•"/>
            </a:pPr>
            <a:r>
              <a:rPr lang="fr-FR" dirty="0"/>
              <a:t>Cette tension est appliquée à la base d'un transistor et le fait plus ou moins conduire, régulant la tension en modulant le courant d'excitation comme le faisait précédemment la pile de carbone.</a:t>
            </a:r>
          </a:p>
        </p:txBody>
      </p:sp>
      <p:sp>
        <p:nvSpPr>
          <p:cNvPr id="6" name="Rectangle 5"/>
          <p:cNvSpPr/>
          <p:nvPr/>
        </p:nvSpPr>
        <p:spPr>
          <a:xfrm>
            <a:off x="4819822" y="497492"/>
            <a:ext cx="2430217" cy="369332"/>
          </a:xfrm>
          <a:prstGeom prst="rect">
            <a:avLst/>
          </a:prstGeom>
        </p:spPr>
        <p:txBody>
          <a:bodyPr wrap="none">
            <a:spAutoFit/>
          </a:bodyPr>
          <a:lstStyle/>
          <a:p>
            <a:r>
              <a:rPr lang="fr-FR" dirty="0"/>
              <a:t>Régulation électronique</a:t>
            </a:r>
          </a:p>
        </p:txBody>
      </p:sp>
      <p:sp>
        <p:nvSpPr>
          <p:cNvPr id="8" name="Rectangle 7"/>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992883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9CC5511-58E3-C764-9593-E2D1CFC5D21C}"/>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E413A946-8A4F-FF1B-C6B8-E367B43DB2D8}"/>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2" name="ZoneTexte 1">
            <a:extLst>
              <a:ext uri="{FF2B5EF4-FFF2-40B4-BE49-F238E27FC236}">
                <a16:creationId xmlns:a16="http://schemas.microsoft.com/office/drawing/2014/main" id="{D4C3CD87-1EA1-04ED-1319-B1FB93762C33}"/>
              </a:ext>
            </a:extLst>
          </p:cNvPr>
          <p:cNvSpPr txBox="1"/>
          <p:nvPr/>
        </p:nvSpPr>
        <p:spPr>
          <a:xfrm>
            <a:off x="5677818" y="1114434"/>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sp>
        <p:nvSpPr>
          <p:cNvPr id="3" name="Rectangle 2"/>
          <p:cNvSpPr/>
          <p:nvPr/>
        </p:nvSpPr>
        <p:spPr>
          <a:xfrm>
            <a:off x="217715" y="1597076"/>
            <a:ext cx="7794171" cy="47602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ts val="2600"/>
              </a:lnSpc>
            </a:pPr>
            <a:r>
              <a:rPr lang="fr-FR" b="1" dirty="0"/>
              <a:t>FACILITE D’ADAPTATION</a:t>
            </a:r>
          </a:p>
          <a:p>
            <a:pPr algn="just">
              <a:lnSpc>
                <a:spcPts val="2600"/>
              </a:lnSpc>
            </a:pPr>
            <a:r>
              <a:rPr lang="fr-FR" dirty="0"/>
              <a:t>Par l'utilisation de </a:t>
            </a:r>
            <a:r>
              <a:rPr lang="fr-FR" dirty="0" smtClean="0"/>
              <a:t>: </a:t>
            </a:r>
          </a:p>
          <a:p>
            <a:pPr marL="285750" indent="-285750" algn="just">
              <a:lnSpc>
                <a:spcPts val="2600"/>
              </a:lnSpc>
              <a:buFont typeface="Arial" panose="020B0604020202020204" pitchFamily="34" charset="0"/>
              <a:buChar char="•"/>
            </a:pPr>
            <a:r>
              <a:rPr lang="fr-FR" dirty="0" smtClean="0"/>
              <a:t>rhéostats</a:t>
            </a:r>
            <a:r>
              <a:rPr lang="fr-FR" dirty="0"/>
              <a:t>, de diviseurs de tension, de transformateurs de tension, </a:t>
            </a:r>
            <a:endParaRPr lang="fr-FR" dirty="0" smtClean="0"/>
          </a:p>
          <a:p>
            <a:pPr marL="285750" indent="-285750" algn="just">
              <a:lnSpc>
                <a:spcPts val="2600"/>
              </a:lnSpc>
              <a:buFont typeface="Arial" panose="020B0604020202020204" pitchFamily="34" charset="0"/>
              <a:buChar char="•"/>
            </a:pPr>
            <a:r>
              <a:rPr lang="fr-FR" dirty="0" smtClean="0"/>
              <a:t>d'organes </a:t>
            </a:r>
            <a:r>
              <a:rPr lang="fr-FR" dirty="0"/>
              <a:t>amplificateurs répondant aux besoins d’alimentation de servitudes données.</a:t>
            </a:r>
          </a:p>
          <a:p>
            <a:pPr algn="just">
              <a:lnSpc>
                <a:spcPts val="2600"/>
              </a:lnSpc>
            </a:pPr>
            <a:r>
              <a:rPr lang="fr-FR" b="1" dirty="0"/>
              <a:t>CAPACITE DE SURCHARGE</a:t>
            </a:r>
          </a:p>
          <a:p>
            <a:pPr marL="285750" indent="-285750" algn="just">
              <a:lnSpc>
                <a:spcPts val="2600"/>
              </a:lnSpc>
              <a:buFont typeface="Arial" panose="020B0604020202020204" pitchFamily="34" charset="0"/>
              <a:buChar char="•"/>
            </a:pPr>
            <a:r>
              <a:rPr lang="fr-FR" dirty="0"/>
              <a:t>Un générateur électrique peut, selon les besoins du réseau, fournir une puissance  accrue mais limitée dans le </a:t>
            </a:r>
            <a:r>
              <a:rPr lang="fr-FR" dirty="0" smtClean="0"/>
              <a:t>temps.</a:t>
            </a:r>
            <a:endParaRPr lang="fr-FR" dirty="0"/>
          </a:p>
          <a:p>
            <a:pPr marL="285750" indent="-285750" algn="just">
              <a:lnSpc>
                <a:spcPts val="2600"/>
              </a:lnSpc>
              <a:buFont typeface="Arial" panose="020B0604020202020204" pitchFamily="34" charset="0"/>
              <a:buChar char="•"/>
            </a:pPr>
            <a:r>
              <a:rPr lang="fr-FR" dirty="0" smtClean="0"/>
              <a:t>Ce </a:t>
            </a:r>
            <a:r>
              <a:rPr lang="fr-FR" dirty="0"/>
              <a:t>résultat est obtenu sans échauffement excessif, les câbles transportant cette énergie peuvent supporter cette charge sans dommage.</a:t>
            </a:r>
          </a:p>
          <a:p>
            <a:pPr algn="just">
              <a:lnSpc>
                <a:spcPts val="2600"/>
              </a:lnSpc>
            </a:pPr>
            <a:r>
              <a:rPr lang="fr-FR" b="1" dirty="0"/>
              <a:t>FACILITE DE CONTROLE</a:t>
            </a:r>
          </a:p>
          <a:p>
            <a:pPr marL="285750" indent="-285750" algn="just">
              <a:lnSpc>
                <a:spcPts val="2600"/>
              </a:lnSpc>
              <a:buFont typeface="Arial" panose="020B0604020202020204" pitchFamily="34" charset="0"/>
              <a:buChar char="•"/>
            </a:pPr>
            <a:r>
              <a:rPr lang="fr-FR" dirty="0"/>
              <a:t>Un ampèremètre, un voltmètre, ou wattmètre, </a:t>
            </a:r>
            <a:endParaRPr lang="fr-FR" dirty="0" smtClean="0"/>
          </a:p>
          <a:p>
            <a:pPr marL="285750" indent="-285750" algn="just">
              <a:lnSpc>
                <a:spcPts val="2600"/>
              </a:lnSpc>
              <a:buFont typeface="Arial" panose="020B0604020202020204" pitchFamily="34" charset="0"/>
              <a:buChar char="•"/>
            </a:pPr>
            <a:r>
              <a:rPr lang="fr-FR" dirty="0" smtClean="0"/>
              <a:t>une </a:t>
            </a:r>
            <a:r>
              <a:rPr lang="fr-FR" dirty="0"/>
              <a:t>simple lampe </a:t>
            </a:r>
            <a:r>
              <a:rPr lang="fr-FR" dirty="0" smtClean="0"/>
              <a:t>témoin suffisent </a:t>
            </a:r>
            <a:r>
              <a:rPr lang="fr-FR" dirty="0"/>
              <a:t>à assurer le contrôle de fonctionnement d'un circuit</a:t>
            </a:r>
          </a:p>
        </p:txBody>
      </p:sp>
      <p:pic>
        <p:nvPicPr>
          <p:cNvPr id="7" name="Image 6"/>
          <p:cNvPicPr>
            <a:picLocks noChangeAspect="1"/>
          </p:cNvPicPr>
          <p:nvPr/>
        </p:nvPicPr>
        <p:blipFill>
          <a:blip r:embed="rId2"/>
          <a:stretch>
            <a:fillRect/>
          </a:stretch>
        </p:blipFill>
        <p:spPr>
          <a:xfrm>
            <a:off x="9092292" y="4379783"/>
            <a:ext cx="2619375" cy="1743075"/>
          </a:xfrm>
          <a:prstGeom prst="rect">
            <a:avLst/>
          </a:prstGeom>
        </p:spPr>
      </p:pic>
      <p:pic>
        <p:nvPicPr>
          <p:cNvPr id="8" name="Image 7"/>
          <p:cNvPicPr>
            <a:picLocks noChangeAspect="1"/>
          </p:cNvPicPr>
          <p:nvPr/>
        </p:nvPicPr>
        <p:blipFill>
          <a:blip r:embed="rId3"/>
          <a:stretch>
            <a:fillRect/>
          </a:stretch>
        </p:blipFill>
        <p:spPr>
          <a:xfrm>
            <a:off x="8198301" y="1767415"/>
            <a:ext cx="2066925" cy="2209800"/>
          </a:xfrm>
          <a:prstGeom prst="rect">
            <a:avLst/>
          </a:prstGeom>
        </p:spPr>
      </p:pic>
      <p:pic>
        <p:nvPicPr>
          <p:cNvPr id="9" name="Image 8"/>
          <p:cNvPicPr>
            <a:picLocks noChangeAspect="1"/>
          </p:cNvPicPr>
          <p:nvPr/>
        </p:nvPicPr>
        <p:blipFill>
          <a:blip r:embed="rId4"/>
          <a:stretch>
            <a:fillRect/>
          </a:stretch>
        </p:blipFill>
        <p:spPr>
          <a:xfrm>
            <a:off x="10401980" y="1459252"/>
            <a:ext cx="1685925" cy="2714625"/>
          </a:xfrm>
          <a:prstGeom prst="rect">
            <a:avLst/>
          </a:prstGeom>
        </p:spPr>
      </p:pic>
    </p:spTree>
    <p:extLst>
      <p:ext uri="{BB962C8B-B14F-4D97-AF65-F5344CB8AC3E}">
        <p14:creationId xmlns:p14="http://schemas.microsoft.com/office/powerpoint/2010/main" val="387761980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722844" y="1140467"/>
            <a:ext cx="5352145" cy="4074432"/>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30628" y="846275"/>
            <a:ext cx="6270172"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Une </a:t>
            </a:r>
            <a:r>
              <a:rPr lang="fr-FR" dirty="0"/>
              <a:t>génératrice convertit une puissance mécanique en énergie électrique </a:t>
            </a:r>
            <a:endParaRPr lang="fr-FR" dirty="0" smtClean="0"/>
          </a:p>
          <a:p>
            <a:pPr marL="285750" indent="-285750" algn="just">
              <a:lnSpc>
                <a:spcPct val="150000"/>
              </a:lnSpc>
              <a:buFont typeface="Arial" panose="020B0604020202020204" pitchFamily="34" charset="0"/>
              <a:buChar char="•"/>
            </a:pPr>
            <a:r>
              <a:rPr lang="fr-FR" dirty="0" smtClean="0"/>
              <a:t>si </a:t>
            </a:r>
            <a:r>
              <a:rPr lang="fr-FR" dirty="0"/>
              <a:t>l'on alimente une génératrice électriquement, elle se comporte alors en moteur électrique convertissant l'énergie électrique qui l'alimente en énergie mécanique.</a:t>
            </a:r>
          </a:p>
          <a:p>
            <a:pPr marL="285750" indent="-285750" algn="just">
              <a:lnSpc>
                <a:spcPct val="150000"/>
              </a:lnSpc>
              <a:buFont typeface="Arial" panose="020B0604020202020204" pitchFamily="34" charset="0"/>
              <a:buChar char="•"/>
            </a:pPr>
            <a:r>
              <a:rPr lang="fr-FR" dirty="0" smtClean="0"/>
              <a:t>Lorsque </a:t>
            </a:r>
            <a:r>
              <a:rPr lang="fr-FR" dirty="0"/>
              <a:t>la séquence de démarrage est terminée, le circuit de commutation supprime l'alimentation de la génératrice qui, entraînée maintenant mécaniquement par le moteur, fournit de l'énergie électrique au réseau de bord.</a:t>
            </a:r>
          </a:p>
          <a:p>
            <a:pPr marL="285750" indent="-285750" algn="just">
              <a:lnSpc>
                <a:spcPct val="150000"/>
              </a:lnSpc>
              <a:buFont typeface="Arial" panose="020B0604020202020204" pitchFamily="34" charset="0"/>
              <a:buChar char="•"/>
            </a:pPr>
            <a:r>
              <a:rPr lang="fr-FR" dirty="0" smtClean="0"/>
              <a:t>Une </a:t>
            </a:r>
            <a:r>
              <a:rPr lang="fr-FR" dirty="0" err="1"/>
              <a:t>géné</a:t>
            </a:r>
            <a:r>
              <a:rPr lang="fr-FR" dirty="0"/>
              <a:t>-starter est donc une génératrice fonctionnant à tour de rôle en moteur et en générateur.</a:t>
            </a:r>
          </a:p>
        </p:txBody>
      </p:sp>
      <p:sp>
        <p:nvSpPr>
          <p:cNvPr id="5" name="Rectangle 4"/>
          <p:cNvSpPr/>
          <p:nvPr/>
        </p:nvSpPr>
        <p:spPr>
          <a:xfrm>
            <a:off x="5347018" y="408104"/>
            <a:ext cx="1375826" cy="369332"/>
          </a:xfrm>
          <a:prstGeom prst="rect">
            <a:avLst/>
          </a:prstGeom>
        </p:spPr>
        <p:txBody>
          <a:bodyPr wrap="none">
            <a:spAutoFit/>
          </a:bodyPr>
          <a:lstStyle/>
          <a:p>
            <a:r>
              <a:rPr lang="fr-FR" dirty="0" err="1"/>
              <a:t>Géné</a:t>
            </a:r>
            <a:r>
              <a:rPr lang="fr-FR" dirty="0"/>
              <a:t>-starter</a:t>
            </a:r>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4478121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4791" y="565521"/>
            <a:ext cx="2660280" cy="369332"/>
          </a:xfrm>
          <a:prstGeom prst="rect">
            <a:avLst/>
          </a:prstGeom>
        </p:spPr>
        <p:txBody>
          <a:bodyPr wrap="none">
            <a:spAutoFit/>
          </a:bodyPr>
          <a:lstStyle/>
          <a:p>
            <a:r>
              <a:rPr lang="fr-FR" dirty="0"/>
              <a:t>Protection courant inverse</a:t>
            </a:r>
          </a:p>
        </p:txBody>
      </p:sp>
      <p:sp>
        <p:nvSpPr>
          <p:cNvPr id="6" name="Rectangle 5"/>
          <p:cNvSpPr/>
          <p:nvPr/>
        </p:nvSpPr>
        <p:spPr>
          <a:xfrm>
            <a:off x="283029" y="1085969"/>
            <a:ext cx="7336971"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une génératrice recevant une tension d'alimentation tourne en moteur.</a:t>
            </a:r>
          </a:p>
          <a:p>
            <a:pPr marL="285750" indent="-285750" algn="just">
              <a:lnSpc>
                <a:spcPct val="150000"/>
              </a:lnSpc>
              <a:buFont typeface="Arial" panose="020B0604020202020204" pitchFamily="34" charset="0"/>
              <a:buChar char="•"/>
            </a:pPr>
            <a:r>
              <a:rPr lang="fr-FR" dirty="0"/>
              <a:t>Dans le cas où la tension du réseau auquel est reliée la génératrice est supérieure à la tension fournie par la génératrice, il va s'établir un courant du réseau vers la génératrice (courant inverse). </a:t>
            </a:r>
          </a:p>
          <a:p>
            <a:pPr marL="285750" indent="-285750" algn="just">
              <a:lnSpc>
                <a:spcPct val="150000"/>
              </a:lnSpc>
              <a:buFont typeface="Arial" panose="020B0604020202020204" pitchFamily="34" charset="0"/>
              <a:buChar char="•"/>
            </a:pPr>
            <a:r>
              <a:rPr lang="fr-FR" dirty="0"/>
              <a:t>Celle-ci tournerait alors en moteur, ce qui peut être dommageable.</a:t>
            </a:r>
          </a:p>
          <a:p>
            <a:pPr marL="285750" indent="-285750" algn="just">
              <a:lnSpc>
                <a:spcPct val="150000"/>
              </a:lnSpc>
              <a:buFont typeface="Arial" panose="020B0604020202020204" pitchFamily="34" charset="0"/>
              <a:buChar char="•"/>
            </a:pPr>
            <a:r>
              <a:rPr lang="fr-FR" dirty="0"/>
              <a:t>Une génératrice n'est donc pas reliée au réseau de bord directement, mais à travers un organe de protection : </a:t>
            </a:r>
            <a:r>
              <a:rPr lang="fr-FR" b="1" dirty="0"/>
              <a:t>le conjoncteur-disjoncte</a:t>
            </a:r>
            <a:r>
              <a:rPr lang="fr-FR" dirty="0"/>
              <a:t>ur.</a:t>
            </a:r>
          </a:p>
          <a:p>
            <a:pPr marL="285750" indent="-285750" algn="just">
              <a:lnSpc>
                <a:spcPct val="150000"/>
              </a:lnSpc>
              <a:buFont typeface="Arial" panose="020B0604020202020204" pitchFamily="34" charset="0"/>
              <a:buChar char="•"/>
            </a:pPr>
            <a:r>
              <a:rPr lang="fr-FR" dirty="0"/>
              <a:t>Il s'ouvre automatiquement si le courant circule dans le mauvais sens et ne peut être fermé que lorsque les conditions redeviennent normales.</a:t>
            </a:r>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pic>
        <p:nvPicPr>
          <p:cNvPr id="8" name="Image 7"/>
          <p:cNvPicPr>
            <a:picLocks noChangeAspect="1"/>
          </p:cNvPicPr>
          <p:nvPr/>
        </p:nvPicPr>
        <p:blipFill>
          <a:blip r:embed="rId2"/>
          <a:stretch>
            <a:fillRect/>
          </a:stretch>
        </p:blipFill>
        <p:spPr>
          <a:xfrm>
            <a:off x="8013840" y="1545770"/>
            <a:ext cx="3606134" cy="2856735"/>
          </a:xfrm>
          <a:prstGeom prst="rect">
            <a:avLst/>
          </a:prstGeom>
        </p:spPr>
      </p:pic>
    </p:spTree>
    <p:extLst>
      <p:ext uri="{BB962C8B-B14F-4D97-AF65-F5344CB8AC3E}">
        <p14:creationId xmlns:p14="http://schemas.microsoft.com/office/powerpoint/2010/main" val="31248544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825343" y="983115"/>
            <a:ext cx="5191646" cy="288926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52402" y="1010055"/>
            <a:ext cx="6564084"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Le </a:t>
            </a:r>
            <a:r>
              <a:rPr lang="fr-FR" b="1" dirty="0"/>
              <a:t>conjoncteur-disjoncteur a deux buts </a:t>
            </a:r>
            <a:r>
              <a:rPr lang="fr-FR" dirty="0" smtClean="0"/>
              <a:t>:</a:t>
            </a:r>
          </a:p>
          <a:p>
            <a:endParaRPr lang="fr-FR" dirty="0"/>
          </a:p>
          <a:p>
            <a:pPr marL="342900" indent="-342900">
              <a:buFont typeface="Arial" panose="020B0604020202020204" pitchFamily="34" charset="0"/>
              <a:buChar char="•"/>
            </a:pPr>
            <a:r>
              <a:rPr lang="fr-FR" dirty="0" smtClean="0"/>
              <a:t>permettre </a:t>
            </a:r>
            <a:r>
              <a:rPr lang="fr-FR" dirty="0"/>
              <a:t>de connecter la génératrice au réseau de </a:t>
            </a:r>
            <a:r>
              <a:rPr lang="fr-FR" dirty="0" smtClean="0"/>
              <a:t>bord seulement </a:t>
            </a:r>
            <a:r>
              <a:rPr lang="fr-FR" dirty="0"/>
              <a:t/>
            </a:r>
            <a:br>
              <a:rPr lang="fr-FR" dirty="0"/>
            </a:br>
            <a:r>
              <a:rPr lang="fr-FR" b="1" dirty="0"/>
              <a:t>Condition nécessaire:</a:t>
            </a:r>
          </a:p>
          <a:p>
            <a:pPr marL="742950" lvl="1" indent="-285750" algn="just">
              <a:buFont typeface="Courier New" panose="02070309020205020404" pitchFamily="49" charset="0"/>
              <a:buChar char="o"/>
            </a:pPr>
            <a:r>
              <a:rPr lang="fr-FR" dirty="0" smtClean="0"/>
              <a:t>	Tension </a:t>
            </a:r>
            <a:r>
              <a:rPr lang="fr-FR" dirty="0"/>
              <a:t>Gene &gt; Tension </a:t>
            </a:r>
            <a:r>
              <a:rPr lang="fr-FR" dirty="0" smtClean="0"/>
              <a:t>réseau Bord</a:t>
            </a:r>
          </a:p>
          <a:p>
            <a:pPr marL="742950" lvl="1" indent="-285750" algn="just">
              <a:buFont typeface="Courier New" panose="02070309020205020404" pitchFamily="49" charset="0"/>
              <a:buChar char="o"/>
            </a:pPr>
            <a:r>
              <a:rPr lang="fr-FR" dirty="0" smtClean="0"/>
              <a:t>	Donc : Courant sens génératrice → réseau (conjonction) ;</a:t>
            </a:r>
          </a:p>
          <a:p>
            <a:pPr marL="342900" indent="-342900" algn="just">
              <a:buFont typeface="Arial" panose="020B0604020202020204" pitchFamily="34" charset="0"/>
              <a:buChar char="•"/>
            </a:pPr>
            <a:r>
              <a:rPr lang="fr-FR" dirty="0" smtClean="0"/>
              <a:t>déconnecter la génératrice du réseau de bord si un courant s'établit sens réseau → génératrice (15 </a:t>
            </a:r>
            <a:r>
              <a:rPr lang="fr-FR" dirty="0"/>
              <a:t>à 25 ampères) </a:t>
            </a:r>
            <a:r>
              <a:rPr lang="fr-FR" dirty="0" smtClean="0"/>
              <a:t>(disjonction).</a:t>
            </a:r>
          </a:p>
        </p:txBody>
      </p:sp>
      <p:sp>
        <p:nvSpPr>
          <p:cNvPr id="6" name="Rectangle 5"/>
          <p:cNvSpPr/>
          <p:nvPr/>
        </p:nvSpPr>
        <p:spPr>
          <a:xfrm>
            <a:off x="4747325" y="402709"/>
            <a:ext cx="2462341" cy="369332"/>
          </a:xfrm>
          <a:prstGeom prst="rect">
            <a:avLst/>
          </a:prstGeom>
        </p:spPr>
        <p:txBody>
          <a:bodyPr wrap="none">
            <a:spAutoFit/>
          </a:bodyPr>
          <a:lstStyle/>
          <a:p>
            <a:r>
              <a:rPr lang="fr-FR" dirty="0" smtClean="0"/>
              <a:t>Conjoncteur-disjoncteur</a:t>
            </a:r>
            <a:endParaRPr lang="fr-FR" dirty="0"/>
          </a:p>
        </p:txBody>
      </p:sp>
      <p:sp>
        <p:nvSpPr>
          <p:cNvPr id="2" name="Rectangle 1"/>
          <p:cNvSpPr/>
          <p:nvPr/>
        </p:nvSpPr>
        <p:spPr>
          <a:xfrm>
            <a:off x="111514" y="4083450"/>
            <a:ext cx="1197571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L'ensemble </a:t>
            </a:r>
            <a:r>
              <a:rPr lang="fr-FR" dirty="0"/>
              <a:t>sera donc composé d'un relais comportant deux bobines :</a:t>
            </a:r>
          </a:p>
          <a:p>
            <a:pPr marL="285750" indent="-285750">
              <a:buFont typeface="Arial" panose="020B0604020202020204" pitchFamily="34" charset="0"/>
              <a:buChar char="•"/>
            </a:pPr>
            <a:r>
              <a:rPr lang="fr-FR" dirty="0" smtClean="0"/>
              <a:t> </a:t>
            </a:r>
            <a:r>
              <a:rPr lang="fr-FR" dirty="0"/>
              <a:t>(</a:t>
            </a:r>
            <a:r>
              <a:rPr lang="fr-FR" dirty="0" smtClean="0"/>
              <a:t>B</a:t>
            </a:r>
            <a:r>
              <a:rPr lang="fr-FR" baseline="-25000" dirty="0" smtClean="0"/>
              <a:t>1</a:t>
            </a:r>
            <a:r>
              <a:rPr lang="fr-FR" dirty="0" smtClean="0"/>
              <a:t>) </a:t>
            </a:r>
            <a:r>
              <a:rPr lang="fr-FR" dirty="0"/>
              <a:t>est conçue de façon à actionner le contact de puissance (C) que si la tension d'alimentation dépasse une valeur donnée </a:t>
            </a:r>
            <a:r>
              <a:rPr lang="fr-FR" dirty="0" smtClean="0"/>
              <a:t/>
            </a:r>
            <a:br>
              <a:rPr lang="fr-FR" dirty="0" smtClean="0"/>
            </a:br>
            <a:r>
              <a:rPr lang="fr-FR" dirty="0" smtClean="0"/>
              <a:t>cette </a:t>
            </a:r>
            <a:r>
              <a:rPr lang="fr-FR" dirty="0"/>
              <a:t>bobine s'appelle bobine de tension ;</a:t>
            </a:r>
          </a:p>
          <a:p>
            <a:pPr marL="285750" indent="-285750">
              <a:buFont typeface="Arial" panose="020B0604020202020204" pitchFamily="34" charset="0"/>
              <a:buChar char="•"/>
            </a:pPr>
            <a:r>
              <a:rPr lang="fr-FR" dirty="0" smtClean="0"/>
              <a:t>(B</a:t>
            </a:r>
            <a:r>
              <a:rPr lang="fr-FR" baseline="-25000" dirty="0" smtClean="0"/>
              <a:t>2</a:t>
            </a:r>
            <a:r>
              <a:rPr lang="fr-FR" dirty="0"/>
              <a:t>) est constituée d'une simple spire traversée par le courant débité (spire série) ; </a:t>
            </a:r>
            <a:r>
              <a:rPr lang="fr-FR" dirty="0" smtClean="0"/>
              <a:t/>
            </a:r>
            <a:br>
              <a:rPr lang="fr-FR" dirty="0" smtClean="0"/>
            </a:br>
            <a:r>
              <a:rPr lang="fr-FR" dirty="0" smtClean="0"/>
              <a:t>son </a:t>
            </a:r>
            <a:r>
              <a:rPr lang="fr-FR" dirty="0"/>
              <a:t>flux s'ajoute à la bobine de tension pour la conjonction si le courant circule dans le sens </a:t>
            </a:r>
            <a:r>
              <a:rPr lang="fr-FR" dirty="0" smtClean="0"/>
              <a:t>correct(renforce la conjonction) son </a:t>
            </a:r>
            <a:r>
              <a:rPr lang="fr-FR" dirty="0"/>
              <a:t>flux se retranche de celui de la bobine de tension si le courant circule dans le sens </a:t>
            </a:r>
            <a:r>
              <a:rPr lang="fr-FR" dirty="0" smtClean="0"/>
              <a:t>contraire (créant </a:t>
            </a:r>
            <a:r>
              <a:rPr lang="fr-FR" dirty="0"/>
              <a:t>la </a:t>
            </a:r>
            <a:r>
              <a:rPr lang="fr-FR" dirty="0" smtClean="0"/>
              <a:t>disjonction).</a:t>
            </a:r>
            <a:endParaRPr lang="fr-FR" dirty="0"/>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9838783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844" y="1438194"/>
            <a:ext cx="641985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Ø"/>
            </a:pPr>
            <a:r>
              <a:rPr lang="fr-FR" dirty="0"/>
              <a:t>Ce type de conjoncteur-disjoncteur simple présente deux défauts :</a:t>
            </a:r>
          </a:p>
          <a:p>
            <a:pPr marL="285750" indent="-285750">
              <a:buFont typeface="Arial" panose="020B0604020202020204" pitchFamily="34" charset="0"/>
              <a:buChar char="•"/>
            </a:pPr>
            <a:r>
              <a:rPr lang="fr-FR" dirty="0" smtClean="0"/>
              <a:t>génératrice </a:t>
            </a:r>
            <a:r>
              <a:rPr lang="fr-FR" dirty="0"/>
              <a:t>est branchée à </a:t>
            </a:r>
            <a:r>
              <a:rPr lang="fr-FR" dirty="0" smtClean="0"/>
              <a:t>l'envers:  C fermera quand même;</a:t>
            </a:r>
            <a:endParaRPr lang="fr-FR" dirty="0"/>
          </a:p>
          <a:p>
            <a:pPr marL="285750" indent="-285750">
              <a:buFont typeface="Arial" panose="020B0604020202020204" pitchFamily="34" charset="0"/>
              <a:buChar char="•"/>
            </a:pPr>
            <a:r>
              <a:rPr lang="fr-FR" dirty="0" smtClean="0"/>
              <a:t>si </a:t>
            </a:r>
            <a:r>
              <a:rPr lang="fr-FR" dirty="0"/>
              <a:t>elle est branchée correctement </a:t>
            </a:r>
            <a:r>
              <a:rPr lang="fr-FR" dirty="0" smtClean="0"/>
              <a:t>et si sa </a:t>
            </a:r>
            <a:r>
              <a:rPr lang="fr-FR" dirty="0"/>
              <a:t>tension chute juste en dessous de la tension de </a:t>
            </a:r>
            <a:r>
              <a:rPr lang="fr-FR" dirty="0" smtClean="0"/>
              <a:t>collage:</a:t>
            </a:r>
          </a:p>
          <a:p>
            <a:pPr marL="742950" lvl="1" indent="-285750">
              <a:buFont typeface="Courier New" panose="02070309020205020404" pitchFamily="49" charset="0"/>
              <a:buChar char="o"/>
            </a:pPr>
            <a:r>
              <a:rPr lang="fr-FR" dirty="0" smtClean="0"/>
              <a:t>C s'ouvre</a:t>
            </a:r>
          </a:p>
          <a:p>
            <a:pPr marL="742950" lvl="1" indent="-285750">
              <a:buFont typeface="Courier New" panose="02070309020205020404" pitchFamily="49" charset="0"/>
              <a:buChar char="o"/>
            </a:pPr>
            <a:r>
              <a:rPr lang="fr-FR" dirty="0" smtClean="0"/>
              <a:t>alors </a:t>
            </a:r>
            <a:r>
              <a:rPr lang="fr-FR" dirty="0"/>
              <a:t>I débitée passe à </a:t>
            </a:r>
            <a:r>
              <a:rPr lang="fr-FR" dirty="0" smtClean="0"/>
              <a:t>zéro </a:t>
            </a:r>
          </a:p>
          <a:p>
            <a:pPr marL="742950" lvl="1" indent="-285750">
              <a:buFont typeface="Courier New" panose="02070309020205020404" pitchFamily="49" charset="0"/>
              <a:buChar char="o"/>
            </a:pPr>
            <a:r>
              <a:rPr lang="fr-FR" dirty="0" smtClean="0"/>
              <a:t>U</a:t>
            </a:r>
            <a:r>
              <a:rPr lang="fr-FR" baseline="-25000" dirty="0" smtClean="0"/>
              <a:t>GEN</a:t>
            </a:r>
            <a:r>
              <a:rPr lang="fr-FR" dirty="0" smtClean="0"/>
              <a:t> remonte (</a:t>
            </a:r>
            <a:r>
              <a:rPr lang="fr-FR" dirty="0" err="1" smtClean="0"/>
              <a:t>U</a:t>
            </a:r>
            <a:r>
              <a:rPr lang="fr-FR" baseline="-25000" dirty="0" err="1" smtClean="0"/>
              <a:t>Gen</a:t>
            </a:r>
            <a:r>
              <a:rPr lang="fr-FR" dirty="0" smtClean="0"/>
              <a:t> </a:t>
            </a:r>
            <a:r>
              <a:rPr lang="fr-FR" dirty="0"/>
              <a:t>= E </a:t>
            </a:r>
            <a:r>
              <a:rPr lang="fr-FR" dirty="0" smtClean="0"/>
              <a:t>– ri)</a:t>
            </a:r>
          </a:p>
          <a:p>
            <a:pPr marL="742950" lvl="1" indent="-285750">
              <a:buFont typeface="Courier New" panose="02070309020205020404" pitchFamily="49" charset="0"/>
              <a:buChar char="o"/>
            </a:pPr>
            <a:r>
              <a:rPr lang="fr-FR" dirty="0" smtClean="0"/>
              <a:t>Possibilité fermeture C </a:t>
            </a:r>
          </a:p>
          <a:p>
            <a:pPr marL="742950" lvl="1" indent="-285750">
              <a:buFont typeface="Courier New" panose="02070309020205020404" pitchFamily="49" charset="0"/>
              <a:buChar char="o"/>
            </a:pPr>
            <a:r>
              <a:rPr lang="fr-FR" dirty="0" smtClean="0"/>
              <a:t>Le </a:t>
            </a:r>
            <a:r>
              <a:rPr lang="fr-FR" dirty="0"/>
              <a:t>phénomène se renouvelle.</a:t>
            </a:r>
          </a:p>
          <a:p>
            <a:r>
              <a:rPr lang="fr-FR" dirty="0" smtClean="0"/>
              <a:t>Ce </a:t>
            </a:r>
            <a:r>
              <a:rPr lang="fr-FR" dirty="0"/>
              <a:t>phénomène de battement créateur d'arcs (I traversant C peut être de 200 à 400 ampères) est préjudiciable au circuit.</a:t>
            </a:r>
          </a:p>
          <a:p>
            <a:endParaRPr lang="fr-FR" dirty="0"/>
          </a:p>
          <a:p>
            <a:r>
              <a:rPr lang="fr-FR" dirty="0"/>
              <a:t>Des améliorations ont donc été apportées au modèle de base.</a:t>
            </a:r>
          </a:p>
        </p:txBody>
      </p:sp>
      <p:pic>
        <p:nvPicPr>
          <p:cNvPr id="5" name="Espace réservé du contenu 4"/>
          <p:cNvPicPr>
            <a:picLocks noGrp="1" noChangeAspect="1"/>
          </p:cNvPicPr>
          <p:nvPr>
            <p:ph idx="1"/>
          </p:nvPr>
        </p:nvPicPr>
        <p:blipFill>
          <a:blip r:embed="rId2"/>
          <a:stretch>
            <a:fillRect/>
          </a:stretch>
        </p:blipFill>
        <p:spPr>
          <a:xfrm>
            <a:off x="6644020" y="2034313"/>
            <a:ext cx="5434566" cy="277808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747325" y="402709"/>
            <a:ext cx="2462341" cy="369332"/>
          </a:xfrm>
          <a:prstGeom prst="rect">
            <a:avLst/>
          </a:prstGeom>
        </p:spPr>
        <p:txBody>
          <a:bodyPr wrap="none">
            <a:spAutoFit/>
          </a:bodyPr>
          <a:lstStyle/>
          <a:p>
            <a:r>
              <a:rPr lang="fr-FR" dirty="0" smtClean="0"/>
              <a:t>Conjoncteur-disjoncteur</a:t>
            </a:r>
            <a:endParaRPr lang="fr-FR" dirty="0"/>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5790996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453963" y="1089248"/>
            <a:ext cx="5576464" cy="2722023"/>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219740" y="1089248"/>
            <a:ext cx="6149162"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bobine de tension </a:t>
            </a:r>
            <a:r>
              <a:rPr lang="fr-FR" dirty="0" smtClean="0"/>
              <a:t>B1 </a:t>
            </a:r>
            <a:r>
              <a:rPr lang="fr-FR" dirty="0"/>
              <a:t>est polarisée </a:t>
            </a:r>
            <a:r>
              <a:rPr lang="fr-FR" dirty="0" smtClean="0"/>
              <a:t>par </a:t>
            </a:r>
            <a:r>
              <a:rPr lang="fr-FR" dirty="0"/>
              <a:t>la </a:t>
            </a:r>
            <a:r>
              <a:rPr lang="fr-FR" dirty="0" smtClean="0"/>
              <a:t>diode: elle </a:t>
            </a:r>
            <a:r>
              <a:rPr lang="fr-FR" dirty="0"/>
              <a:t>n'autorisera l'alimentation de la bobine du relais principal que si la génératrice est connectée dans le bon sens.</a:t>
            </a:r>
          </a:p>
          <a:p>
            <a:pPr marL="285750" indent="-285750" algn="just">
              <a:buFont typeface="Arial" panose="020B0604020202020204" pitchFamily="34" charset="0"/>
              <a:buChar char="•"/>
            </a:pPr>
            <a:r>
              <a:rPr lang="fr-FR" dirty="0" smtClean="0"/>
              <a:t>L'ensemble B1-B2 </a:t>
            </a:r>
            <a:r>
              <a:rPr lang="fr-FR" dirty="0"/>
              <a:t>ne sert que de relais pilote au relais principal </a:t>
            </a:r>
            <a:endParaRPr lang="fr-FR" dirty="0" smtClean="0"/>
          </a:p>
          <a:p>
            <a:pPr marL="285750" indent="-285750" algn="just">
              <a:buFont typeface="Arial" panose="020B0604020202020204" pitchFamily="34" charset="0"/>
              <a:buChar char="•"/>
            </a:pPr>
            <a:r>
              <a:rPr lang="fr-FR" dirty="0" smtClean="0"/>
              <a:t>Le relais principal connecte </a:t>
            </a:r>
            <a:r>
              <a:rPr lang="fr-FR" dirty="0"/>
              <a:t>la génératrice au réseau de bord </a:t>
            </a:r>
            <a:endParaRPr lang="fr-FR" dirty="0" smtClean="0"/>
          </a:p>
          <a:p>
            <a:pPr marL="285750" indent="-285750" algn="just">
              <a:buFont typeface="Arial" panose="020B0604020202020204" pitchFamily="34" charset="0"/>
              <a:buChar char="•"/>
            </a:pPr>
            <a:r>
              <a:rPr lang="fr-FR" dirty="0" smtClean="0"/>
              <a:t>limiter </a:t>
            </a:r>
            <a:r>
              <a:rPr lang="fr-FR" dirty="0"/>
              <a:t>le battement en choisissant des tensions de collage légèrement différentes pour le relais pilote et le relais </a:t>
            </a:r>
            <a:r>
              <a:rPr lang="fr-FR" dirty="0" smtClean="0"/>
              <a:t>principal.</a:t>
            </a:r>
          </a:p>
          <a:p>
            <a:pPr algn="just"/>
            <a:r>
              <a:rPr lang="fr-FR" dirty="0" smtClean="0"/>
              <a:t>Ce </a:t>
            </a:r>
            <a:r>
              <a:rPr lang="fr-FR" dirty="0"/>
              <a:t>type de conjoncteur-disjoncteur peut être utilisé sur un monomoteur</a:t>
            </a:r>
            <a:r>
              <a:rPr lang="fr-FR" dirty="0" smtClean="0"/>
              <a:t>.</a:t>
            </a:r>
            <a:endParaRPr lang="fr-FR" dirty="0"/>
          </a:p>
        </p:txBody>
      </p:sp>
      <p:sp>
        <p:nvSpPr>
          <p:cNvPr id="6" name="Rectangle 5"/>
          <p:cNvSpPr/>
          <p:nvPr/>
        </p:nvSpPr>
        <p:spPr>
          <a:xfrm>
            <a:off x="5035163" y="575605"/>
            <a:ext cx="2462341" cy="369332"/>
          </a:xfrm>
          <a:prstGeom prst="rect">
            <a:avLst/>
          </a:prstGeom>
        </p:spPr>
        <p:txBody>
          <a:bodyPr wrap="none">
            <a:spAutoFit/>
          </a:bodyPr>
          <a:lstStyle/>
          <a:p>
            <a:r>
              <a:rPr lang="fr-FR" dirty="0" smtClean="0"/>
              <a:t>Conjoncteur-disjoncteur</a:t>
            </a:r>
            <a:endParaRPr lang="fr-FR" dirty="0"/>
          </a:p>
        </p:txBody>
      </p:sp>
      <p:sp>
        <p:nvSpPr>
          <p:cNvPr id="7" name="Rectangle 6"/>
          <p:cNvSpPr/>
          <p:nvPr/>
        </p:nvSpPr>
        <p:spPr>
          <a:xfrm>
            <a:off x="219740" y="4742212"/>
            <a:ext cx="11810687"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Sur </a:t>
            </a:r>
            <a:r>
              <a:rPr lang="fr-FR" dirty="0"/>
              <a:t>un avion bimoteur, la génération est constituée de deux génératrices couplées en parallèle.</a:t>
            </a:r>
          </a:p>
          <a:p>
            <a:pPr marL="285750" indent="-285750">
              <a:lnSpc>
                <a:spcPct val="150000"/>
              </a:lnSpc>
              <a:buFont typeface="Arial" panose="020B0604020202020204" pitchFamily="34" charset="0"/>
              <a:buChar char="•"/>
            </a:pPr>
            <a:r>
              <a:rPr lang="fr-FR" dirty="0" smtClean="0"/>
              <a:t>Si </a:t>
            </a:r>
            <a:r>
              <a:rPr lang="fr-FR" dirty="0"/>
              <a:t>ce type d'installations </a:t>
            </a:r>
            <a:r>
              <a:rPr lang="fr-FR" dirty="0" smtClean="0"/>
              <a:t>ne </a:t>
            </a:r>
            <a:r>
              <a:rPr lang="fr-FR" dirty="0"/>
              <a:t>permet pas de réaliser la connexion de la deuxième génératrice sans problème.</a:t>
            </a:r>
          </a:p>
          <a:p>
            <a:pPr marL="285750" indent="-285750">
              <a:lnSpc>
                <a:spcPct val="150000"/>
              </a:lnSpc>
              <a:buFont typeface="Arial" panose="020B0604020202020204" pitchFamily="34" charset="0"/>
              <a:buChar char="•"/>
            </a:pPr>
            <a:r>
              <a:rPr lang="fr-FR" dirty="0" smtClean="0"/>
              <a:t>Il </a:t>
            </a:r>
            <a:r>
              <a:rPr lang="fr-FR" dirty="0"/>
              <a:t>existe donc pour ce type d'avions un conjoncteur-disjoncteur différentiel polarisé.</a:t>
            </a:r>
          </a:p>
        </p:txBody>
      </p:sp>
      <p:sp>
        <p:nvSpPr>
          <p:cNvPr id="8" name="Rectangle 7"/>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8016360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5943600" y="846445"/>
            <a:ext cx="6050866" cy="300082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20502" y="5557586"/>
            <a:ext cx="11873964"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Dans </a:t>
            </a:r>
            <a:r>
              <a:rPr lang="fr-FR" dirty="0"/>
              <a:t>le cas de deux génératrices reliées à la bus, il faut être sûr que la tension de la deuxième génératrice soit légèrement supérieure (2 %) à la tension bus, donc à la tension de la première génératrice connectée avant de la connecter sur la bus.</a:t>
            </a:r>
          </a:p>
        </p:txBody>
      </p:sp>
      <p:sp>
        <p:nvSpPr>
          <p:cNvPr id="5" name="Rectangle 4"/>
          <p:cNvSpPr/>
          <p:nvPr/>
        </p:nvSpPr>
        <p:spPr>
          <a:xfrm>
            <a:off x="3762935" y="384176"/>
            <a:ext cx="4347152" cy="646331"/>
          </a:xfrm>
          <a:prstGeom prst="rect">
            <a:avLst/>
          </a:prstGeom>
        </p:spPr>
        <p:txBody>
          <a:bodyPr wrap="none">
            <a:spAutoFit/>
          </a:bodyPr>
          <a:lstStyle/>
          <a:p>
            <a:r>
              <a:rPr lang="fr-FR" dirty="0"/>
              <a:t>Conjoncteur-disjoncteur </a:t>
            </a:r>
            <a:r>
              <a:rPr lang="fr-FR" dirty="0" smtClean="0"/>
              <a:t>différentiel polarisé</a:t>
            </a:r>
            <a:endParaRPr lang="fr-FR" dirty="0"/>
          </a:p>
          <a:p>
            <a:endParaRPr lang="fr-FR" dirty="0"/>
          </a:p>
        </p:txBody>
      </p:sp>
      <p:sp>
        <p:nvSpPr>
          <p:cNvPr id="7" name="Rectangle 6"/>
          <p:cNvSpPr/>
          <p:nvPr/>
        </p:nvSpPr>
        <p:spPr>
          <a:xfrm>
            <a:off x="120502" y="846445"/>
            <a:ext cx="5784112"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Dans le conjoncteur-disjoncteur </a:t>
            </a:r>
            <a:r>
              <a:rPr lang="fr-FR" dirty="0"/>
              <a:t>polarisé</a:t>
            </a:r>
            <a:r>
              <a:rPr lang="fr-FR" dirty="0" smtClean="0"/>
              <a:t> </a:t>
            </a:r>
            <a:r>
              <a:rPr lang="fr-FR" dirty="0"/>
              <a:t>précédent, la bobine de tension B1 est soumise à une tension </a:t>
            </a:r>
            <a:r>
              <a:rPr lang="fr-FR" dirty="0" smtClean="0"/>
              <a:t>dépendant </a:t>
            </a:r>
            <a:r>
              <a:rPr lang="fr-FR" dirty="0"/>
              <a:t>seulement de la tension </a:t>
            </a:r>
            <a:r>
              <a:rPr lang="fr-FR" dirty="0" err="1" smtClean="0"/>
              <a:t>U</a:t>
            </a:r>
            <a:r>
              <a:rPr lang="fr-FR" baseline="-25000" dirty="0" err="1" smtClean="0"/>
              <a:t>Gen</a:t>
            </a:r>
            <a:r>
              <a:rPr lang="fr-FR" dirty="0" smtClean="0"/>
              <a:t> </a:t>
            </a:r>
          </a:p>
          <a:p>
            <a:pPr marL="285750" indent="-285750" algn="just">
              <a:lnSpc>
                <a:spcPct val="150000"/>
              </a:lnSpc>
              <a:buFont typeface="Arial" panose="020B0604020202020204" pitchFamily="34" charset="0"/>
              <a:buChar char="•"/>
            </a:pPr>
            <a:r>
              <a:rPr lang="fr-FR" dirty="0" smtClean="0"/>
              <a:t>Conjoncteur-disjoncteur différentiel </a:t>
            </a:r>
            <a:r>
              <a:rPr lang="fr-FR" dirty="0"/>
              <a:t>polarisé est nécessaire lorsque l'on veut coupler deux génératrices au réseau de bord.</a:t>
            </a:r>
          </a:p>
          <a:p>
            <a:pPr marL="285750" indent="-285750" algn="just">
              <a:lnSpc>
                <a:spcPct val="150000"/>
              </a:lnSpc>
              <a:buFont typeface="Arial" panose="020B0604020202020204" pitchFamily="34" charset="0"/>
              <a:buChar char="•"/>
            </a:pPr>
            <a:r>
              <a:rPr lang="fr-FR" dirty="0"/>
              <a:t>Les génératrices sont couplées en parallèle</a:t>
            </a:r>
            <a:r>
              <a:rPr lang="fr-FR" dirty="0" smtClean="0"/>
              <a:t>.</a:t>
            </a:r>
            <a:endParaRPr lang="fr-FR" dirty="0"/>
          </a:p>
        </p:txBody>
      </p:sp>
      <p:sp>
        <p:nvSpPr>
          <p:cNvPr id="8" name="Rectangle 7"/>
          <p:cNvSpPr/>
          <p:nvPr/>
        </p:nvSpPr>
        <p:spPr>
          <a:xfrm>
            <a:off x="120502" y="3954507"/>
            <a:ext cx="11873964"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En effet, avant de la connecter à la bus, seule la batterie est éventuellement connectée.</a:t>
            </a:r>
          </a:p>
          <a:p>
            <a:pPr marL="285750" indent="-285750">
              <a:buFont typeface="Arial" panose="020B0604020202020204" pitchFamily="34" charset="0"/>
              <a:buChar char="•"/>
            </a:pPr>
            <a:r>
              <a:rPr lang="fr-FR" dirty="0"/>
              <a:t>Une batterie ne peut pas avoir une tension supérieure à sa tension maximale à pleine charge. </a:t>
            </a:r>
          </a:p>
          <a:p>
            <a:pPr marL="285750" indent="-285750">
              <a:buFont typeface="Arial" panose="020B0604020202020204" pitchFamily="34" charset="0"/>
              <a:buChar char="•"/>
            </a:pPr>
            <a:r>
              <a:rPr lang="fr-FR" dirty="0"/>
              <a:t>On connaît ce paramètre, et il est fixe.</a:t>
            </a:r>
          </a:p>
          <a:p>
            <a:pPr marL="285750" indent="-285750">
              <a:buFont typeface="Arial" panose="020B0604020202020204" pitchFamily="34" charset="0"/>
              <a:buChar char="•"/>
            </a:pPr>
            <a:r>
              <a:rPr lang="fr-FR" dirty="0"/>
              <a:t>Il suffit donc de régler la tension génératrice et la tension de collage du relais pilote à une tension légèrement supérieure à la tension batterie pour être sûr que le courant s'établisse de la génératrice vers la bus.</a:t>
            </a:r>
          </a:p>
        </p:txBody>
      </p:sp>
      <p:sp>
        <p:nvSpPr>
          <p:cNvPr id="9" name="Rectangle 8"/>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3877265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535" y="819926"/>
            <a:ext cx="6297265"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bobine </a:t>
            </a:r>
            <a:r>
              <a:rPr lang="fr-FR" dirty="0" smtClean="0"/>
              <a:t>B</a:t>
            </a:r>
            <a:r>
              <a:rPr lang="fr-FR" baseline="-25000" dirty="0" smtClean="0"/>
              <a:t>1</a:t>
            </a:r>
            <a:r>
              <a:rPr lang="fr-FR" dirty="0" smtClean="0"/>
              <a:t> </a:t>
            </a:r>
            <a:r>
              <a:rPr lang="fr-FR" dirty="0"/>
              <a:t>sera alimentée par la différence de potentiel </a:t>
            </a:r>
            <a:r>
              <a:rPr lang="fr-FR" dirty="0" smtClean="0"/>
              <a:t>entre </a:t>
            </a:r>
            <a:r>
              <a:rPr lang="fr-FR" dirty="0"/>
              <a:t>la génératrice et la bus</a:t>
            </a:r>
            <a:r>
              <a:rPr lang="fr-FR" dirty="0" smtClean="0"/>
              <a:t>.</a:t>
            </a:r>
            <a:endParaRPr lang="fr-FR" dirty="0"/>
          </a:p>
          <a:p>
            <a:pPr marL="285750" indent="-285750" algn="just">
              <a:lnSpc>
                <a:spcPct val="150000"/>
              </a:lnSpc>
              <a:buFont typeface="Arial" panose="020B0604020202020204" pitchFamily="34" charset="0"/>
              <a:buChar char="•"/>
            </a:pPr>
            <a:r>
              <a:rPr lang="fr-FR" dirty="0" smtClean="0"/>
              <a:t>Le </a:t>
            </a:r>
            <a:r>
              <a:rPr lang="fr-FR" dirty="0"/>
              <a:t>circuit sera également réalisé de telle sorte que le relais pilote colle seulement si la tension génératrice est supérieure à la tension bus (polarisation).</a:t>
            </a:r>
          </a:p>
          <a:p>
            <a:pPr marL="285750" indent="-285750" algn="just">
              <a:lnSpc>
                <a:spcPct val="150000"/>
              </a:lnSpc>
              <a:buFont typeface="Arial" panose="020B0604020202020204" pitchFamily="34" charset="0"/>
              <a:buChar char="•"/>
            </a:pPr>
            <a:r>
              <a:rPr lang="fr-FR" dirty="0" smtClean="0"/>
              <a:t>C'est le </a:t>
            </a:r>
            <a:r>
              <a:rPr lang="fr-FR" dirty="0"/>
              <a:t>rôle du conjoncteur-disjoncteur polarisé différentiel de </a:t>
            </a:r>
            <a:r>
              <a:rPr lang="fr-FR" dirty="0" smtClean="0"/>
              <a:t>s'assurer de tout cela, et bien sûr, il continue de jouer son rôle de </a:t>
            </a:r>
            <a:r>
              <a:rPr lang="fr-FR" dirty="0"/>
              <a:t>protection en courant inverse par la bobine B</a:t>
            </a:r>
            <a:r>
              <a:rPr lang="fr-FR" baseline="-25000" dirty="0"/>
              <a:t>2</a:t>
            </a:r>
            <a:r>
              <a:rPr lang="fr-FR" dirty="0" smtClean="0"/>
              <a:t>.</a:t>
            </a:r>
            <a:endParaRPr lang="fr-FR" dirty="0"/>
          </a:p>
        </p:txBody>
      </p:sp>
      <p:pic>
        <p:nvPicPr>
          <p:cNvPr id="6" name="Espace réservé du contenu 5"/>
          <p:cNvPicPr>
            <a:picLocks noChangeAspect="1"/>
          </p:cNvPicPr>
          <p:nvPr/>
        </p:nvPicPr>
        <p:blipFill>
          <a:blip r:embed="rId2"/>
          <a:stretch>
            <a:fillRect/>
          </a:stretch>
        </p:blipFill>
        <p:spPr>
          <a:xfrm>
            <a:off x="6496493" y="809824"/>
            <a:ext cx="5613990" cy="3383461"/>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3706355" y="411858"/>
            <a:ext cx="4347152" cy="369332"/>
          </a:xfrm>
          <a:prstGeom prst="rect">
            <a:avLst/>
          </a:prstGeom>
        </p:spPr>
        <p:txBody>
          <a:bodyPr wrap="none">
            <a:spAutoFit/>
          </a:bodyPr>
          <a:lstStyle/>
          <a:p>
            <a:r>
              <a:rPr lang="fr-FR" dirty="0"/>
              <a:t>Conjoncteur-disjoncteur </a:t>
            </a:r>
            <a:r>
              <a:rPr lang="fr-FR" dirty="0" smtClean="0"/>
              <a:t>différentiel polarisé</a:t>
            </a:r>
            <a:endParaRPr lang="fr-FR" dirty="0"/>
          </a:p>
        </p:txBody>
      </p:sp>
      <p:sp>
        <p:nvSpPr>
          <p:cNvPr id="8" name="Rectangle 7"/>
          <p:cNvSpPr/>
          <p:nvPr/>
        </p:nvSpPr>
        <p:spPr>
          <a:xfrm>
            <a:off x="103535" y="4385170"/>
            <a:ext cx="12006948"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conjoncteur-disjoncteur n'existe que sur les générations avec génératrices à courant continu.</a:t>
            </a:r>
          </a:p>
          <a:p>
            <a:pPr marL="285750" indent="-285750" algn="just">
              <a:lnSpc>
                <a:spcPct val="150000"/>
              </a:lnSpc>
              <a:buFont typeface="Arial" panose="020B0604020202020204" pitchFamily="34" charset="0"/>
              <a:buChar char="•"/>
            </a:pPr>
            <a:r>
              <a:rPr lang="fr-FR" dirty="0"/>
              <a:t>Les avions équipés d'alternateurs pour générer une tension continue n'ont pas besoin de protection courant inverse du fait des diodes de redressement ne laissant circuler le courant que dans un seul sens. Mais il existe toujours un contacteur pour relier la génératrice au réseau.</a:t>
            </a:r>
          </a:p>
        </p:txBody>
      </p:sp>
      <p:sp>
        <p:nvSpPr>
          <p:cNvPr id="9" name="Rectangle 8"/>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7407350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0097" y="2002539"/>
            <a:ext cx="10515600" cy="1920875"/>
          </a:xfrm>
        </p:spPr>
        <p:style>
          <a:lnRef idx="1">
            <a:schemeClr val="accent3"/>
          </a:lnRef>
          <a:fillRef idx="2">
            <a:schemeClr val="accent3"/>
          </a:fillRef>
          <a:effectRef idx="1">
            <a:schemeClr val="accent3"/>
          </a:effectRef>
          <a:fontRef idx="minor">
            <a:schemeClr val="dk1"/>
          </a:fontRef>
        </p:style>
        <p:txBody>
          <a:bodyPr>
            <a:normAutofit/>
          </a:bodyPr>
          <a:lstStyle/>
          <a:p>
            <a:pPr algn="ctr">
              <a:lnSpc>
                <a:spcPct val="100000"/>
              </a:lnSpc>
            </a:pPr>
            <a:r>
              <a:rPr lang="fr-FR" sz="5400" b="1" baseline="-25000" dirty="0">
                <a:solidFill>
                  <a:srgbClr val="000000"/>
                </a:solidFill>
                <a:latin typeface="Tahoma" panose="020B0604030504040204" pitchFamily="34" charset="0"/>
              </a:rPr>
              <a:t>Génération de courant alternatif</a:t>
            </a:r>
            <a:endParaRPr lang="fr-FR" sz="5400" dirty="0"/>
          </a:p>
        </p:txBody>
      </p:sp>
    </p:spTree>
    <p:extLst>
      <p:ext uri="{BB962C8B-B14F-4D97-AF65-F5344CB8AC3E}">
        <p14:creationId xmlns:p14="http://schemas.microsoft.com/office/powerpoint/2010/main" val="36198616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7" name="Rectangle 6"/>
          <p:cNvSpPr/>
          <p:nvPr/>
        </p:nvSpPr>
        <p:spPr>
          <a:xfrm>
            <a:off x="4676956" y="547081"/>
            <a:ext cx="2424959" cy="369332"/>
          </a:xfrm>
          <a:prstGeom prst="rect">
            <a:avLst/>
          </a:prstGeom>
        </p:spPr>
        <p:txBody>
          <a:bodyPr wrap="none">
            <a:spAutoFit/>
          </a:bodyPr>
          <a:lstStyle/>
          <a:p>
            <a:r>
              <a:rPr lang="fr-FR" dirty="0" smtClean="0"/>
              <a:t>Alternateur monophasé</a:t>
            </a:r>
            <a:endParaRPr lang="fr-FR" dirty="0"/>
          </a:p>
        </p:txBody>
      </p:sp>
      <p:sp>
        <p:nvSpPr>
          <p:cNvPr id="8" name="Rectangle 7"/>
          <p:cNvSpPr/>
          <p:nvPr/>
        </p:nvSpPr>
        <p:spPr>
          <a:xfrm>
            <a:off x="457702" y="1087793"/>
            <a:ext cx="1029181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L'alternateur est basé sur la création d'une FEM induite par variation de flux dans un bobinage.</a:t>
            </a:r>
          </a:p>
        </p:txBody>
      </p:sp>
      <p:sp>
        <p:nvSpPr>
          <p:cNvPr id="9" name="Rectangle 8"/>
          <p:cNvSpPr/>
          <p:nvPr/>
        </p:nvSpPr>
        <p:spPr>
          <a:xfrm>
            <a:off x="194427" y="1715879"/>
            <a:ext cx="7737461"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Alternateur à aimant permanent</a:t>
            </a:r>
          </a:p>
          <a:p>
            <a:pPr marL="285750" indent="-285750">
              <a:lnSpc>
                <a:spcPct val="150000"/>
              </a:lnSpc>
              <a:buFont typeface="Arial" panose="020B0604020202020204" pitchFamily="34" charset="0"/>
              <a:buChar char="•"/>
            </a:pPr>
            <a:r>
              <a:rPr lang="fr-FR" dirty="0"/>
              <a:t>L'alternateur le plus simple est l'alternateur à aimant permanent. </a:t>
            </a:r>
            <a:endParaRPr lang="fr-FR" dirty="0" smtClean="0"/>
          </a:p>
          <a:p>
            <a:pPr marL="285750" indent="-285750">
              <a:lnSpc>
                <a:spcPct val="150000"/>
              </a:lnSpc>
              <a:buFont typeface="Arial" panose="020B0604020202020204" pitchFamily="34" charset="0"/>
              <a:buChar char="•"/>
            </a:pPr>
            <a:r>
              <a:rPr lang="fr-FR" dirty="0" smtClean="0"/>
              <a:t>Un </a:t>
            </a:r>
            <a:r>
              <a:rPr lang="fr-FR" dirty="0"/>
              <a:t>aimant permanent tourne devant un ensemble de bobinage. </a:t>
            </a:r>
            <a:endParaRPr lang="fr-FR" dirty="0" smtClean="0"/>
          </a:p>
          <a:p>
            <a:pPr marL="285750" indent="-285750">
              <a:lnSpc>
                <a:spcPct val="150000"/>
              </a:lnSpc>
              <a:buFont typeface="Arial" panose="020B0604020202020204" pitchFamily="34" charset="0"/>
              <a:buChar char="•"/>
            </a:pPr>
            <a:r>
              <a:rPr lang="fr-FR" dirty="0" smtClean="0"/>
              <a:t>Les </a:t>
            </a:r>
            <a:r>
              <a:rPr lang="fr-FR" dirty="0"/>
              <a:t>bobinages sont alternativement en regard d'un pôle de l'aimant, puis de l'autre. </a:t>
            </a:r>
            <a:endParaRPr lang="fr-FR" dirty="0" smtClean="0"/>
          </a:p>
          <a:p>
            <a:pPr marL="285750" indent="-285750">
              <a:lnSpc>
                <a:spcPct val="150000"/>
              </a:lnSpc>
              <a:buFont typeface="Arial" panose="020B0604020202020204" pitchFamily="34" charset="0"/>
              <a:buChar char="•"/>
            </a:pPr>
            <a:r>
              <a:rPr lang="fr-FR" dirty="0" smtClean="0"/>
              <a:t>La </a:t>
            </a:r>
            <a:r>
              <a:rPr lang="fr-FR" dirty="0"/>
              <a:t>variation de flux induit une FEM dans les bobinages</a:t>
            </a:r>
            <a:r>
              <a:rPr lang="fr-FR" dirty="0" smtClean="0"/>
              <a:t>.</a:t>
            </a:r>
          </a:p>
          <a:p>
            <a:pPr marL="285750" indent="-285750">
              <a:lnSpc>
                <a:spcPct val="150000"/>
              </a:lnSpc>
              <a:buFont typeface="Arial" panose="020B0604020202020204" pitchFamily="34" charset="0"/>
              <a:buChar char="•"/>
            </a:pPr>
            <a:r>
              <a:rPr lang="fr-FR" dirty="0"/>
              <a:t>L'aimant permanent crée le flux inducteur. Il tourne: </a:t>
            </a:r>
            <a:r>
              <a:rPr lang="fr-FR" b="1" dirty="0"/>
              <a:t>Le rotor est l'inducteur</a:t>
            </a:r>
          </a:p>
          <a:p>
            <a:pPr marL="285750" indent="-285750">
              <a:lnSpc>
                <a:spcPct val="150000"/>
              </a:lnSpc>
              <a:buFont typeface="Arial" panose="020B0604020202020204" pitchFamily="34" charset="0"/>
              <a:buChar char="•"/>
            </a:pPr>
            <a:r>
              <a:rPr lang="fr-FR" dirty="0"/>
              <a:t>Le bobinage est fixe (statique) et il est induit par les variations du flux inducteur: </a:t>
            </a:r>
            <a:r>
              <a:rPr lang="fr-FR" b="1" dirty="0"/>
              <a:t>Le stator est l'induit</a:t>
            </a:r>
            <a:r>
              <a:rPr lang="fr-FR" dirty="0"/>
              <a:t>.</a:t>
            </a:r>
          </a:p>
          <a:p>
            <a:pPr marL="285750" indent="-285750">
              <a:lnSpc>
                <a:spcPct val="150000"/>
              </a:lnSpc>
              <a:buFont typeface="Arial" panose="020B0604020202020204" pitchFamily="34" charset="0"/>
              <a:buChar char="•"/>
            </a:pPr>
            <a:r>
              <a:rPr lang="fr-FR" dirty="0"/>
              <a:t>Notons que dans les génératrices à courant continu, c'est l'inverse que nous avons étudié : le rotor était l'induit et le stator était l'inducteur.</a:t>
            </a:r>
          </a:p>
          <a:p>
            <a:endParaRPr lang="fr-FR" dirty="0"/>
          </a:p>
        </p:txBody>
      </p:sp>
      <p:pic>
        <p:nvPicPr>
          <p:cNvPr id="10" name="Image 9"/>
          <p:cNvPicPr>
            <a:picLocks noChangeAspect="1"/>
          </p:cNvPicPr>
          <p:nvPr/>
        </p:nvPicPr>
        <p:blipFill>
          <a:blip r:embed="rId2"/>
          <a:stretch>
            <a:fillRect/>
          </a:stretch>
        </p:blipFill>
        <p:spPr>
          <a:xfrm>
            <a:off x="8099302" y="2523954"/>
            <a:ext cx="3859688" cy="268600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7412941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50371" y="1366648"/>
                <a:ext cx="8238457" cy="41088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Alternateur à aimant permanent</a:t>
                </a:r>
              </a:p>
              <a:p>
                <a:pPr marL="285750" indent="-285750">
                  <a:lnSpc>
                    <a:spcPct val="150000"/>
                  </a:lnSpc>
                  <a:buFont typeface="Arial" panose="020B0604020202020204" pitchFamily="34" charset="0"/>
                  <a:buChar char="•"/>
                </a:pPr>
                <a:r>
                  <a:rPr lang="fr-FR" dirty="0" smtClean="0"/>
                  <a:t>Le </a:t>
                </a:r>
                <a:r>
                  <a:rPr lang="fr-FR" dirty="0"/>
                  <a:t>bobinage comporte N spires, donc E = </a:t>
                </a:r>
                <a:r>
                  <a:rPr lang="fr-FR" dirty="0" smtClean="0"/>
                  <a:t>N</a:t>
                </a:r>
                <a:r>
                  <a:rPr lang="el-GR" dirty="0"/>
                  <a:t> Δϕ</a:t>
                </a:r>
                <a:r>
                  <a:rPr lang="fr-FR" dirty="0"/>
                  <a:t>/</a:t>
                </a:r>
                <a:r>
                  <a:rPr lang="el-GR" dirty="0"/>
                  <a:t>Δ</a:t>
                </a:r>
                <a:r>
                  <a:rPr lang="fr-FR" dirty="0"/>
                  <a:t>T</a:t>
                </a:r>
              </a:p>
              <a:p>
                <a:pPr marL="285750" indent="-285750">
                  <a:lnSpc>
                    <a:spcPct val="150000"/>
                  </a:lnSpc>
                  <a:buFont typeface="Arial" panose="020B0604020202020204" pitchFamily="34" charset="0"/>
                  <a:buChar char="•"/>
                </a:pPr>
                <a:r>
                  <a:rPr lang="fr-FR" dirty="0" smtClean="0"/>
                  <a:t>D'autre </a:t>
                </a:r>
                <a:r>
                  <a:rPr lang="fr-FR" dirty="0"/>
                  <a:t>part, le </a:t>
                </a:r>
                <a:r>
                  <a:rPr lang="el-GR" dirty="0" smtClean="0"/>
                  <a:t>Δ</a:t>
                </a:r>
                <a:r>
                  <a:rPr lang="fr-FR" dirty="0" smtClean="0"/>
                  <a:t>t </a:t>
                </a:r>
                <a:r>
                  <a:rPr lang="fr-FR" dirty="0"/>
                  <a:t>est fonction de la vitesse de rotation n (en t/s).</a:t>
                </a:r>
              </a:p>
              <a:p>
                <a:pPr>
                  <a:lnSpc>
                    <a:spcPct val="150000"/>
                  </a:lnSpc>
                </a:pPr>
                <a:r>
                  <a:rPr lang="fr-FR" dirty="0" smtClean="0"/>
                  <a:t>			Donc : </a:t>
                </a:r>
                <a14:m>
                  <m:oMath xmlns:m="http://schemas.openxmlformats.org/officeDocument/2006/math">
                    <m:r>
                      <a:rPr lang="fr-FR" b="1" i="1" dirty="0" smtClean="0">
                        <a:latin typeface="Cambria Math" panose="02040503050406030204" pitchFamily="18" charset="0"/>
                      </a:rPr>
                      <m:t>𝑬</m:t>
                    </m:r>
                    <m:r>
                      <a:rPr lang="fr-FR" b="1" i="1" dirty="0" smtClean="0">
                        <a:latin typeface="Cambria Math" panose="02040503050406030204" pitchFamily="18" charset="0"/>
                      </a:rPr>
                      <m:t>=</m:t>
                    </m:r>
                    <m:r>
                      <a:rPr lang="fr-FR" b="1" i="1" dirty="0" err="1" smtClean="0">
                        <a:latin typeface="Cambria Math" panose="02040503050406030204" pitchFamily="18" charset="0"/>
                      </a:rPr>
                      <m:t>𝑲</m:t>
                    </m:r>
                    <m:r>
                      <a:rPr lang="fr-FR" b="1" i="1" dirty="0" smtClean="0">
                        <a:latin typeface="Cambria Math" panose="02040503050406030204" pitchFamily="18" charset="0"/>
                        <a:ea typeface="Cambria Math" panose="02040503050406030204" pitchFamily="18" charset="0"/>
                      </a:rPr>
                      <m:t>×</m:t>
                    </m:r>
                    <m:r>
                      <a:rPr lang="fr-FR" b="1" i="1" dirty="0" err="1" smtClean="0">
                        <a:latin typeface="Cambria Math" panose="02040503050406030204" pitchFamily="18" charset="0"/>
                      </a:rPr>
                      <m:t>𝒏</m:t>
                    </m:r>
                    <m:r>
                      <a:rPr lang="fr-FR" b="1" i="1" dirty="0" smtClean="0">
                        <a:latin typeface="Cambria Math" panose="02040503050406030204" pitchFamily="18" charset="0"/>
                        <a:ea typeface="Cambria Math" panose="02040503050406030204" pitchFamily="18" charset="0"/>
                      </a:rPr>
                      <m:t>×</m:t>
                    </m:r>
                    <m:r>
                      <a:rPr lang="fr-FR" b="1" i="1" dirty="0" err="1" smtClean="0">
                        <a:latin typeface="Cambria Math" panose="02040503050406030204" pitchFamily="18" charset="0"/>
                      </a:rPr>
                      <m:t>𝑵</m:t>
                    </m:r>
                    <m:r>
                      <a:rPr lang="fr-FR" b="1" i="1" dirty="0" smtClean="0">
                        <a:latin typeface="Cambria Math" panose="02040503050406030204" pitchFamily="18" charset="0"/>
                        <a:ea typeface="Cambria Math" panose="02040503050406030204" pitchFamily="18" charset="0"/>
                      </a:rPr>
                      <m:t>×</m:t>
                    </m:r>
                    <m:r>
                      <a:rPr lang="fr-FR" b="1" i="1" dirty="0" smtClean="0">
                        <a:latin typeface="Cambria Math" panose="02040503050406030204" pitchFamily="18" charset="0"/>
                        <a:ea typeface="Cambria Math" panose="02040503050406030204" pitchFamily="18" charset="0"/>
                      </a:rPr>
                      <m:t>𝝋</m:t>
                    </m:r>
                  </m:oMath>
                </a14:m>
                <a:endParaRPr lang="fr-FR" b="1" dirty="0" smtClean="0"/>
              </a:p>
              <a:p>
                <a:pPr>
                  <a:lnSpc>
                    <a:spcPct val="150000"/>
                  </a:lnSpc>
                </a:pPr>
                <a:r>
                  <a:rPr lang="fr-FR" b="1" dirty="0" smtClean="0"/>
                  <a:t>K </a:t>
                </a:r>
                <a:r>
                  <a:rPr lang="fr-FR" dirty="0"/>
                  <a:t>est fonction de permittivité </a:t>
                </a:r>
                <a:r>
                  <a:rPr lang="el-GR" i="0" dirty="0" smtClean="0">
                    <a:latin typeface="+mj-lt"/>
                  </a:rPr>
                  <a:t>μ</a:t>
                </a:r>
                <a:r>
                  <a:rPr lang="fr-FR" i="0" baseline="-25000" dirty="0" smtClean="0">
                    <a:latin typeface="+mj-lt"/>
                  </a:rPr>
                  <a:t>0</a:t>
                </a:r>
                <a:r>
                  <a:rPr lang="fr-FR" i="0" dirty="0" smtClean="0">
                    <a:latin typeface="+mj-lt"/>
                  </a:rPr>
                  <a:t>, </a:t>
                </a:r>
                <a:r>
                  <a:rPr lang="el-GR" i="0" dirty="0" smtClean="0">
                    <a:latin typeface="+mj-lt"/>
                  </a:rPr>
                  <a:t>μ</a:t>
                </a:r>
                <a:r>
                  <a:rPr lang="fr-FR" i="0" baseline="-25000" dirty="0" smtClean="0">
                    <a:latin typeface="+mj-lt"/>
                  </a:rPr>
                  <a:t>R</a:t>
                </a:r>
                <a:r>
                  <a:rPr lang="fr-FR" i="0" dirty="0" smtClean="0">
                    <a:latin typeface="+mj-lt"/>
                  </a:rPr>
                  <a:t>, </a:t>
                </a:r>
                <a:r>
                  <a:rPr lang="fr-FR" dirty="0"/>
                  <a:t>L'espace entre l'inducteur et l'induit </a:t>
                </a:r>
                <a:r>
                  <a:rPr lang="fr-FR" dirty="0" smtClean="0"/>
                  <a:t>… </a:t>
                </a:r>
                <a:endParaRPr lang="fr-FR" b="1" baseline="-25000" dirty="0"/>
              </a:p>
              <a:p>
                <a:pPr marL="285750" indent="-285750">
                  <a:lnSpc>
                    <a:spcPct val="150000"/>
                  </a:lnSpc>
                  <a:buFont typeface="Arial" panose="020B0604020202020204" pitchFamily="34" charset="0"/>
                  <a:buChar char="•"/>
                </a:pPr>
                <a:r>
                  <a:rPr lang="fr-FR" dirty="0" smtClean="0"/>
                  <a:t>Cette </a:t>
                </a:r>
                <a:r>
                  <a:rPr lang="fr-FR" dirty="0"/>
                  <a:t>technologie ne permet pas de délivrer une puissance importante. </a:t>
                </a:r>
                <a:endParaRPr lang="fr-FR" dirty="0" smtClean="0"/>
              </a:p>
              <a:p>
                <a:pPr marL="285750" indent="-285750">
                  <a:lnSpc>
                    <a:spcPct val="150000"/>
                  </a:lnSpc>
                  <a:buFont typeface="Arial" panose="020B0604020202020204" pitchFamily="34" charset="0"/>
                  <a:buChar char="•"/>
                </a:pPr>
                <a:r>
                  <a:rPr lang="fr-FR" dirty="0" smtClean="0"/>
                  <a:t>Le </a:t>
                </a:r>
                <a:r>
                  <a:rPr lang="fr-FR" dirty="0"/>
                  <a:t>flux étant fixe, </a:t>
                </a:r>
                <a:r>
                  <a:rPr lang="fr-FR" dirty="0" smtClean="0"/>
                  <a:t>(aimant permanent) : </a:t>
                </a:r>
                <a:r>
                  <a:rPr lang="fr-FR" dirty="0"/>
                  <a:t>on ne peut pas faire varier </a:t>
                </a:r>
                <a:r>
                  <a:rPr lang="fr-FR" dirty="0" smtClean="0"/>
                  <a:t>E.</a:t>
                </a:r>
                <a:endParaRPr lang="fr-FR" dirty="0"/>
              </a:p>
              <a:p>
                <a:pPr marL="285750" indent="-285750">
                  <a:lnSpc>
                    <a:spcPct val="150000"/>
                  </a:lnSpc>
                  <a:buFont typeface="Arial" panose="020B0604020202020204" pitchFamily="34" charset="0"/>
                  <a:buChar char="•"/>
                </a:pPr>
                <a:r>
                  <a:rPr lang="fr-FR" dirty="0" smtClean="0"/>
                  <a:t>On </a:t>
                </a:r>
                <a:r>
                  <a:rPr lang="fr-FR" dirty="0"/>
                  <a:t>ne peut pas faire varier n (en tours/s</a:t>
                </a:r>
                <a:r>
                  <a:rPr lang="fr-FR" dirty="0" smtClean="0"/>
                  <a:t>):  </a:t>
                </a:r>
                <a:r>
                  <a:rPr lang="fr-FR" dirty="0"/>
                  <a:t>car l'on veut en général une FEM de fréquence fixe.</a:t>
                </a:r>
              </a:p>
              <a:p>
                <a:pPr>
                  <a:lnSpc>
                    <a:spcPct val="150000"/>
                  </a:lnSpc>
                </a:pPr>
                <a:r>
                  <a:rPr lang="fr-FR" dirty="0" smtClean="0"/>
                  <a:t>Les </a:t>
                </a:r>
                <a:r>
                  <a:rPr lang="fr-FR" dirty="0"/>
                  <a:t>alternateurs à fréquence fixe sont </a:t>
                </a:r>
                <a:r>
                  <a:rPr lang="fr-FR" dirty="0" smtClean="0"/>
                  <a:t>conçus </a:t>
                </a:r>
                <a:r>
                  <a:rPr lang="fr-FR" dirty="0"/>
                  <a:t>pour une fréquence de 400 Hertz.</a:t>
                </a:r>
              </a:p>
            </p:txBody>
          </p:sp>
        </mc:Choice>
        <mc:Fallback xmlns="">
          <p:sp>
            <p:nvSpPr>
              <p:cNvPr id="5" name="Rectangle 4"/>
              <p:cNvSpPr>
                <a:spLocks noRot="1" noChangeAspect="1" noMove="1" noResize="1" noEditPoints="1" noAdjustHandles="1" noChangeArrowheads="1" noChangeShapeType="1" noTextEdit="1"/>
              </p:cNvSpPr>
              <p:nvPr/>
            </p:nvSpPr>
            <p:spPr>
              <a:xfrm>
                <a:off x="350371" y="1366648"/>
                <a:ext cx="8238457" cy="4108817"/>
              </a:xfrm>
              <a:prstGeom prst="rect">
                <a:avLst/>
              </a:prstGeom>
              <a:blipFill>
                <a:blip r:embed="rId2"/>
                <a:stretch>
                  <a:fillRect l="-517" t="-592" b="-296"/>
                </a:stretch>
              </a:blipFill>
            </p:spPr>
            <p:txBody>
              <a:bodyPr/>
              <a:lstStyle/>
              <a:p>
                <a:r>
                  <a:rPr lang="fr-FR">
                    <a:noFill/>
                  </a:rPr>
                  <a:t> </a:t>
                </a:r>
              </a:p>
            </p:txBody>
          </p:sp>
        </mc:Fallback>
      </mc:AlternateContent>
      <p:sp>
        <p:nvSpPr>
          <p:cNvPr id="6" name="Rectangle 5"/>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7" name="Rectangle 6"/>
          <p:cNvSpPr/>
          <p:nvPr/>
        </p:nvSpPr>
        <p:spPr>
          <a:xfrm>
            <a:off x="4676956" y="547081"/>
            <a:ext cx="2424959" cy="369332"/>
          </a:xfrm>
          <a:prstGeom prst="rect">
            <a:avLst/>
          </a:prstGeom>
        </p:spPr>
        <p:txBody>
          <a:bodyPr wrap="none">
            <a:spAutoFit/>
          </a:bodyPr>
          <a:lstStyle/>
          <a:p>
            <a:r>
              <a:rPr lang="fr-FR" dirty="0" smtClean="0"/>
              <a:t>Alternateur monophasé</a:t>
            </a:r>
            <a:endParaRPr lang="fr-FR" dirty="0"/>
          </a:p>
        </p:txBody>
      </p:sp>
      <p:pic>
        <p:nvPicPr>
          <p:cNvPr id="8" name="Espace réservé du contenu 7"/>
          <p:cNvPicPr>
            <a:picLocks noGrp="1" noChangeAspect="1"/>
          </p:cNvPicPr>
          <p:nvPr>
            <p:ph idx="1"/>
          </p:nvPr>
        </p:nvPicPr>
        <p:blipFill>
          <a:blip r:embed="rId3"/>
          <a:stretch>
            <a:fillRect/>
          </a:stretch>
        </p:blipFill>
        <p:spPr>
          <a:xfrm>
            <a:off x="8699929" y="2333910"/>
            <a:ext cx="3124384" cy="217429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243544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1FC1E82-3342-9C04-5F75-55A3DC57DCE6}"/>
              </a:ext>
            </a:extLst>
          </p:cNvPr>
          <p:cNvSpPr txBox="1"/>
          <p:nvPr/>
        </p:nvSpPr>
        <p:spPr>
          <a:xfrm>
            <a:off x="171307" y="1793819"/>
            <a:ext cx="11790033"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Poids encore élevé au niveau des équipements générateurs et récepteurs, bien qu’en amélioration.</a:t>
            </a:r>
          </a:p>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Manque d’adaptation aux systèmes nécessitant une puissance élevée (train, freins, </a:t>
            </a:r>
            <a:r>
              <a:rPr lang="fr-FR" sz="1800" u="none" strike="noStrike" spc="-50" dirty="0" err="1">
                <a:effectLst/>
                <a:ea typeface="Times New Roman" panose="02020603050405020304" pitchFamily="18" charset="0"/>
                <a:cs typeface="Times New Roman" panose="02020603050405020304" pitchFamily="18" charset="0"/>
              </a:rPr>
              <a:t>servo-commandes</a:t>
            </a:r>
            <a:r>
              <a:rPr lang="fr-FR" sz="1800" u="none" strike="noStrike" spc="-50" dirty="0">
                <a:effectLst/>
                <a:ea typeface="Times New Roman" panose="02020603050405020304" pitchFamily="18" charset="0"/>
                <a:cs typeface="Times New Roman" panose="02020603050405020304" pitchFamily="18" charset="0"/>
              </a:rPr>
              <a:t>).</a:t>
            </a:r>
          </a:p>
          <a:p>
            <a:pPr marL="285750" marR="48260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Risque d'incendie résultant de défauts de </a:t>
            </a:r>
            <a:r>
              <a:rPr lang="fr-FR" sz="1800" u="none" strike="noStrike" spc="-50" dirty="0" smtClean="0">
                <a:effectLst/>
                <a:ea typeface="Times New Roman" panose="02020603050405020304" pitchFamily="18" charset="0"/>
                <a:cs typeface="Times New Roman" panose="02020603050405020304" pitchFamily="18" charset="0"/>
              </a:rPr>
              <a:t>court-circuit: nécessité </a:t>
            </a:r>
            <a:r>
              <a:rPr lang="fr-FR" sz="1800" u="none" strike="noStrike" spc="-50" dirty="0">
                <a:effectLst/>
                <a:ea typeface="Times New Roman" panose="02020603050405020304" pitchFamily="18" charset="0"/>
                <a:cs typeface="Times New Roman" panose="02020603050405020304" pitchFamily="18" charset="0"/>
              </a:rPr>
              <a:t>une protection rapide et efficace des circuits incriminés.</a:t>
            </a:r>
          </a:p>
        </p:txBody>
      </p:sp>
      <p:sp>
        <p:nvSpPr>
          <p:cNvPr id="6" name="ZoneTexte 5">
            <a:extLst>
              <a:ext uri="{FF2B5EF4-FFF2-40B4-BE49-F238E27FC236}">
                <a16:creationId xmlns:a16="http://schemas.microsoft.com/office/drawing/2014/main" id="{9AF5AB69-CAD4-B423-3F35-80E3EB3EFD59}"/>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8F6FCD33-BC7A-313E-39FB-4B94A32D767E}"/>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3" name="ZoneTexte 2">
            <a:extLst>
              <a:ext uri="{FF2B5EF4-FFF2-40B4-BE49-F238E27FC236}">
                <a16:creationId xmlns:a16="http://schemas.microsoft.com/office/drawing/2014/main" id="{A0BC9E9B-8E5C-E237-8432-940E3707A2FB}"/>
              </a:ext>
            </a:extLst>
          </p:cNvPr>
          <p:cNvSpPr txBox="1"/>
          <p:nvPr/>
        </p:nvSpPr>
        <p:spPr>
          <a:xfrm>
            <a:off x="5402396" y="1134034"/>
            <a:ext cx="18756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INCONVENIENTS</a:t>
            </a:r>
          </a:p>
        </p:txBody>
      </p:sp>
      <p:pic>
        <p:nvPicPr>
          <p:cNvPr id="2" name="Image 1"/>
          <p:cNvPicPr>
            <a:picLocks noChangeAspect="1"/>
          </p:cNvPicPr>
          <p:nvPr/>
        </p:nvPicPr>
        <p:blipFill>
          <a:blip r:embed="rId2"/>
          <a:stretch>
            <a:fillRect/>
          </a:stretch>
        </p:blipFill>
        <p:spPr>
          <a:xfrm>
            <a:off x="715004" y="3746962"/>
            <a:ext cx="3721071" cy="2787211"/>
          </a:xfrm>
          <a:prstGeom prst="rect">
            <a:avLst/>
          </a:prstGeom>
        </p:spPr>
      </p:pic>
      <p:pic>
        <p:nvPicPr>
          <p:cNvPr id="4" name="Image 3"/>
          <p:cNvPicPr>
            <a:picLocks noChangeAspect="1"/>
          </p:cNvPicPr>
          <p:nvPr/>
        </p:nvPicPr>
        <p:blipFill>
          <a:blip r:embed="rId3"/>
          <a:stretch>
            <a:fillRect/>
          </a:stretch>
        </p:blipFill>
        <p:spPr>
          <a:xfrm>
            <a:off x="7530232" y="3746962"/>
            <a:ext cx="3717785" cy="2787211"/>
          </a:xfrm>
          <a:prstGeom prst="rect">
            <a:avLst/>
          </a:prstGeom>
        </p:spPr>
      </p:pic>
    </p:spTree>
    <p:extLst>
      <p:ext uri="{BB962C8B-B14F-4D97-AF65-F5344CB8AC3E}">
        <p14:creationId xmlns:p14="http://schemas.microsoft.com/office/powerpoint/2010/main" val="197361239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37860" y="1036228"/>
                <a:ext cx="626976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L'inducteur </a:t>
                </a:r>
                <a:r>
                  <a:rPr lang="fr-FR" dirty="0"/>
                  <a:t>est un ensemble de spires bobinées sur le rotor (une seule spire et pas de rotor représenté pour la clarté). </a:t>
                </a:r>
                <a:endParaRPr lang="fr-FR" dirty="0" smtClean="0"/>
              </a:p>
              <a:p>
                <a:pPr marL="285750" indent="-285750" algn="just">
                  <a:buFont typeface="Arial" panose="020B0604020202020204" pitchFamily="34" charset="0"/>
                  <a:buChar char="•"/>
                </a:pPr>
                <a:r>
                  <a:rPr lang="fr-FR" dirty="0" smtClean="0"/>
                  <a:t>Les </a:t>
                </a:r>
                <a:r>
                  <a:rPr lang="fr-FR" dirty="0"/>
                  <a:t>spires sont parcourues par un courant d'excitation fourni par une source de courant continu.</a:t>
                </a:r>
              </a:p>
              <a:p>
                <a:pPr marL="285750" indent="-285750" algn="just">
                  <a:buFont typeface="Arial" panose="020B0604020202020204" pitchFamily="34" charset="0"/>
                  <a:buChar char="•"/>
                </a:pPr>
                <a:r>
                  <a:rPr lang="fr-FR" dirty="0" smtClean="0"/>
                  <a:t>De </a:t>
                </a:r>
                <a:r>
                  <a:rPr lang="fr-FR" dirty="0"/>
                  <a:t>par la rotation du rotor, les bobinages de l'induit sont soumis à une variation de flux et développent une FEM </a:t>
                </a:r>
                <a:r>
                  <a:rPr lang="fr-FR" dirty="0" smtClean="0"/>
                  <a:t>induite	 </a:t>
                </a:r>
                <a14:m>
                  <m:oMath xmlns:m="http://schemas.openxmlformats.org/officeDocument/2006/math">
                    <m:r>
                      <a:rPr lang="fr-FR" i="1" dirty="0" smtClean="0">
                        <a:latin typeface="Cambria Math" panose="02040503050406030204" pitchFamily="18" charset="0"/>
                      </a:rPr>
                      <m:t>𝐸</m:t>
                    </m:r>
                    <m:r>
                      <a:rPr lang="fr-FR" i="1" dirty="0" smtClean="0">
                        <a:latin typeface="Cambria Math" panose="02040503050406030204" pitchFamily="18" charset="0"/>
                      </a:rPr>
                      <m:t> = </m:t>
                    </m:r>
                    <m:r>
                      <a:rPr lang="fr-FR" i="1" dirty="0" err="1" smtClean="0">
                        <a:latin typeface="Cambria Math" panose="02040503050406030204" pitchFamily="18" charset="0"/>
                      </a:rPr>
                      <m:t>𝐾</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𝑛</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𝑁</m:t>
                    </m:r>
                    <m:r>
                      <a:rPr lang="fr-FR" i="1" dirty="0" smtClean="0">
                        <a:latin typeface="Cambria Math" panose="02040503050406030204" pitchFamily="18" charset="0"/>
                        <a:ea typeface="Cambria Math" panose="02040503050406030204" pitchFamily="18" charset="0"/>
                      </a:rPr>
                      <m:t>×</m:t>
                    </m:r>
                    <m:r>
                      <a:rPr lang="el-GR" i="1" dirty="0" smtClean="0">
                        <a:latin typeface="Cambria Math" panose="02040503050406030204" pitchFamily="18" charset="0"/>
                      </a:rPr>
                      <m:t>𝜙</m:t>
                    </m:r>
                  </m:oMath>
                </a14:m>
                <a:r>
                  <a:rPr lang="fr-FR" dirty="0" smtClean="0"/>
                  <a:t>.</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337860" y="1036228"/>
                <a:ext cx="6269768" cy="2031325"/>
              </a:xfrm>
              <a:prstGeom prst="rect">
                <a:avLst/>
              </a:prstGeom>
              <a:blipFill>
                <a:blip r:embed="rId2"/>
                <a:stretch>
                  <a:fillRect l="-485" t="-1493" r="-679" b="-3582"/>
                </a:stretch>
              </a:blipFill>
            </p:spPr>
            <p:txBody>
              <a:bodyPr/>
              <a:lstStyle/>
              <a:p>
                <a:r>
                  <a:rPr lang="fr-FR">
                    <a:noFill/>
                  </a:rPr>
                  <a:t> </a:t>
                </a:r>
              </a:p>
            </p:txBody>
          </p:sp>
        </mc:Fallback>
      </mc:AlternateContent>
      <p:sp>
        <p:nvSpPr>
          <p:cNvPr id="5" name="Rectangle 4"/>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6" name="Rectangle 5"/>
          <p:cNvSpPr/>
          <p:nvPr/>
        </p:nvSpPr>
        <p:spPr>
          <a:xfrm>
            <a:off x="4478441" y="527302"/>
            <a:ext cx="2983189" cy="369332"/>
          </a:xfrm>
          <a:prstGeom prst="rect">
            <a:avLst/>
          </a:prstGeom>
        </p:spPr>
        <p:txBody>
          <a:bodyPr wrap="none">
            <a:spAutoFit/>
          </a:bodyPr>
          <a:lstStyle/>
          <a:p>
            <a:r>
              <a:rPr lang="fr-FR" dirty="0" smtClean="0"/>
              <a:t>Alternateur </a:t>
            </a:r>
            <a:r>
              <a:rPr lang="fr-FR" dirty="0"/>
              <a:t>à bagues et balais</a:t>
            </a:r>
          </a:p>
        </p:txBody>
      </p:sp>
      <p:pic>
        <p:nvPicPr>
          <p:cNvPr id="8" name="Espace réservé du contenu 7"/>
          <p:cNvPicPr>
            <a:picLocks noGrp="1" noChangeAspect="1"/>
          </p:cNvPicPr>
          <p:nvPr>
            <p:ph idx="1"/>
          </p:nvPr>
        </p:nvPicPr>
        <p:blipFill>
          <a:blip r:embed="rId3"/>
          <a:stretch>
            <a:fillRect/>
          </a:stretch>
        </p:blipFill>
        <p:spPr>
          <a:xfrm>
            <a:off x="6796611" y="1098650"/>
            <a:ext cx="5232240" cy="2798436"/>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163286" y="4099102"/>
            <a:ext cx="11876450"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Nous pouvons maintenant faire varier I</a:t>
            </a:r>
            <a:r>
              <a:rPr lang="fr-FR" baseline="-25000" dirty="0"/>
              <a:t>EX</a:t>
            </a:r>
            <a:r>
              <a:rPr lang="fr-FR" dirty="0"/>
              <a:t>, donc le flux inducteur, en jouant sur R</a:t>
            </a:r>
            <a:r>
              <a:rPr lang="fr-FR" baseline="-25000" dirty="0"/>
              <a:t>EX</a:t>
            </a:r>
            <a:r>
              <a:rPr lang="fr-FR" dirty="0"/>
              <a:t> placée dans le circuit, et ainsi obtenir un flux réglable afin d'obtenir la FEM E souhaitée.</a:t>
            </a:r>
          </a:p>
          <a:p>
            <a:pPr marL="285750" indent="-285750" algn="just">
              <a:buFont typeface="Arial" panose="020B0604020202020204" pitchFamily="34" charset="0"/>
              <a:buChar char="•"/>
            </a:pPr>
            <a:r>
              <a:rPr lang="fr-FR" dirty="0" smtClean="0"/>
              <a:t>Le </a:t>
            </a:r>
            <a:r>
              <a:rPr lang="fr-FR" dirty="0"/>
              <a:t>courant I</a:t>
            </a:r>
            <a:r>
              <a:rPr lang="fr-FR" baseline="-25000" dirty="0"/>
              <a:t>EX</a:t>
            </a:r>
            <a:r>
              <a:rPr lang="fr-FR" dirty="0"/>
              <a:t> est de faible valeur et son passage par l'ensemble bagues et balais (contacts </a:t>
            </a:r>
            <a:r>
              <a:rPr lang="fr-FR" dirty="0" err="1"/>
              <a:t>frottants</a:t>
            </a:r>
            <a:r>
              <a:rPr lang="fr-FR" dirty="0"/>
              <a:t>) pose moins de problème.</a:t>
            </a:r>
          </a:p>
          <a:p>
            <a:pPr marL="285750" indent="-285750" algn="just">
              <a:buFont typeface="Arial" panose="020B0604020202020204" pitchFamily="34" charset="0"/>
              <a:buChar char="•"/>
            </a:pPr>
            <a:r>
              <a:rPr lang="fr-FR" dirty="0" smtClean="0"/>
              <a:t>Le </a:t>
            </a:r>
            <a:r>
              <a:rPr lang="fr-FR" dirty="0"/>
              <a:t>courant de ligne I</a:t>
            </a:r>
            <a:r>
              <a:rPr lang="fr-FR" baseline="-25000" dirty="0"/>
              <a:t>L</a:t>
            </a:r>
            <a:r>
              <a:rPr lang="fr-FR" dirty="0"/>
              <a:t> de forte valeur passe par des connections fixes.</a:t>
            </a:r>
          </a:p>
          <a:p>
            <a:pPr marL="285750" indent="-285750" algn="just">
              <a:buFont typeface="Arial" panose="020B0604020202020204" pitchFamily="34" charset="0"/>
              <a:buChar char="•"/>
            </a:pPr>
            <a:r>
              <a:rPr lang="fr-FR" dirty="0" smtClean="0"/>
              <a:t>La </a:t>
            </a:r>
            <a:r>
              <a:rPr lang="fr-FR" dirty="0"/>
              <a:t>fréquence de la FEM E obtenue dépend de la vitesse de rotation de l'inducteur.</a:t>
            </a:r>
          </a:p>
          <a:p>
            <a:pPr marL="285750" indent="-285750" algn="just">
              <a:buFont typeface="Arial" panose="020B0604020202020204" pitchFamily="34" charset="0"/>
              <a:buChar char="•"/>
            </a:pPr>
            <a:r>
              <a:rPr lang="fr-FR" dirty="0" smtClean="0"/>
              <a:t>Dans </a:t>
            </a:r>
            <a:r>
              <a:rPr lang="fr-FR" dirty="0"/>
              <a:t>notre exemple, l'inducteur est constitué d'un seul enroulement et il présente donc, comme un aimant, un seul pôle nord et un seul pôle sud (une paire de pôles</a:t>
            </a:r>
            <a:r>
              <a:rPr lang="fr-FR" dirty="0" smtClean="0"/>
              <a:t>).</a:t>
            </a:r>
          </a:p>
        </p:txBody>
      </p:sp>
    </p:spTree>
    <p:extLst>
      <p:ext uri="{BB962C8B-B14F-4D97-AF65-F5344CB8AC3E}">
        <p14:creationId xmlns:p14="http://schemas.microsoft.com/office/powerpoint/2010/main" val="35877106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960914" y="2220743"/>
            <a:ext cx="5450708" cy="242112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247337" y="989632"/>
            <a:ext cx="1168037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Afin d'augmenter la fréquence F de la FEM obtenue sans augmenter n (t/s), le rotor présente souvent plusieurs paires de pôles. </a:t>
            </a:r>
            <a:endParaRPr lang="fr-FR" dirty="0" smtClean="0"/>
          </a:p>
          <a:p>
            <a:pPr marL="285750" indent="-285750" algn="just">
              <a:buFont typeface="Arial" panose="020B0604020202020204" pitchFamily="34" charset="0"/>
              <a:buChar char="•"/>
            </a:pPr>
            <a:r>
              <a:rPr lang="fr-FR" dirty="0" smtClean="0"/>
              <a:t>Ainsi</a:t>
            </a:r>
            <a:r>
              <a:rPr lang="fr-FR" dirty="0"/>
              <a:t>, pour une même vitesse de rotation, l'alternance nord-sud est plus fréquente, et donc la fréquence plus élevée.</a:t>
            </a:r>
          </a:p>
        </p:txBody>
      </p:sp>
      <p:sp>
        <p:nvSpPr>
          <p:cNvPr id="6" name="Rectangle 5"/>
          <p:cNvSpPr/>
          <p:nvPr/>
        </p:nvSpPr>
        <p:spPr>
          <a:xfrm>
            <a:off x="141514" y="5176974"/>
            <a:ext cx="11786194"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fréquence dépend donc de la vitesse de rotation et du nombre de paires de </a:t>
            </a:r>
            <a:r>
              <a:rPr lang="fr-FR" dirty="0" smtClean="0"/>
              <a:t>pôles: </a:t>
            </a:r>
          </a:p>
          <a:p>
            <a:pPr algn="ctr"/>
            <a:r>
              <a:rPr lang="fr-FR" dirty="0" smtClean="0"/>
              <a:t> </a:t>
            </a:r>
            <a:r>
              <a:rPr lang="fr-FR" b="1" i="1" dirty="0" smtClean="0"/>
              <a:t>F </a:t>
            </a:r>
            <a:r>
              <a:rPr lang="fr-FR" b="1" i="1" dirty="0"/>
              <a:t>= p x </a:t>
            </a:r>
            <a:r>
              <a:rPr lang="fr-FR" b="1" i="1" dirty="0" smtClean="0"/>
              <a:t>n    </a:t>
            </a:r>
          </a:p>
          <a:p>
            <a:r>
              <a:rPr lang="fr-FR" dirty="0" smtClean="0"/>
              <a:t>Avec </a:t>
            </a:r>
            <a:r>
              <a:rPr lang="fr-FR" dirty="0"/>
              <a:t>n en </a:t>
            </a:r>
            <a:r>
              <a:rPr lang="fr-FR" dirty="0" smtClean="0"/>
              <a:t>t/s et p le </a:t>
            </a:r>
            <a:r>
              <a:rPr lang="fr-FR" dirty="0"/>
              <a:t>nombre de </a:t>
            </a:r>
            <a:r>
              <a:rPr lang="fr-FR" b="1" dirty="0"/>
              <a:t>paires</a:t>
            </a:r>
            <a:r>
              <a:rPr lang="fr-FR" dirty="0"/>
              <a:t> de </a:t>
            </a:r>
            <a:r>
              <a:rPr lang="fr-FR" dirty="0" smtClean="0"/>
              <a:t>pôles</a:t>
            </a:r>
          </a:p>
        </p:txBody>
      </p:sp>
      <p:sp>
        <p:nvSpPr>
          <p:cNvPr id="7" name="Rectangle 6"/>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4478441" y="527302"/>
            <a:ext cx="2983189" cy="369332"/>
          </a:xfrm>
          <a:prstGeom prst="rect">
            <a:avLst/>
          </a:prstGeom>
        </p:spPr>
        <p:txBody>
          <a:bodyPr wrap="none">
            <a:spAutoFit/>
          </a:bodyPr>
          <a:lstStyle/>
          <a:p>
            <a:r>
              <a:rPr lang="fr-FR" dirty="0" smtClean="0"/>
              <a:t>Alternateur </a:t>
            </a:r>
            <a:r>
              <a:rPr lang="fr-FR" dirty="0"/>
              <a:t>à bagues et balais</a:t>
            </a:r>
          </a:p>
        </p:txBody>
      </p:sp>
    </p:spTree>
    <p:extLst>
      <p:ext uri="{BB962C8B-B14F-4D97-AF65-F5344CB8AC3E}">
        <p14:creationId xmlns:p14="http://schemas.microsoft.com/office/powerpoint/2010/main" val="20448748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b="17543"/>
          <a:stretch/>
        </p:blipFill>
        <p:spPr>
          <a:xfrm>
            <a:off x="2211718" y="4179571"/>
            <a:ext cx="7616161" cy="2085957"/>
          </a:xfrm>
          <a:prstGeom prst="rect">
            <a:avLst/>
          </a:prstGeom>
        </p:spPr>
      </p:pic>
      <p:sp>
        <p:nvSpPr>
          <p:cNvPr id="4" name="Rectangle 3"/>
          <p:cNvSpPr/>
          <p:nvPr/>
        </p:nvSpPr>
        <p:spPr>
          <a:xfrm>
            <a:off x="185056" y="1690688"/>
            <a:ext cx="1166948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Afin d'obtenir un stator à plusieurs paires de pôles, deux technologies existent </a:t>
            </a:r>
          </a:p>
          <a:p>
            <a:endParaRPr lang="fr-FR" dirty="0"/>
          </a:p>
          <a:p>
            <a:pPr marL="342900" indent="-342900">
              <a:buFont typeface="+mj-lt"/>
              <a:buAutoNum type="arabicPeriod"/>
            </a:pPr>
            <a:r>
              <a:rPr lang="fr-FR" dirty="0"/>
              <a:t>le rotor à pôles saillants, facile de construction, mais présentant éventuellement un balourd ; il n'est retenu que pour les alternateurs de petite et moyenne puissance ;</a:t>
            </a:r>
          </a:p>
          <a:p>
            <a:pPr marL="342900" indent="-342900">
              <a:buFont typeface="+mj-lt"/>
              <a:buAutoNum type="arabicPeriod"/>
            </a:pPr>
            <a:endParaRPr lang="fr-FR" dirty="0"/>
          </a:p>
          <a:p>
            <a:pPr marL="342900" indent="-342900">
              <a:buFont typeface="+mj-lt"/>
              <a:buAutoNum type="arabicPeriod"/>
            </a:pPr>
            <a:r>
              <a:rPr lang="fr-FR" dirty="0"/>
              <a:t>le rotor à pôles lisses, utilisé sur les machines de plus forte puissance tournant à vitesse élevée ; les conducteurs sont noyés dans des encoches.</a:t>
            </a:r>
          </a:p>
        </p:txBody>
      </p:sp>
      <p:sp>
        <p:nvSpPr>
          <p:cNvPr id="8" name="Rectangle 7"/>
          <p:cNvSpPr/>
          <p:nvPr/>
        </p:nvSpPr>
        <p:spPr>
          <a:xfrm>
            <a:off x="2291443" y="6279606"/>
            <a:ext cx="7609114" cy="338554"/>
          </a:xfrm>
          <a:prstGeom prst="rect">
            <a:avLst/>
          </a:prstGeom>
        </p:spPr>
        <p:txBody>
          <a:bodyPr wrap="square">
            <a:spAutoFit/>
          </a:bodyPr>
          <a:lstStyle/>
          <a:p>
            <a:r>
              <a:rPr lang="fr-FR" sz="1600" dirty="0"/>
              <a:t>Rotor </a:t>
            </a:r>
            <a:r>
              <a:rPr lang="fr-FR" sz="1600" dirty="0" err="1"/>
              <a:t>tétrapolaire</a:t>
            </a:r>
            <a:r>
              <a:rPr lang="fr-FR" sz="1600" dirty="0"/>
              <a:t> à pôles saillants (à gauche) et rotor </a:t>
            </a:r>
            <a:r>
              <a:rPr lang="fr-FR" sz="1600" dirty="0" err="1"/>
              <a:t>hexapolaire</a:t>
            </a:r>
            <a:r>
              <a:rPr lang="fr-FR" sz="1600" dirty="0"/>
              <a:t> à pôles lisses (à droite).</a:t>
            </a:r>
          </a:p>
        </p:txBody>
      </p:sp>
      <p:sp>
        <p:nvSpPr>
          <p:cNvPr id="9" name="Rectangle 8"/>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10" name="Rectangle 9"/>
          <p:cNvSpPr/>
          <p:nvPr/>
        </p:nvSpPr>
        <p:spPr>
          <a:xfrm>
            <a:off x="4478441" y="527302"/>
            <a:ext cx="2983189" cy="369332"/>
          </a:xfrm>
          <a:prstGeom prst="rect">
            <a:avLst/>
          </a:prstGeom>
        </p:spPr>
        <p:txBody>
          <a:bodyPr wrap="none">
            <a:spAutoFit/>
          </a:bodyPr>
          <a:lstStyle/>
          <a:p>
            <a:r>
              <a:rPr lang="fr-FR" dirty="0" smtClean="0"/>
              <a:t>Alternateur </a:t>
            </a:r>
            <a:r>
              <a:rPr lang="fr-FR" dirty="0"/>
              <a:t>à bagues et balais</a:t>
            </a:r>
          </a:p>
        </p:txBody>
      </p:sp>
    </p:spTree>
    <p:extLst>
      <p:ext uri="{BB962C8B-B14F-4D97-AF65-F5344CB8AC3E}">
        <p14:creationId xmlns:p14="http://schemas.microsoft.com/office/powerpoint/2010/main" val="16503997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348" y="1335284"/>
            <a:ext cx="742405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Les alternateurs à bagues et balais existent sur les avions relativement petits et peu gourmands en énergie. </a:t>
            </a:r>
            <a:endParaRPr lang="fr-FR" dirty="0" smtClean="0"/>
          </a:p>
          <a:p>
            <a:pPr marL="285750" indent="-285750" algn="just">
              <a:lnSpc>
                <a:spcPct val="150000"/>
              </a:lnSpc>
              <a:buFont typeface="Arial" panose="020B0604020202020204" pitchFamily="34" charset="0"/>
              <a:buChar char="•"/>
            </a:pPr>
            <a:r>
              <a:rPr lang="fr-FR" dirty="0" smtClean="0"/>
              <a:t>Ils </a:t>
            </a:r>
            <a:r>
              <a:rPr lang="fr-FR" dirty="0"/>
              <a:t>sont entraînés par le moteur sans régulation de vitesse.</a:t>
            </a:r>
          </a:p>
          <a:p>
            <a:pPr marL="285750" indent="-285750" algn="just">
              <a:lnSpc>
                <a:spcPct val="150000"/>
              </a:lnSpc>
              <a:buFont typeface="Arial" panose="020B0604020202020204" pitchFamily="34" charset="0"/>
              <a:buChar char="•"/>
            </a:pPr>
            <a:r>
              <a:rPr lang="fr-FR" dirty="0" smtClean="0"/>
              <a:t>Ils </a:t>
            </a:r>
            <a:r>
              <a:rPr lang="fr-FR" dirty="0"/>
              <a:t>délivrent donc une FEM de fréquence variable ; </a:t>
            </a:r>
            <a:endParaRPr lang="fr-FR" dirty="0" smtClean="0"/>
          </a:p>
          <a:p>
            <a:pPr marL="285750" indent="-285750" algn="just">
              <a:lnSpc>
                <a:spcPct val="150000"/>
              </a:lnSpc>
              <a:buFont typeface="Arial" panose="020B0604020202020204" pitchFamily="34" charset="0"/>
              <a:buChar char="•"/>
            </a:pPr>
            <a:r>
              <a:rPr lang="fr-FR" dirty="0" smtClean="0"/>
              <a:t>on </a:t>
            </a:r>
            <a:r>
              <a:rPr lang="fr-FR" dirty="0"/>
              <a:t>les appelle alternateurs </a:t>
            </a:r>
            <a:r>
              <a:rPr lang="fr-FR" b="1" dirty="0" smtClean="0"/>
              <a:t>VFG</a:t>
            </a:r>
            <a:r>
              <a:rPr lang="fr-FR" dirty="0" smtClean="0"/>
              <a:t> (</a:t>
            </a:r>
            <a:r>
              <a:rPr lang="fr-FR" b="1" dirty="0" smtClean="0"/>
              <a:t>variable </a:t>
            </a:r>
            <a:r>
              <a:rPr lang="en-US" b="1" dirty="0" smtClean="0"/>
              <a:t>frequency generator</a:t>
            </a:r>
            <a:r>
              <a:rPr lang="fr-FR" dirty="0" smtClean="0"/>
              <a:t>).</a:t>
            </a:r>
          </a:p>
          <a:p>
            <a:pPr marL="285750" indent="-285750" algn="just">
              <a:lnSpc>
                <a:spcPct val="150000"/>
              </a:lnSpc>
              <a:buFont typeface="Arial" panose="020B0604020202020204" pitchFamily="34" charset="0"/>
              <a:buChar char="•"/>
            </a:pPr>
            <a:r>
              <a:rPr lang="fr-FR" dirty="0" smtClean="0"/>
              <a:t>Ils </a:t>
            </a:r>
            <a:r>
              <a:rPr lang="fr-FR" dirty="0"/>
              <a:t>sont refroidis par une ventilation dynamique (prise d'air à l'extérieur - RAM).</a:t>
            </a:r>
          </a:p>
          <a:p>
            <a:pPr marL="285750" indent="-285750" algn="just">
              <a:lnSpc>
                <a:spcPct val="150000"/>
              </a:lnSpc>
              <a:buFont typeface="Arial" panose="020B0604020202020204" pitchFamily="34" charset="0"/>
              <a:buChar char="•"/>
            </a:pPr>
            <a:r>
              <a:rPr lang="fr-FR" dirty="0" smtClean="0"/>
              <a:t>cet </a:t>
            </a:r>
            <a:r>
              <a:rPr lang="fr-FR" dirty="0"/>
              <a:t>alternateur nécessite une source continue pour son excitation.</a:t>
            </a:r>
          </a:p>
        </p:txBody>
      </p:sp>
      <p:pic>
        <p:nvPicPr>
          <p:cNvPr id="6" name="Espace réservé du contenu 4"/>
          <p:cNvPicPr>
            <a:picLocks noChangeAspect="1"/>
          </p:cNvPicPr>
          <p:nvPr/>
        </p:nvPicPr>
        <p:blipFill rotWithShape="1">
          <a:blip r:embed="rId2"/>
          <a:srcRect r="66479"/>
          <a:stretch/>
        </p:blipFill>
        <p:spPr>
          <a:xfrm>
            <a:off x="9615656" y="4081537"/>
            <a:ext cx="2363382" cy="1684763"/>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4478441" y="527302"/>
            <a:ext cx="2983189" cy="369332"/>
          </a:xfrm>
          <a:prstGeom prst="rect">
            <a:avLst/>
          </a:prstGeom>
        </p:spPr>
        <p:txBody>
          <a:bodyPr wrap="none">
            <a:spAutoFit/>
          </a:bodyPr>
          <a:lstStyle/>
          <a:p>
            <a:r>
              <a:rPr lang="fr-FR" dirty="0" smtClean="0"/>
              <a:t>Alternateur </a:t>
            </a:r>
            <a:r>
              <a:rPr lang="fr-FR" dirty="0"/>
              <a:t>à bagues et balais</a:t>
            </a:r>
          </a:p>
        </p:txBody>
      </p:sp>
      <p:sp>
        <p:nvSpPr>
          <p:cNvPr id="9" name="Rectangle 8"/>
          <p:cNvSpPr/>
          <p:nvPr/>
        </p:nvSpPr>
        <p:spPr>
          <a:xfrm>
            <a:off x="348051" y="6039151"/>
            <a:ext cx="1170738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avions de ligne sont équipés d'alternateurs plus puissants et de technologie différente bagues ni balais </a:t>
            </a:r>
            <a:r>
              <a:rPr lang="fr-FR" dirty="0" smtClean="0"/>
              <a:t>: «</a:t>
            </a:r>
            <a:r>
              <a:rPr lang="fr-FR" dirty="0" err="1" smtClean="0"/>
              <a:t>brushless</a:t>
            </a:r>
            <a:r>
              <a:rPr lang="fr-FR" dirty="0" smtClean="0"/>
              <a:t>»</a:t>
            </a:r>
            <a:endParaRPr lang="fr-FR" dirty="0"/>
          </a:p>
        </p:txBody>
      </p:sp>
      <p:pic>
        <p:nvPicPr>
          <p:cNvPr id="10" name="Espace réservé du contenu 7"/>
          <p:cNvPicPr>
            <a:picLocks noChangeAspect="1"/>
          </p:cNvPicPr>
          <p:nvPr/>
        </p:nvPicPr>
        <p:blipFill>
          <a:blip r:embed="rId3"/>
          <a:stretch>
            <a:fillRect/>
          </a:stretch>
        </p:blipFill>
        <p:spPr>
          <a:xfrm>
            <a:off x="7834330" y="1335284"/>
            <a:ext cx="4144708" cy="233067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515549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513" y="1310621"/>
            <a:ext cx="6997048"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L'alternateur </a:t>
            </a:r>
            <a:r>
              <a:rPr lang="fr-FR" dirty="0"/>
              <a:t>décrit précédemment délivre une tension monophasée. </a:t>
            </a:r>
            <a:endParaRPr lang="fr-FR" dirty="0" smtClean="0"/>
          </a:p>
          <a:p>
            <a:pPr marL="285750" indent="-285750" algn="just">
              <a:lnSpc>
                <a:spcPct val="150000"/>
              </a:lnSpc>
              <a:buFont typeface="Arial" panose="020B0604020202020204" pitchFamily="34" charset="0"/>
              <a:buChar char="•"/>
            </a:pPr>
            <a:r>
              <a:rPr lang="fr-FR" dirty="0" smtClean="0"/>
              <a:t>Afin </a:t>
            </a:r>
            <a:r>
              <a:rPr lang="fr-FR" dirty="0"/>
              <a:t>d'obtenir une tension triphasée, nous conserverons le même système inducteur, mais le stator sera différent.</a:t>
            </a:r>
          </a:p>
          <a:p>
            <a:pPr marL="285750" indent="-285750" algn="just">
              <a:lnSpc>
                <a:spcPct val="150000"/>
              </a:lnSpc>
              <a:buFont typeface="Arial" panose="020B0604020202020204" pitchFamily="34" charset="0"/>
              <a:buChar char="•"/>
            </a:pPr>
            <a:r>
              <a:rPr lang="fr-FR" dirty="0" smtClean="0"/>
              <a:t>Le </a:t>
            </a:r>
            <a:r>
              <a:rPr lang="fr-FR" dirty="0"/>
              <a:t>stator est composé de trois ensembles de bobinages décalés de 120°.</a:t>
            </a:r>
          </a:p>
          <a:p>
            <a:pPr marL="285750" indent="-285750" algn="just">
              <a:lnSpc>
                <a:spcPct val="150000"/>
              </a:lnSpc>
              <a:buFont typeface="Arial" panose="020B0604020202020204" pitchFamily="34" charset="0"/>
              <a:buChar char="•"/>
            </a:pPr>
            <a:r>
              <a:rPr lang="fr-FR" dirty="0" smtClean="0"/>
              <a:t>Ainsi</a:t>
            </a:r>
            <a:r>
              <a:rPr lang="fr-FR" dirty="0"/>
              <a:t>, ce que nous avons développé juste avant concernant l'obtention d'une FEM </a:t>
            </a:r>
            <a:r>
              <a:rPr lang="fr-FR" dirty="0" smtClean="0"/>
              <a:t>pour </a:t>
            </a:r>
            <a:r>
              <a:rPr lang="fr-FR" dirty="0"/>
              <a:t>un bobinage </a:t>
            </a:r>
            <a:r>
              <a:rPr lang="fr-FR" dirty="0" err="1"/>
              <a:t>statorique</a:t>
            </a:r>
            <a:r>
              <a:rPr lang="fr-FR" dirty="0"/>
              <a:t> </a:t>
            </a:r>
            <a:r>
              <a:rPr lang="fr-FR" dirty="0" smtClean="0"/>
              <a:t>il se </a:t>
            </a:r>
            <a:r>
              <a:rPr lang="fr-FR" dirty="0"/>
              <a:t>produira dans les trois </a:t>
            </a:r>
            <a:r>
              <a:rPr lang="fr-FR" dirty="0" smtClean="0"/>
              <a:t>ensembles une FEM alternative</a:t>
            </a:r>
          </a:p>
          <a:p>
            <a:pPr marL="285750" indent="-285750" algn="just">
              <a:lnSpc>
                <a:spcPct val="150000"/>
              </a:lnSpc>
              <a:buFont typeface="Arial" panose="020B0604020202020204" pitchFamily="34" charset="0"/>
              <a:buChar char="•"/>
            </a:pPr>
            <a:r>
              <a:rPr lang="fr-FR" dirty="0" smtClean="0"/>
              <a:t>décalage entre les trois FEM de </a:t>
            </a:r>
            <a:r>
              <a:rPr lang="fr-FR" dirty="0"/>
              <a:t>120° </a:t>
            </a:r>
            <a:r>
              <a:rPr lang="fr-FR" dirty="0" smtClean="0"/>
              <a:t>(FEM triphasée).</a:t>
            </a:r>
            <a:endParaRPr lang="fr-FR" dirty="0"/>
          </a:p>
        </p:txBody>
      </p:sp>
      <p:sp>
        <p:nvSpPr>
          <p:cNvPr id="5" name="Rectangle 4"/>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6" name="Rectangle 5"/>
          <p:cNvSpPr/>
          <p:nvPr/>
        </p:nvSpPr>
        <p:spPr>
          <a:xfrm>
            <a:off x="5053438" y="565377"/>
            <a:ext cx="2085123" cy="369332"/>
          </a:xfrm>
          <a:prstGeom prst="rect">
            <a:avLst/>
          </a:prstGeom>
        </p:spPr>
        <p:txBody>
          <a:bodyPr wrap="none">
            <a:spAutoFit/>
          </a:bodyPr>
          <a:lstStyle/>
          <a:p>
            <a:r>
              <a:rPr lang="fr-FR" dirty="0"/>
              <a:t>Alternateur triphasé</a:t>
            </a:r>
          </a:p>
        </p:txBody>
      </p:sp>
      <p:pic>
        <p:nvPicPr>
          <p:cNvPr id="7" name="Image 6"/>
          <p:cNvPicPr>
            <a:picLocks noChangeAspect="1"/>
          </p:cNvPicPr>
          <p:nvPr/>
        </p:nvPicPr>
        <p:blipFill>
          <a:blip r:embed="rId2"/>
          <a:stretch>
            <a:fillRect/>
          </a:stretch>
        </p:blipFill>
        <p:spPr>
          <a:xfrm>
            <a:off x="7402285" y="1321507"/>
            <a:ext cx="4349315" cy="365496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1385426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601907" y="934709"/>
            <a:ext cx="6988183" cy="3413920"/>
          </a:xfrm>
          <a:prstGeom prst="rect">
            <a:avLst/>
          </a:prstGeom>
        </p:spPr>
      </p:pic>
      <p:sp>
        <p:nvSpPr>
          <p:cNvPr id="6" name="Rectangle 5"/>
          <p:cNvSpPr/>
          <p:nvPr/>
        </p:nvSpPr>
        <p:spPr>
          <a:xfrm>
            <a:off x="462641" y="4520096"/>
            <a:ext cx="11266714"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Alternateur sans bagues ni balais (« </a:t>
            </a:r>
            <a:r>
              <a:rPr lang="fr-FR" b="1" dirty="0" err="1"/>
              <a:t>brushless</a:t>
            </a:r>
            <a:r>
              <a:rPr lang="fr-FR" b="1" dirty="0"/>
              <a:t> »)</a:t>
            </a:r>
          </a:p>
          <a:p>
            <a:pPr marL="285750" indent="-285750" algn="just">
              <a:buFont typeface="Arial" panose="020B0604020202020204" pitchFamily="34" charset="0"/>
              <a:buChar char="•"/>
            </a:pPr>
            <a:r>
              <a:rPr lang="fr-FR" dirty="0" smtClean="0"/>
              <a:t>L'alternateur </a:t>
            </a:r>
            <a:r>
              <a:rPr lang="fr-FR" dirty="0"/>
              <a:t>sans bagues ni balais équipe les avions nécessitant une forte puissance. </a:t>
            </a:r>
            <a:endParaRPr lang="fr-FR" dirty="0" smtClean="0"/>
          </a:p>
          <a:p>
            <a:pPr marL="285750" indent="-285750" algn="just">
              <a:buFont typeface="Arial" panose="020B0604020202020204" pitchFamily="34" charset="0"/>
              <a:buChar char="•"/>
            </a:pPr>
            <a:r>
              <a:rPr lang="fr-FR" dirty="0" smtClean="0"/>
              <a:t>Il </a:t>
            </a:r>
            <a:r>
              <a:rPr lang="fr-FR" dirty="0"/>
              <a:t>requière moins de maintenance et est plus fiable. </a:t>
            </a:r>
            <a:endParaRPr lang="fr-FR" dirty="0" smtClean="0"/>
          </a:p>
          <a:p>
            <a:pPr marL="285750" indent="-285750" algn="just">
              <a:buFont typeface="Arial" panose="020B0604020202020204" pitchFamily="34" charset="0"/>
              <a:buChar char="•"/>
            </a:pPr>
            <a:r>
              <a:rPr lang="fr-FR" dirty="0" smtClean="0"/>
              <a:t>De </a:t>
            </a:r>
            <a:r>
              <a:rPr lang="fr-FR" dirty="0"/>
              <a:t>par son principe, il est autonome, c'est-à-dire qu'il ne nécessite pas de source d'excitation extérieure.</a:t>
            </a:r>
          </a:p>
          <a:p>
            <a:pPr marL="285750" indent="-285750" algn="just">
              <a:buFont typeface="Arial" panose="020B0604020202020204" pitchFamily="34" charset="0"/>
              <a:buChar char="•"/>
            </a:pPr>
            <a:r>
              <a:rPr lang="fr-FR" dirty="0" smtClean="0"/>
              <a:t>Trois </a:t>
            </a:r>
            <a:r>
              <a:rPr lang="fr-FR" dirty="0"/>
              <a:t>alternateurs sont montés sur le même arbre d'entraînement </a:t>
            </a:r>
            <a:r>
              <a:rPr lang="fr-FR" dirty="0" smtClean="0"/>
              <a:t>(</a:t>
            </a:r>
            <a:r>
              <a:rPr lang="el-GR" dirty="0" smtClean="0"/>
              <a:t>ω</a:t>
            </a:r>
            <a:r>
              <a:rPr lang="fr-FR" dirty="0" smtClean="0"/>
              <a:t>) </a:t>
            </a:r>
            <a:r>
              <a:rPr lang="fr-FR" dirty="0"/>
              <a:t>: </a:t>
            </a:r>
            <a:endParaRPr lang="fr-FR" dirty="0" smtClean="0"/>
          </a:p>
          <a:p>
            <a:pPr marL="742950" lvl="1" indent="-285750" algn="just">
              <a:buFont typeface="Courier New" panose="02070309020205020404" pitchFamily="49" charset="0"/>
              <a:buChar char="o"/>
            </a:pPr>
            <a:r>
              <a:rPr lang="fr-FR" dirty="0" smtClean="0"/>
              <a:t>un </a:t>
            </a:r>
            <a:r>
              <a:rPr lang="fr-FR" dirty="0"/>
              <a:t>alternateur à aimant permanent (PMG), </a:t>
            </a:r>
            <a:endParaRPr lang="fr-FR" dirty="0" smtClean="0"/>
          </a:p>
          <a:p>
            <a:pPr marL="742950" lvl="1" indent="-285750" algn="just">
              <a:buFont typeface="Courier New" panose="02070309020205020404" pitchFamily="49" charset="0"/>
              <a:buChar char="o"/>
            </a:pPr>
            <a:r>
              <a:rPr lang="fr-FR" dirty="0" smtClean="0"/>
              <a:t>un </a:t>
            </a:r>
            <a:r>
              <a:rPr lang="fr-FR" dirty="0"/>
              <a:t>alternateur d'excitation </a:t>
            </a:r>
            <a:endParaRPr lang="fr-FR" dirty="0" smtClean="0"/>
          </a:p>
          <a:p>
            <a:pPr marL="742950" lvl="1" indent="-285750" algn="just">
              <a:buFont typeface="Courier New" panose="02070309020205020404" pitchFamily="49" charset="0"/>
              <a:buChar char="o"/>
            </a:pPr>
            <a:r>
              <a:rPr lang="fr-FR" dirty="0" smtClean="0"/>
              <a:t>l'alternateur </a:t>
            </a:r>
            <a:r>
              <a:rPr lang="fr-FR" dirty="0"/>
              <a:t>principal</a:t>
            </a:r>
            <a:r>
              <a:rPr lang="fr-FR" dirty="0" smtClean="0"/>
              <a:t>.</a:t>
            </a:r>
            <a:endParaRPr lang="fr-FR" dirty="0"/>
          </a:p>
        </p:txBody>
      </p:sp>
      <p:sp>
        <p:nvSpPr>
          <p:cNvPr id="7" name="Rectangle 6"/>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5053438" y="565377"/>
            <a:ext cx="2085123" cy="369332"/>
          </a:xfrm>
          <a:prstGeom prst="rect">
            <a:avLst/>
          </a:prstGeom>
        </p:spPr>
        <p:txBody>
          <a:bodyPr wrap="none">
            <a:spAutoFit/>
          </a:bodyPr>
          <a:lstStyle/>
          <a:p>
            <a:r>
              <a:rPr lang="fr-FR" dirty="0"/>
              <a:t>Alternateur triphasé</a:t>
            </a:r>
          </a:p>
        </p:txBody>
      </p:sp>
    </p:spTree>
    <p:extLst>
      <p:ext uri="{BB962C8B-B14F-4D97-AF65-F5344CB8AC3E}">
        <p14:creationId xmlns:p14="http://schemas.microsoft.com/office/powerpoint/2010/main" val="16541421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922" y="4079864"/>
            <a:ext cx="11605219"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L'alternateur </a:t>
            </a:r>
            <a:r>
              <a:rPr lang="fr-FR" dirty="0"/>
              <a:t>d'excitation produit, grâce au rotor tournant dans le champ inducteur, une FEM triphasée. </a:t>
            </a:r>
            <a:endParaRPr lang="fr-FR" dirty="0" smtClean="0"/>
          </a:p>
          <a:p>
            <a:pPr marL="285750" indent="-285750" algn="just">
              <a:lnSpc>
                <a:spcPct val="150000"/>
              </a:lnSpc>
              <a:buFont typeface="Arial" panose="020B0604020202020204" pitchFamily="34" charset="0"/>
              <a:buChar char="•"/>
            </a:pPr>
            <a:r>
              <a:rPr lang="fr-FR" dirty="0" smtClean="0"/>
              <a:t>Cette </a:t>
            </a:r>
            <a:r>
              <a:rPr lang="fr-FR" dirty="0"/>
              <a:t>tension triphasée est redressée par un pont de diodes monté dans l'arbre de transmission et la tension continue obtenue en sortie alimente alors le rotor inducteur de l'alternateur principal.</a:t>
            </a:r>
          </a:p>
          <a:p>
            <a:pPr marL="285750" indent="-285750" algn="just">
              <a:lnSpc>
                <a:spcPct val="150000"/>
              </a:lnSpc>
              <a:buFont typeface="Arial" panose="020B0604020202020204" pitchFamily="34" charset="0"/>
              <a:buChar char="•"/>
            </a:pPr>
            <a:r>
              <a:rPr lang="fr-FR" dirty="0" smtClean="0"/>
              <a:t>Une </a:t>
            </a:r>
            <a:r>
              <a:rPr lang="fr-FR" dirty="0"/>
              <a:t>FEM triphasée est ainsi disponible sur le stator de l'alternateur principal pour alimenter le réseau de bord.</a:t>
            </a:r>
          </a:p>
          <a:p>
            <a:pPr marL="285750" indent="-285750" algn="just">
              <a:lnSpc>
                <a:spcPct val="150000"/>
              </a:lnSpc>
              <a:buFont typeface="Arial" panose="020B0604020202020204" pitchFamily="34" charset="0"/>
              <a:buChar char="•"/>
            </a:pPr>
            <a:r>
              <a:rPr lang="fr-FR" dirty="0" smtClean="0"/>
              <a:t>La </a:t>
            </a:r>
            <a:r>
              <a:rPr lang="fr-FR" dirty="0"/>
              <a:t>tension de sortie est réinjectée dans le régulateur, puis transformée en continu pour venir, par circulation d'un courant régulé, créer un champ inducteur plus fort dans l'inducteur de l'alternateur d'excitation.</a:t>
            </a:r>
          </a:p>
        </p:txBody>
      </p:sp>
      <p:pic>
        <p:nvPicPr>
          <p:cNvPr id="5" name="Espace réservé du contenu 3"/>
          <p:cNvPicPr>
            <a:picLocks noGrp="1" noChangeAspect="1"/>
          </p:cNvPicPr>
          <p:nvPr>
            <p:ph idx="1"/>
          </p:nvPr>
        </p:nvPicPr>
        <p:blipFill>
          <a:blip r:embed="rId2"/>
          <a:stretch>
            <a:fillRect/>
          </a:stretch>
        </p:blipFill>
        <p:spPr>
          <a:xfrm>
            <a:off x="5562601" y="779225"/>
            <a:ext cx="6313714" cy="3270443"/>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929190" y="400024"/>
            <a:ext cx="4494435" cy="369332"/>
          </a:xfrm>
          <a:prstGeom prst="rect">
            <a:avLst/>
          </a:prstGeom>
        </p:spPr>
        <p:txBody>
          <a:bodyPr wrap="none">
            <a:spAutoFit/>
          </a:bodyPr>
          <a:lstStyle/>
          <a:p>
            <a:r>
              <a:rPr lang="fr-FR" dirty="0" smtClean="0"/>
              <a:t>Alternateur </a:t>
            </a:r>
            <a:r>
              <a:rPr lang="fr-FR" dirty="0"/>
              <a:t>sans bagues ni balais </a:t>
            </a:r>
            <a:r>
              <a:rPr lang="fr-FR" dirty="0" smtClean="0"/>
              <a:t>«</a:t>
            </a:r>
            <a:r>
              <a:rPr lang="fr-FR" dirty="0" err="1" smtClean="0"/>
              <a:t>brushless</a:t>
            </a:r>
            <a:r>
              <a:rPr lang="fr-FR" dirty="0" smtClean="0"/>
              <a:t>»</a:t>
            </a:r>
            <a:endParaRPr lang="fr-FR" dirty="0"/>
          </a:p>
        </p:txBody>
      </p:sp>
      <p:sp>
        <p:nvSpPr>
          <p:cNvPr id="7" name="Rectangle 6"/>
          <p:cNvSpPr/>
          <p:nvPr/>
        </p:nvSpPr>
        <p:spPr>
          <a:xfrm>
            <a:off x="96922" y="1000513"/>
            <a:ext cx="5302392"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L'arbre entraîne l'aimant permanent du permanent </a:t>
            </a:r>
            <a:r>
              <a:rPr lang="fr-FR" dirty="0" err="1"/>
              <a:t>magnet</a:t>
            </a:r>
            <a:r>
              <a:rPr lang="fr-FR" dirty="0"/>
              <a:t> </a:t>
            </a:r>
            <a:r>
              <a:rPr lang="fr-FR" dirty="0" err="1"/>
              <a:t>generator</a:t>
            </a:r>
            <a:r>
              <a:rPr lang="fr-FR" dirty="0"/>
              <a:t> (PMG). </a:t>
            </a:r>
          </a:p>
          <a:p>
            <a:pPr marL="285750" indent="-285750" algn="just">
              <a:lnSpc>
                <a:spcPct val="150000"/>
              </a:lnSpc>
              <a:buFont typeface="Arial" panose="020B0604020202020204" pitchFamily="34" charset="0"/>
              <a:buChar char="•"/>
            </a:pPr>
            <a:r>
              <a:rPr lang="fr-FR" dirty="0"/>
              <a:t>Dès la rotation, une tension alternative est induite dans le stator, puis transformée en courant continu dans le régulateur de tension afin d'alimenter l'inducteur de l'alternateur d'excitation.</a:t>
            </a:r>
          </a:p>
        </p:txBody>
      </p:sp>
      <p:sp>
        <p:nvSpPr>
          <p:cNvPr id="8" name="Rectangle 7"/>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40508022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5736772" y="1350966"/>
            <a:ext cx="6364818" cy="3414400"/>
          </a:xfrm>
          <a:prstGeom prst="rect">
            <a:avLst/>
          </a:prstGeom>
        </p:spPr>
      </p:pic>
      <p:sp>
        <p:nvSpPr>
          <p:cNvPr id="4" name="Rectangle 3"/>
          <p:cNvSpPr/>
          <p:nvPr/>
        </p:nvSpPr>
        <p:spPr>
          <a:xfrm>
            <a:off x="152400" y="1372231"/>
            <a:ext cx="5355771"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Deuxième solution, plus proche de la réalité technologique, mais le principe est le même.</a:t>
            </a:r>
          </a:p>
        </p:txBody>
      </p:sp>
      <p:sp>
        <p:nvSpPr>
          <p:cNvPr id="6" name="Rectangle 5"/>
          <p:cNvSpPr/>
          <p:nvPr/>
        </p:nvSpPr>
        <p:spPr>
          <a:xfrm>
            <a:off x="152400" y="2165752"/>
            <a:ext cx="5366656"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L'aimant du PMG est monté sur le stator et est combiné avec le stator de l'alternateur d'excitation.</a:t>
            </a:r>
          </a:p>
          <a:p>
            <a:pPr marL="285750" indent="-285750" algn="just">
              <a:buFont typeface="Arial" panose="020B0604020202020204" pitchFamily="34" charset="0"/>
              <a:buChar char="•"/>
            </a:pPr>
            <a:r>
              <a:rPr lang="fr-FR" b="1" dirty="0" smtClean="0"/>
              <a:t>La </a:t>
            </a:r>
            <a:r>
              <a:rPr lang="fr-FR" b="1" dirty="0"/>
              <a:t>séquence est alors :</a:t>
            </a:r>
          </a:p>
          <a:p>
            <a:pPr marL="285750" indent="-285750" algn="just">
              <a:buFont typeface="Arial" panose="020B0604020202020204" pitchFamily="34" charset="0"/>
              <a:buChar char="•"/>
            </a:pPr>
            <a:r>
              <a:rPr lang="fr-FR" dirty="0" smtClean="0"/>
              <a:t>rotation</a:t>
            </a:r>
            <a:r>
              <a:rPr lang="fr-FR" dirty="0"/>
              <a:t>, induction d'une FEM dans le rotor de l'alternateur d'excitation à cause de l'aimant (fixe et combiné avec le stator de l'alternateur d'excitation cette fois-ci) ; </a:t>
            </a:r>
            <a:endParaRPr lang="fr-FR" dirty="0" smtClean="0"/>
          </a:p>
          <a:p>
            <a:pPr marL="285750" indent="-285750" algn="just">
              <a:buFont typeface="Arial" panose="020B0604020202020204" pitchFamily="34" charset="0"/>
              <a:buChar char="•"/>
            </a:pPr>
            <a:r>
              <a:rPr lang="fr-FR" dirty="0" smtClean="0"/>
              <a:t>excitation </a:t>
            </a:r>
            <a:r>
              <a:rPr lang="fr-FR" dirty="0"/>
              <a:t>de l'alternateur principal à travers le pont de diodes ; </a:t>
            </a:r>
            <a:endParaRPr lang="fr-FR" dirty="0" smtClean="0"/>
          </a:p>
          <a:p>
            <a:pPr marL="285750" indent="-285750" algn="just">
              <a:buFont typeface="Arial" panose="020B0604020202020204" pitchFamily="34" charset="0"/>
              <a:buChar char="•"/>
            </a:pPr>
            <a:r>
              <a:rPr lang="fr-FR" dirty="0" smtClean="0"/>
              <a:t>prélèvement </a:t>
            </a:r>
            <a:r>
              <a:rPr lang="fr-FR" dirty="0"/>
              <a:t>de la tension de sortie réinjectée dans le régulateur, puis transformée en continue pour venir renforcer le champ de l'aimant par circulation d'un courant régulé dans l'inducteur de l'alternateur d'excitation</a:t>
            </a:r>
            <a:r>
              <a:rPr lang="fr-FR" dirty="0" smtClean="0"/>
              <a:t>.</a:t>
            </a:r>
            <a:endParaRPr lang="fr-FR" dirty="0"/>
          </a:p>
        </p:txBody>
      </p:sp>
      <p:sp>
        <p:nvSpPr>
          <p:cNvPr id="7" name="Rectangle 6"/>
          <p:cNvSpPr/>
          <p:nvPr/>
        </p:nvSpPr>
        <p:spPr>
          <a:xfrm>
            <a:off x="5736772" y="5272093"/>
            <a:ext cx="6096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a:t>La puissance des alternateurs s'exprime en volts-ampères (VA), ou plutôt en </a:t>
            </a:r>
            <a:r>
              <a:rPr lang="fr-FR" dirty="0" err="1"/>
              <a:t>kVA</a:t>
            </a:r>
            <a:r>
              <a:rPr lang="fr-FR" dirty="0"/>
              <a:t> (puissance apparente).</a:t>
            </a:r>
          </a:p>
        </p:txBody>
      </p:sp>
      <p:sp>
        <p:nvSpPr>
          <p:cNvPr id="8" name="Rectangle 7"/>
          <p:cNvSpPr/>
          <p:nvPr/>
        </p:nvSpPr>
        <p:spPr>
          <a:xfrm>
            <a:off x="3754354" y="395955"/>
            <a:ext cx="4494435" cy="369332"/>
          </a:xfrm>
          <a:prstGeom prst="rect">
            <a:avLst/>
          </a:prstGeom>
        </p:spPr>
        <p:txBody>
          <a:bodyPr wrap="none">
            <a:spAutoFit/>
          </a:bodyPr>
          <a:lstStyle/>
          <a:p>
            <a:r>
              <a:rPr lang="fr-FR" dirty="0" smtClean="0"/>
              <a:t>Alternateur </a:t>
            </a:r>
            <a:r>
              <a:rPr lang="fr-FR" dirty="0"/>
              <a:t>sans bagues ni balais </a:t>
            </a:r>
            <a:r>
              <a:rPr lang="fr-FR" dirty="0" smtClean="0"/>
              <a:t>«</a:t>
            </a:r>
            <a:r>
              <a:rPr lang="fr-FR" dirty="0" err="1" smtClean="0"/>
              <a:t>brushless</a:t>
            </a:r>
            <a:r>
              <a:rPr lang="fr-FR" dirty="0" smtClean="0"/>
              <a:t>»</a:t>
            </a:r>
            <a:endParaRPr lang="fr-FR" dirty="0"/>
          </a:p>
        </p:txBody>
      </p:sp>
      <p:sp>
        <p:nvSpPr>
          <p:cNvPr id="9" name="Rectangle 8"/>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10978731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5487777" y="1428583"/>
            <a:ext cx="6508281" cy="3941044"/>
          </a:xfrm>
          <a:prstGeom prst="rect">
            <a:avLst/>
          </a:prstGeom>
        </p:spPr>
      </p:pic>
      <p:sp>
        <p:nvSpPr>
          <p:cNvPr id="5" name="Rectangle 4"/>
          <p:cNvSpPr/>
          <p:nvPr/>
        </p:nvSpPr>
        <p:spPr>
          <a:xfrm>
            <a:off x="165839" y="1483196"/>
            <a:ext cx="5189933"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tension de sortie de l'alternateur principal est comparée à une tension de référence. </a:t>
            </a:r>
            <a:endParaRPr lang="fr-FR" dirty="0" smtClean="0"/>
          </a:p>
          <a:p>
            <a:pPr marL="285750" indent="-285750">
              <a:lnSpc>
                <a:spcPct val="150000"/>
              </a:lnSpc>
              <a:buFont typeface="Arial" panose="020B0604020202020204" pitchFamily="34" charset="0"/>
              <a:buChar char="•"/>
            </a:pPr>
            <a:r>
              <a:rPr lang="fr-FR" dirty="0" smtClean="0"/>
              <a:t>La </a:t>
            </a:r>
            <a:r>
              <a:rPr lang="fr-FR" dirty="0"/>
              <a:t>tension d'erreur vient piloter un système jouant le rôle d'une résistance variable qui, en fonction de sa valeur module le courant inducteur de l'alternateur d'excitation.</a:t>
            </a:r>
          </a:p>
          <a:p>
            <a:pPr>
              <a:lnSpc>
                <a:spcPct val="150000"/>
              </a:lnSpc>
            </a:pPr>
            <a:r>
              <a:rPr lang="fr-FR" dirty="0"/>
              <a:t>La tension de sortie de l'alternateur </a:t>
            </a:r>
            <a:r>
              <a:rPr lang="fr-FR" dirty="0" smtClean="0"/>
              <a:t>d'excitation est ajustée </a:t>
            </a:r>
            <a:r>
              <a:rPr lang="fr-FR" dirty="0"/>
              <a:t>à une valeur telle que la tension réseau est correcte.</a:t>
            </a:r>
          </a:p>
        </p:txBody>
      </p:sp>
      <p:sp>
        <p:nvSpPr>
          <p:cNvPr id="6" name="Rectangle 5"/>
          <p:cNvSpPr/>
          <p:nvPr/>
        </p:nvSpPr>
        <p:spPr>
          <a:xfrm>
            <a:off x="4926613" y="599818"/>
            <a:ext cx="2227854" cy="369332"/>
          </a:xfrm>
          <a:prstGeom prst="rect">
            <a:avLst/>
          </a:prstGeom>
        </p:spPr>
        <p:txBody>
          <a:bodyPr wrap="none">
            <a:spAutoFit/>
          </a:bodyPr>
          <a:lstStyle/>
          <a:p>
            <a:r>
              <a:rPr lang="fr-FR" dirty="0"/>
              <a:t>Régulation de tension</a:t>
            </a:r>
          </a:p>
        </p:txBody>
      </p:sp>
      <p:sp>
        <p:nvSpPr>
          <p:cNvPr id="7" name="Rectangle 6"/>
          <p:cNvSpPr/>
          <p:nvPr/>
        </p:nvSpPr>
        <p:spPr>
          <a:xfrm>
            <a:off x="4402624" y="8577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714684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043" y="1357769"/>
            <a:ext cx="11504071"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Nous </a:t>
            </a:r>
            <a:r>
              <a:rPr lang="fr-FR" dirty="0"/>
              <a:t>avons étudié, avec la relation F = p x n, que la fréquence dépend pour un alternateur donné (p donné) de la vitesse d'entraînement de l'alternateur. </a:t>
            </a:r>
            <a:endParaRPr lang="fr-FR" dirty="0" smtClean="0"/>
          </a:p>
          <a:p>
            <a:pPr marL="285750" indent="-285750" algn="just">
              <a:lnSpc>
                <a:spcPct val="150000"/>
              </a:lnSpc>
              <a:buFont typeface="Arial" panose="020B0604020202020204" pitchFamily="34" charset="0"/>
              <a:buChar char="•"/>
            </a:pPr>
            <a:r>
              <a:rPr lang="fr-FR" dirty="0" smtClean="0"/>
              <a:t>Or</a:t>
            </a:r>
            <a:r>
              <a:rPr lang="fr-FR" dirty="0"/>
              <a:t>, la vitesse d'entraînement de l'alternateur dépend de la vitesse de rotation du réacteur.</a:t>
            </a:r>
          </a:p>
          <a:p>
            <a:pPr marL="285750" indent="-285750" algn="just">
              <a:lnSpc>
                <a:spcPct val="150000"/>
              </a:lnSpc>
              <a:buFont typeface="Arial" panose="020B0604020202020204" pitchFamily="34" charset="0"/>
              <a:buChar char="•"/>
            </a:pPr>
            <a:r>
              <a:rPr lang="fr-FR" dirty="0" smtClean="0"/>
              <a:t>Ce </a:t>
            </a:r>
            <a:r>
              <a:rPr lang="fr-FR" dirty="0"/>
              <a:t>régime est très variable et donne des fréquences allant de </a:t>
            </a:r>
            <a:r>
              <a:rPr lang="fr-FR" b="1" dirty="0"/>
              <a:t>350 (tout réduit) à 800 Hz (pleine poussée) </a:t>
            </a:r>
            <a:r>
              <a:rPr lang="fr-FR" dirty="0"/>
              <a:t>environ. </a:t>
            </a:r>
            <a:endParaRPr lang="fr-FR" dirty="0" smtClean="0"/>
          </a:p>
          <a:p>
            <a:pPr marL="285750" indent="-285750" algn="just">
              <a:lnSpc>
                <a:spcPct val="150000"/>
              </a:lnSpc>
              <a:buFont typeface="Arial" panose="020B0604020202020204" pitchFamily="34" charset="0"/>
              <a:buChar char="•"/>
            </a:pPr>
            <a:r>
              <a:rPr lang="fr-FR" dirty="0" smtClean="0"/>
              <a:t>Quelle </a:t>
            </a:r>
            <a:r>
              <a:rPr lang="fr-FR" dirty="0"/>
              <a:t>que soit la technologie de l'alternateur utilisée, entraîné directement ou par un réducteur, nous avons un </a:t>
            </a:r>
            <a:r>
              <a:rPr lang="fr-FR" b="1" dirty="0"/>
              <a:t>VFG</a:t>
            </a:r>
            <a:r>
              <a:rPr lang="fr-FR" dirty="0"/>
              <a:t>.</a:t>
            </a:r>
          </a:p>
          <a:p>
            <a:pPr marL="285750" indent="-285750" algn="just">
              <a:lnSpc>
                <a:spcPct val="150000"/>
              </a:lnSpc>
              <a:buFont typeface="Arial" panose="020B0604020202020204" pitchFamily="34" charset="0"/>
              <a:buChar char="•"/>
            </a:pPr>
            <a:r>
              <a:rPr lang="fr-FR" dirty="0"/>
              <a:t>Il faut donc que le VFG délivre une fréquence fixe.</a:t>
            </a:r>
          </a:p>
          <a:p>
            <a:pPr marL="742950" lvl="1" indent="-285750" algn="just">
              <a:lnSpc>
                <a:spcPct val="150000"/>
              </a:lnSpc>
              <a:buFont typeface="Courier New" panose="02070309020205020404" pitchFamily="49" charset="0"/>
              <a:buChar char="o"/>
            </a:pPr>
            <a:r>
              <a:rPr lang="fr-FR" dirty="0" smtClean="0"/>
              <a:t>Il </a:t>
            </a:r>
            <a:r>
              <a:rPr lang="fr-FR" dirty="0"/>
              <a:t>n'est pas possible de coupler deux alternateurs VFG. </a:t>
            </a:r>
            <a:endParaRPr lang="fr-FR" dirty="0" smtClean="0"/>
          </a:p>
          <a:p>
            <a:pPr marL="742950" lvl="1" indent="-285750" algn="just">
              <a:lnSpc>
                <a:spcPct val="150000"/>
              </a:lnSpc>
              <a:buFont typeface="Courier New" panose="02070309020205020404" pitchFamily="49" charset="0"/>
              <a:buChar char="o"/>
            </a:pPr>
            <a:r>
              <a:rPr lang="fr-FR" dirty="0" smtClean="0"/>
              <a:t>Beaucoup </a:t>
            </a:r>
            <a:r>
              <a:rPr lang="fr-FR" dirty="0"/>
              <a:t>d'équipements ne supportent pas une fréquence variable</a:t>
            </a:r>
            <a:r>
              <a:rPr lang="fr-FR" dirty="0" smtClean="0"/>
              <a:t>.</a:t>
            </a:r>
          </a:p>
          <a:p>
            <a:pPr marL="285750" indent="-285750" algn="just">
              <a:lnSpc>
                <a:spcPct val="150000"/>
              </a:lnSpc>
              <a:buFont typeface="Arial" panose="020B0604020202020204" pitchFamily="34" charset="0"/>
              <a:buChar char="•"/>
            </a:pPr>
            <a:r>
              <a:rPr lang="fr-FR" dirty="0" smtClean="0"/>
              <a:t>La </a:t>
            </a:r>
            <a:r>
              <a:rPr lang="fr-FR" dirty="0"/>
              <a:t>règle était de délivrer une </a:t>
            </a:r>
            <a:r>
              <a:rPr lang="fr-FR" b="1" dirty="0" smtClean="0"/>
              <a:t>tension </a:t>
            </a:r>
            <a:r>
              <a:rPr lang="fr-FR" b="1" dirty="0"/>
              <a:t>fixe de 115 volts à une fréquence de 400 Hz</a:t>
            </a:r>
            <a:r>
              <a:rPr lang="fr-FR" dirty="0"/>
              <a:t>.</a:t>
            </a:r>
          </a:p>
        </p:txBody>
      </p:sp>
      <p:sp>
        <p:nvSpPr>
          <p:cNvPr id="5" name="Rectangle 4"/>
          <p:cNvSpPr/>
          <p:nvPr/>
        </p:nvSpPr>
        <p:spPr>
          <a:xfrm>
            <a:off x="4698725" y="467116"/>
            <a:ext cx="2487027" cy="369332"/>
          </a:xfrm>
          <a:prstGeom prst="rect">
            <a:avLst/>
          </a:prstGeom>
        </p:spPr>
        <p:txBody>
          <a:bodyPr wrap="none">
            <a:spAutoFit/>
          </a:bodyPr>
          <a:lstStyle/>
          <a:p>
            <a:r>
              <a:rPr lang="fr-FR" dirty="0"/>
              <a:t>Régulation de fréquence</a:t>
            </a:r>
          </a:p>
        </p:txBody>
      </p:sp>
      <p:sp>
        <p:nvSpPr>
          <p:cNvPr id="6" name="Rectangle 5"/>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232226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D12D635-C531-5A8F-9378-BA83D610C7F4}"/>
              </a:ext>
            </a:extLst>
          </p:cNvPr>
          <p:cNvSpPr txBox="1"/>
          <p:nvPr/>
        </p:nvSpPr>
        <p:spPr>
          <a:xfrm>
            <a:off x="350006" y="1532123"/>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 générateur est un système capable de fournir de l’énergie sous forme de courant dans un circuit d’utilisation ; </a:t>
            </a:r>
          </a:p>
          <a:p>
            <a:pPr marL="285750" indent="-285750">
              <a:lnSpc>
                <a:spcPct val="150000"/>
              </a:lnSpc>
              <a:buFont typeface="Arial" panose="020B0604020202020204" pitchFamily="34" charset="0"/>
              <a:buChar char="•"/>
            </a:pPr>
            <a:r>
              <a:rPr lang="fr-FR" dirty="0"/>
              <a:t>le générateur possède au moins deux bornes sur lesquelles sont branchés les circuits d’utilisation</a:t>
            </a:r>
            <a:r>
              <a:rPr lang="fr-FR" dirty="0" smtClean="0"/>
              <a:t>.</a:t>
            </a:r>
            <a:endParaRPr lang="fr-FR" dirty="0"/>
          </a:p>
        </p:txBody>
      </p:sp>
      <p:sp>
        <p:nvSpPr>
          <p:cNvPr id="7" name="ZoneTexte 6">
            <a:extLst>
              <a:ext uri="{FF2B5EF4-FFF2-40B4-BE49-F238E27FC236}">
                <a16:creationId xmlns:a16="http://schemas.microsoft.com/office/drawing/2014/main" id="{6B5EB76F-FC59-5A06-856E-84D9799E8C72}"/>
              </a:ext>
            </a:extLst>
          </p:cNvPr>
          <p:cNvSpPr txBox="1"/>
          <p:nvPr/>
        </p:nvSpPr>
        <p:spPr>
          <a:xfrm>
            <a:off x="4991198" y="179188"/>
            <a:ext cx="316459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GENERATEUR ET RECEPTEUR</a:t>
            </a:r>
          </a:p>
        </p:txBody>
      </p:sp>
      <p:sp>
        <p:nvSpPr>
          <p:cNvPr id="2" name="Rectangle 1"/>
          <p:cNvSpPr/>
          <p:nvPr/>
        </p:nvSpPr>
        <p:spPr>
          <a:xfrm>
            <a:off x="350006" y="4054212"/>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On appelle récepteur, tout système qui transforme l’énergie électrique en énergie</a:t>
            </a:r>
          </a:p>
          <a:p>
            <a:pPr marL="742950" lvl="1" indent="-285750">
              <a:buFont typeface="Courier New" panose="02070309020205020404" pitchFamily="49" charset="0"/>
              <a:buChar char="o"/>
            </a:pPr>
            <a:r>
              <a:rPr lang="fr-FR" dirty="0"/>
              <a:t>thermique, </a:t>
            </a:r>
          </a:p>
          <a:p>
            <a:pPr marL="742950" lvl="1" indent="-285750">
              <a:buFont typeface="Courier New" panose="02070309020205020404" pitchFamily="49" charset="0"/>
              <a:buChar char="o"/>
            </a:pPr>
            <a:r>
              <a:rPr lang="fr-FR" dirty="0"/>
              <a:t>mécanique,</a:t>
            </a:r>
          </a:p>
          <a:p>
            <a:pPr marL="742950" lvl="1" indent="-285750">
              <a:buFont typeface="Courier New" panose="02070309020205020404" pitchFamily="49" charset="0"/>
              <a:buChar char="o"/>
            </a:pPr>
            <a:r>
              <a:rPr lang="fr-FR" dirty="0"/>
              <a:t>chimique</a:t>
            </a:r>
          </a:p>
          <a:p>
            <a:pPr marL="742950" lvl="1" indent="-285750">
              <a:buFont typeface="Courier New" panose="02070309020205020404" pitchFamily="49" charset="0"/>
              <a:buChar char="o"/>
            </a:pPr>
            <a:r>
              <a:rPr lang="fr-FR" dirty="0"/>
              <a:t>radioélectrique. </a:t>
            </a:r>
          </a:p>
          <a:p>
            <a:pPr marL="285750" indent="-285750">
              <a:buFont typeface="Arial" panose="020B0604020202020204" pitchFamily="34" charset="0"/>
              <a:buChar char="•"/>
            </a:pPr>
            <a:r>
              <a:rPr lang="fr-FR" dirty="0"/>
              <a:t>Il possède au moins deux bornes qui sont connectées au générateur.</a:t>
            </a:r>
          </a:p>
        </p:txBody>
      </p:sp>
      <p:pic>
        <p:nvPicPr>
          <p:cNvPr id="3" name="Image 2"/>
          <p:cNvPicPr>
            <a:picLocks noChangeAspect="1"/>
          </p:cNvPicPr>
          <p:nvPr/>
        </p:nvPicPr>
        <p:blipFill>
          <a:blip r:embed="rId2"/>
          <a:stretch>
            <a:fillRect/>
          </a:stretch>
        </p:blipFill>
        <p:spPr>
          <a:xfrm>
            <a:off x="8337078" y="1304386"/>
            <a:ext cx="2066925" cy="2209800"/>
          </a:xfrm>
          <a:prstGeom prst="rect">
            <a:avLst/>
          </a:prstGeom>
        </p:spPr>
      </p:pic>
      <p:pic>
        <p:nvPicPr>
          <p:cNvPr id="4" name="Image 3"/>
          <p:cNvPicPr>
            <a:picLocks noChangeAspect="1"/>
          </p:cNvPicPr>
          <p:nvPr/>
        </p:nvPicPr>
        <p:blipFill>
          <a:blip r:embed="rId3"/>
          <a:stretch>
            <a:fillRect/>
          </a:stretch>
        </p:blipFill>
        <p:spPr>
          <a:xfrm>
            <a:off x="8155793" y="4329499"/>
            <a:ext cx="3086100" cy="1485900"/>
          </a:xfrm>
          <a:prstGeom prst="rect">
            <a:avLst/>
          </a:prstGeom>
        </p:spPr>
      </p:pic>
    </p:spTree>
    <p:extLst>
      <p:ext uri="{BB962C8B-B14F-4D97-AF65-F5344CB8AC3E}">
        <p14:creationId xmlns:p14="http://schemas.microsoft.com/office/powerpoint/2010/main" val="25109721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1529371" y="3679371"/>
            <a:ext cx="8828680" cy="2983495"/>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992425" y="577334"/>
            <a:ext cx="1358064" cy="369332"/>
          </a:xfrm>
          <a:prstGeom prst="rect">
            <a:avLst/>
          </a:prstGeom>
        </p:spPr>
        <p:txBody>
          <a:bodyPr wrap="none">
            <a:spAutoFit/>
          </a:bodyPr>
          <a:lstStyle/>
          <a:p>
            <a:r>
              <a:rPr lang="fr-FR" dirty="0"/>
              <a:t>Commandes</a:t>
            </a:r>
          </a:p>
        </p:txBody>
      </p:sp>
      <p:sp>
        <p:nvSpPr>
          <p:cNvPr id="7" name="Rectangle 6"/>
          <p:cNvSpPr/>
          <p:nvPr/>
        </p:nvSpPr>
        <p:spPr>
          <a:xfrm>
            <a:off x="380998" y="946666"/>
            <a:ext cx="11484431"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Afin de pouvoir agir sur l'alternateur, des commandes sont à disposition</a:t>
            </a:r>
            <a:endParaRPr lang="fr-FR" dirty="0" smtClean="0"/>
          </a:p>
          <a:p>
            <a:pPr marL="285750" indent="-285750" algn="just">
              <a:lnSpc>
                <a:spcPct val="150000"/>
              </a:lnSpc>
              <a:buFont typeface="Arial" panose="020B0604020202020204" pitchFamily="34" charset="0"/>
              <a:buChar char="•"/>
            </a:pPr>
            <a:r>
              <a:rPr lang="fr-FR" b="1" dirty="0" smtClean="0"/>
              <a:t>Commande </a:t>
            </a:r>
            <a:r>
              <a:rPr lang="fr-FR" b="1" dirty="0"/>
              <a:t>du relais d'excitation (RE</a:t>
            </a:r>
            <a:r>
              <a:rPr lang="fr-FR" b="1" dirty="0" smtClean="0"/>
              <a:t>):</a:t>
            </a:r>
          </a:p>
          <a:p>
            <a:pPr algn="just">
              <a:lnSpc>
                <a:spcPct val="150000"/>
              </a:lnSpc>
            </a:pPr>
            <a:r>
              <a:rPr lang="fr-FR" dirty="0" smtClean="0"/>
              <a:t>Elle </a:t>
            </a:r>
            <a:r>
              <a:rPr lang="fr-FR" dirty="0"/>
              <a:t>permet d'autoriser ou non le passage du courant d'excitation délivré par le régulateur de tension vers l'inducteur de l'alternateur d'excitation.</a:t>
            </a:r>
          </a:p>
          <a:p>
            <a:pPr marL="285750" indent="-285750" algn="just">
              <a:lnSpc>
                <a:spcPct val="150000"/>
              </a:lnSpc>
              <a:buFont typeface="Arial" panose="020B0604020202020204" pitchFamily="34" charset="0"/>
              <a:buChar char="•"/>
            </a:pPr>
            <a:r>
              <a:rPr lang="fr-FR" b="1" dirty="0" smtClean="0"/>
              <a:t>Commande </a:t>
            </a:r>
            <a:r>
              <a:rPr lang="fr-FR" b="1" dirty="0"/>
              <a:t>du relais de ligne (RL</a:t>
            </a:r>
            <a:r>
              <a:rPr lang="fr-FR" b="1" dirty="0" smtClean="0"/>
              <a:t>):</a:t>
            </a:r>
          </a:p>
          <a:p>
            <a:pPr algn="just">
              <a:lnSpc>
                <a:spcPct val="150000"/>
              </a:lnSpc>
            </a:pPr>
            <a:r>
              <a:rPr lang="fr-FR" dirty="0" smtClean="0"/>
              <a:t>Il </a:t>
            </a:r>
            <a:r>
              <a:rPr lang="fr-FR" dirty="0"/>
              <a:t>permet de connecter les sorties de l'alternateur principal à la bus du réseau triphasé.</a:t>
            </a:r>
          </a:p>
        </p:txBody>
      </p:sp>
      <p:sp>
        <p:nvSpPr>
          <p:cNvPr id="8" name="Rectangle 7"/>
          <p:cNvSpPr/>
          <p:nvPr/>
        </p:nvSpPr>
        <p:spPr>
          <a:xfrm>
            <a:off x="4305795" y="128968"/>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23416702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97" y="953755"/>
            <a:ext cx="11810999"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Les </a:t>
            </a:r>
            <a:r>
              <a:rPr lang="fr-FR" dirty="0"/>
              <a:t>associations étudiées permettent de réduire le nombre de fils de liaison entre générateur et charges par mise en commun d'un pôle de chaque générateur.</a:t>
            </a:r>
          </a:p>
          <a:p>
            <a:pPr algn="just">
              <a:lnSpc>
                <a:spcPct val="150000"/>
              </a:lnSpc>
            </a:pPr>
            <a:r>
              <a:rPr lang="fr-FR" dirty="0" smtClean="0"/>
              <a:t>Il </a:t>
            </a:r>
            <a:r>
              <a:rPr lang="fr-FR" dirty="0"/>
              <a:t>existe deux sortes d'associations possibles :</a:t>
            </a:r>
          </a:p>
          <a:p>
            <a:pPr marL="285750" indent="-285750" algn="just">
              <a:lnSpc>
                <a:spcPct val="150000"/>
              </a:lnSpc>
              <a:buFont typeface="Arial" panose="020B0604020202020204" pitchFamily="34" charset="0"/>
              <a:buChar char="•"/>
            </a:pPr>
            <a:r>
              <a:rPr lang="fr-FR" dirty="0" smtClean="0"/>
              <a:t>le </a:t>
            </a:r>
            <a:r>
              <a:rPr lang="fr-FR" dirty="0"/>
              <a:t>montage étoile ;</a:t>
            </a:r>
          </a:p>
          <a:p>
            <a:pPr marL="285750" indent="-285750" algn="just">
              <a:lnSpc>
                <a:spcPct val="150000"/>
              </a:lnSpc>
              <a:buFont typeface="Arial" panose="020B0604020202020204" pitchFamily="34" charset="0"/>
              <a:buChar char="•"/>
            </a:pPr>
            <a:r>
              <a:rPr lang="fr-FR" dirty="0" smtClean="0"/>
              <a:t>le </a:t>
            </a:r>
            <a:r>
              <a:rPr lang="fr-FR" dirty="0"/>
              <a:t>montage triangle</a:t>
            </a:r>
            <a:r>
              <a:rPr lang="fr-FR" dirty="0" smtClean="0"/>
              <a:t>.</a:t>
            </a:r>
            <a:endParaRPr lang="fr-FR" dirty="0"/>
          </a:p>
        </p:txBody>
      </p:sp>
      <p:sp>
        <p:nvSpPr>
          <p:cNvPr id="5" name="Rectangle 4"/>
          <p:cNvSpPr/>
          <p:nvPr/>
        </p:nvSpPr>
        <p:spPr>
          <a:xfrm>
            <a:off x="3852561" y="395955"/>
            <a:ext cx="4486869" cy="369332"/>
          </a:xfrm>
          <a:prstGeom prst="rect">
            <a:avLst/>
          </a:prstGeom>
        </p:spPr>
        <p:txBody>
          <a:bodyPr wrap="none">
            <a:spAutoFit/>
          </a:bodyPr>
          <a:lstStyle/>
          <a:p>
            <a:r>
              <a:rPr lang="fr-FR" dirty="0"/>
              <a:t>Association des générateurs et des récepteurs</a:t>
            </a:r>
          </a:p>
        </p:txBody>
      </p:sp>
      <p:sp>
        <p:nvSpPr>
          <p:cNvPr id="6" name="Rectangle 5"/>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pic>
        <p:nvPicPr>
          <p:cNvPr id="8" name="Espace réservé du contenu 3"/>
          <p:cNvPicPr>
            <a:picLocks noGrp="1" noChangeAspect="1"/>
          </p:cNvPicPr>
          <p:nvPr>
            <p:ph idx="1"/>
          </p:nvPr>
        </p:nvPicPr>
        <p:blipFill>
          <a:blip r:embed="rId2"/>
          <a:stretch>
            <a:fillRect/>
          </a:stretch>
        </p:blipFill>
        <p:spPr>
          <a:xfrm>
            <a:off x="678458" y="3447944"/>
            <a:ext cx="5323114" cy="2258160"/>
          </a:xfrm>
          <a:prstGeom prst="rect">
            <a:avLst/>
          </a:prstGeom>
        </p:spPr>
        <p:style>
          <a:lnRef idx="2">
            <a:schemeClr val="accent2"/>
          </a:lnRef>
          <a:fillRef idx="1">
            <a:schemeClr val="lt1"/>
          </a:fillRef>
          <a:effectRef idx="0">
            <a:schemeClr val="accent2"/>
          </a:effectRef>
          <a:fontRef idx="minor">
            <a:schemeClr val="dk1"/>
          </a:fontRef>
        </p:style>
      </p:pic>
      <p:pic>
        <p:nvPicPr>
          <p:cNvPr id="9" name="Espace réservé du contenu 4"/>
          <p:cNvPicPr>
            <a:picLocks noChangeAspect="1"/>
          </p:cNvPicPr>
          <p:nvPr/>
        </p:nvPicPr>
        <p:blipFill rotWithShape="1">
          <a:blip r:embed="rId3"/>
          <a:srcRect r="61720"/>
          <a:stretch/>
        </p:blipFill>
        <p:spPr>
          <a:xfrm>
            <a:off x="7294406" y="3447944"/>
            <a:ext cx="2631017" cy="225816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1929854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6994" y="593786"/>
            <a:ext cx="4486869" cy="369332"/>
          </a:xfrm>
          <a:prstGeom prst="rect">
            <a:avLst/>
          </a:prstGeom>
        </p:spPr>
        <p:txBody>
          <a:bodyPr wrap="none">
            <a:spAutoFit/>
          </a:bodyPr>
          <a:lstStyle/>
          <a:p>
            <a:r>
              <a:rPr lang="fr-FR" dirty="0"/>
              <a:t>Association des générateurs et des récepteurs</a:t>
            </a:r>
          </a:p>
        </p:txBody>
      </p:sp>
      <p:sp>
        <p:nvSpPr>
          <p:cNvPr id="6" name="Rectangle 5"/>
          <p:cNvSpPr/>
          <p:nvPr/>
        </p:nvSpPr>
        <p:spPr>
          <a:xfrm>
            <a:off x="157841" y="1252364"/>
            <a:ext cx="1176201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 Le montage étoile</a:t>
            </a:r>
          </a:p>
          <a:p>
            <a:r>
              <a:rPr lang="fr-FR" dirty="0" smtClean="0"/>
              <a:t>Les </a:t>
            </a:r>
            <a:r>
              <a:rPr lang="fr-FR" dirty="0"/>
              <a:t>trois neutres des alternateurs monophasés constituant l'alternateur triphasé (générateurs Gi, G2, G3) sont reliés ensemble.</a:t>
            </a:r>
          </a:p>
        </p:txBody>
      </p:sp>
      <p:pic>
        <p:nvPicPr>
          <p:cNvPr id="7" name="Image 6"/>
          <p:cNvPicPr>
            <a:picLocks noChangeAspect="1"/>
          </p:cNvPicPr>
          <p:nvPr/>
        </p:nvPicPr>
        <p:blipFill>
          <a:blip r:embed="rId2"/>
          <a:stretch>
            <a:fillRect/>
          </a:stretch>
        </p:blipFill>
        <p:spPr>
          <a:xfrm>
            <a:off x="2202240" y="2834272"/>
            <a:ext cx="6873120" cy="3119520"/>
          </a:xfrm>
          <a:prstGeom prst="rect">
            <a:avLst/>
          </a:prstGeom>
        </p:spPr>
      </p:pic>
      <p:sp>
        <p:nvSpPr>
          <p:cNvPr id="8" name="Rectangle 7"/>
          <p:cNvSpPr/>
          <p:nvPr/>
        </p:nvSpPr>
        <p:spPr>
          <a:xfrm>
            <a:off x="4400931" y="119874"/>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8897038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3016320" y="4220831"/>
            <a:ext cx="5323114" cy="2110720"/>
          </a:xfrm>
          <a:prstGeom prst="rect">
            <a:avLst/>
          </a:prstGeom>
        </p:spPr>
      </p:pic>
      <p:sp>
        <p:nvSpPr>
          <p:cNvPr id="5" name="Rectangle 4"/>
          <p:cNvSpPr/>
          <p:nvPr/>
        </p:nvSpPr>
        <p:spPr>
          <a:xfrm>
            <a:off x="3852565" y="395955"/>
            <a:ext cx="4486869" cy="369332"/>
          </a:xfrm>
          <a:prstGeom prst="rect">
            <a:avLst/>
          </a:prstGeom>
        </p:spPr>
        <p:txBody>
          <a:bodyPr wrap="none">
            <a:spAutoFit/>
          </a:bodyPr>
          <a:lstStyle/>
          <a:p>
            <a:r>
              <a:rPr lang="fr-FR" dirty="0"/>
              <a:t>Association des générateurs et des récepteurs</a:t>
            </a:r>
          </a:p>
        </p:txBody>
      </p:sp>
      <p:sp>
        <p:nvSpPr>
          <p:cNvPr id="6" name="Rectangle 5"/>
          <p:cNvSpPr/>
          <p:nvPr/>
        </p:nvSpPr>
        <p:spPr>
          <a:xfrm>
            <a:off x="370115" y="998659"/>
            <a:ext cx="11821885"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Nous </a:t>
            </a:r>
            <a:r>
              <a:rPr lang="fr-FR" dirty="0"/>
              <a:t>symboliserons </a:t>
            </a:r>
            <a:r>
              <a:rPr lang="fr-FR" dirty="0" smtClean="0"/>
              <a:t>seulement le </a:t>
            </a:r>
            <a:r>
              <a:rPr lang="fr-FR" dirty="0"/>
              <a:t>bobinage générateur de tension.</a:t>
            </a:r>
          </a:p>
          <a:p>
            <a:pPr marL="285750" indent="-285750">
              <a:buFont typeface="Arial" panose="020B0604020202020204" pitchFamily="34" charset="0"/>
              <a:buChar char="•"/>
            </a:pPr>
            <a:r>
              <a:rPr lang="fr-FR" dirty="0"/>
              <a:t>Ce montage </a:t>
            </a:r>
            <a:r>
              <a:rPr lang="fr-FR" dirty="0" smtClean="0"/>
              <a:t>est </a:t>
            </a:r>
            <a:r>
              <a:rPr lang="fr-FR" dirty="0"/>
              <a:t>en fait trois fois le même avec un élément commun, le neutre.</a:t>
            </a:r>
          </a:p>
          <a:p>
            <a:pPr marL="285750" indent="-285750">
              <a:buFont typeface="Arial" panose="020B0604020202020204" pitchFamily="34" charset="0"/>
              <a:buChar char="•"/>
            </a:pPr>
            <a:r>
              <a:rPr lang="fr-FR" dirty="0" smtClean="0"/>
              <a:t>Considérons : Z=Z1=Z2=Z3</a:t>
            </a:r>
          </a:p>
          <a:p>
            <a:pPr marL="285750" indent="-285750">
              <a:buFont typeface="Arial" panose="020B0604020202020204" pitchFamily="34" charset="0"/>
              <a:buChar char="•"/>
            </a:pPr>
            <a:r>
              <a:rPr lang="fr-FR" dirty="0" smtClean="0"/>
              <a:t>Chaque </a:t>
            </a:r>
            <a:r>
              <a:rPr lang="fr-FR" dirty="0"/>
              <a:t>bobinage du générateur délivre une tension E </a:t>
            </a:r>
            <a:r>
              <a:rPr lang="fr-FR" dirty="0" smtClean="0"/>
              <a:t>, alors I1=I2=I3= </a:t>
            </a:r>
            <a:r>
              <a:rPr lang="fr-FR" dirty="0"/>
              <a:t>E/Z ampères. </a:t>
            </a:r>
            <a:endParaRPr lang="fr-FR" dirty="0" smtClean="0"/>
          </a:p>
          <a:p>
            <a:pPr marL="285750" indent="-285750">
              <a:buFont typeface="Arial" panose="020B0604020202020204" pitchFamily="34" charset="0"/>
              <a:buChar char="•"/>
            </a:pPr>
            <a:r>
              <a:rPr lang="fr-FR" dirty="0" smtClean="0"/>
              <a:t>Ils </a:t>
            </a:r>
            <a:r>
              <a:rPr lang="fr-FR" dirty="0"/>
              <a:t>se referment au générateur par le </a:t>
            </a:r>
            <a:r>
              <a:rPr lang="fr-FR" dirty="0" smtClean="0"/>
              <a:t>neutre</a:t>
            </a:r>
            <a:endParaRPr lang="fr-FR" dirty="0"/>
          </a:p>
          <a:p>
            <a:pPr marL="285750" indent="-285750">
              <a:buFont typeface="Arial" panose="020B0604020202020204" pitchFamily="34" charset="0"/>
              <a:buChar char="•"/>
            </a:pPr>
            <a:r>
              <a:rPr lang="fr-FR" dirty="0" smtClean="0"/>
              <a:t>Les </a:t>
            </a:r>
            <a:r>
              <a:rPr lang="fr-FR" dirty="0"/>
              <a:t>courants </a:t>
            </a:r>
            <a:r>
              <a:rPr lang="fr-FR" dirty="0" smtClean="0"/>
              <a:t>J= I: ce </a:t>
            </a:r>
            <a:r>
              <a:rPr lang="fr-FR" dirty="0"/>
              <a:t>sont les courants de </a:t>
            </a:r>
            <a:r>
              <a:rPr lang="fr-FR" dirty="0" smtClean="0"/>
              <a:t>phase</a:t>
            </a:r>
          </a:p>
          <a:p>
            <a:pPr marL="285750" indent="-285750">
              <a:buFont typeface="Arial" panose="020B0604020202020204" pitchFamily="34" charset="0"/>
              <a:buChar char="•"/>
            </a:pPr>
            <a:r>
              <a:rPr lang="fr-FR" dirty="0" smtClean="0"/>
              <a:t>En </a:t>
            </a:r>
            <a:r>
              <a:rPr lang="fr-FR" dirty="0"/>
              <a:t>vertu de la loi de </a:t>
            </a:r>
            <a:r>
              <a:rPr lang="fr-FR" dirty="0" err="1" smtClean="0"/>
              <a:t>Kirchoff</a:t>
            </a:r>
            <a:r>
              <a:rPr lang="fr-FR" dirty="0" smtClean="0"/>
              <a:t>: I1+I2+I3=I</a:t>
            </a:r>
            <a:r>
              <a:rPr lang="fr-FR" baseline="-25000" dirty="0" smtClean="0"/>
              <a:t>IN</a:t>
            </a:r>
            <a:r>
              <a:rPr lang="fr-FR" dirty="0" smtClean="0"/>
              <a:t>=0</a:t>
            </a:r>
          </a:p>
          <a:p>
            <a:endParaRPr lang="fr-FR" dirty="0"/>
          </a:p>
          <a:p>
            <a:pPr marL="285750" indent="-285750">
              <a:buFont typeface="Arial" panose="020B0604020202020204" pitchFamily="34" charset="0"/>
              <a:buChar char="•"/>
            </a:pPr>
            <a:r>
              <a:rPr lang="fr-FR" dirty="0" smtClean="0"/>
              <a:t>On </a:t>
            </a:r>
            <a:r>
              <a:rPr lang="fr-FR" dirty="0"/>
              <a:t>peut donc, en théorie, se dispenser de câbler le fil neutre, qui ne transporte aucun courant.</a:t>
            </a:r>
          </a:p>
          <a:p>
            <a:pPr marL="285750" indent="-285750">
              <a:buFont typeface="Arial" panose="020B0604020202020204" pitchFamily="34" charset="0"/>
              <a:buChar char="•"/>
            </a:pPr>
            <a:r>
              <a:rPr lang="fr-FR" dirty="0" smtClean="0"/>
              <a:t>Cependant</a:t>
            </a:r>
            <a:r>
              <a:rPr lang="fr-FR" dirty="0"/>
              <a:t>, sur un aéronef, les impédances seront rarement égales et donc le courant I</a:t>
            </a:r>
            <a:r>
              <a:rPr lang="fr-FR" baseline="-25000" dirty="0"/>
              <a:t>N</a:t>
            </a:r>
            <a:r>
              <a:rPr lang="fr-FR" dirty="0"/>
              <a:t> </a:t>
            </a:r>
            <a:r>
              <a:rPr lang="fr-FR" dirty="0" smtClean="0"/>
              <a:t>≠0</a:t>
            </a:r>
          </a:p>
        </p:txBody>
      </p:sp>
      <p:sp>
        <p:nvSpPr>
          <p:cNvPr id="7" name="Rectangle 6"/>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93697201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31321" y="3365058"/>
                <a:ext cx="11729357" cy="26189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De plus, si une impédance est coupée, le schéma devient celui de la figure.</a:t>
                </a:r>
              </a:p>
              <a:p>
                <a:pPr marL="285750" indent="-285750">
                  <a:buFont typeface="Arial" panose="020B0604020202020204" pitchFamily="34" charset="0"/>
                  <a:buChar char="•"/>
                </a:pPr>
                <a:r>
                  <a:rPr lang="fr-FR" dirty="0" smtClean="0"/>
                  <a:t>Sans </a:t>
                </a:r>
                <a:r>
                  <a:rPr lang="fr-FR" dirty="0"/>
                  <a:t>fil de neutre, les impédances </a:t>
                </a:r>
                <a:r>
                  <a:rPr lang="fr-FR" dirty="0" smtClean="0"/>
                  <a:t>Z1 </a:t>
                </a:r>
                <a:r>
                  <a:rPr lang="fr-FR" dirty="0"/>
                  <a:t>et Z2 sont en série </a:t>
                </a:r>
                <a:endParaRPr lang="fr-FR" dirty="0" smtClean="0"/>
              </a:p>
              <a:p>
                <a:pPr marL="285750" indent="-285750">
                  <a:buFont typeface="Arial" panose="020B0604020202020204" pitchFamily="34" charset="0"/>
                  <a:buChar char="•"/>
                </a:pPr>
                <a:r>
                  <a:rPr lang="fr-FR" dirty="0" smtClean="0"/>
                  <a:t>Il sont alimentées </a:t>
                </a:r>
                <a:r>
                  <a:rPr lang="fr-FR" dirty="0"/>
                  <a:t>par une tension égale à la valeur </a:t>
                </a:r>
                <a:r>
                  <a:rPr lang="fr-FR" dirty="0" smtClean="0"/>
                  <a:t>vectorielle </a:t>
                </a:r>
                <a14:m>
                  <m:oMath xmlns:m="http://schemas.openxmlformats.org/officeDocument/2006/math">
                    <m:acc>
                      <m:accPr>
                        <m:chr m:val="⃗"/>
                        <m:ctrlPr>
                          <a:rPr lang="fr-FR" i="1" smtClean="0">
                            <a:latin typeface="Cambria Math" panose="02040503050406030204" pitchFamily="18" charset="0"/>
                          </a:rPr>
                        </m:ctrlPr>
                      </m:accPr>
                      <m:e>
                        <m:sSub>
                          <m:sSubPr>
                            <m:ctrlPr>
                              <a:rPr lang="fr-FR" i="1" smtClean="0">
                                <a:latin typeface="Cambria Math" panose="02040503050406030204" pitchFamily="18" charset="0"/>
                              </a:rPr>
                            </m:ctrlPr>
                          </m:sSubPr>
                          <m:e>
                            <m:r>
                              <a:rPr lang="fr-FR" b="0" i="1" smtClean="0">
                                <a:latin typeface="Cambria Math" panose="02040503050406030204" pitchFamily="18" charset="0"/>
                              </a:rPr>
                              <m:t>𝑉</m:t>
                            </m:r>
                          </m:e>
                          <m:sub>
                            <m:r>
                              <a:rPr lang="fr-FR" b="0" i="1" smtClean="0">
                                <a:latin typeface="Cambria Math" panose="02040503050406030204" pitchFamily="18" charset="0"/>
                              </a:rPr>
                              <m:t>1</m:t>
                            </m:r>
                          </m:sub>
                        </m:sSub>
                      </m:e>
                    </m:acc>
                    <m:r>
                      <a:rPr lang="fr-FR" b="0" i="1" smtClean="0">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b="0" i="1" smtClean="0">
                                <a:latin typeface="Cambria Math" panose="02040503050406030204" pitchFamily="18" charset="0"/>
                              </a:rPr>
                              <m:t>2</m:t>
                            </m:r>
                          </m:sub>
                        </m:sSub>
                      </m:e>
                    </m:acc>
                  </m:oMath>
                </a14:m>
                <a:endParaRPr lang="fr-FR" dirty="0"/>
              </a:p>
              <a:p>
                <a:pPr marL="285750" indent="-285750">
                  <a:buFont typeface="Arial" panose="020B0604020202020204" pitchFamily="34" charset="0"/>
                  <a:buChar char="•"/>
                </a:pPr>
                <a:r>
                  <a:rPr lang="fr-FR" dirty="0"/>
                  <a:t>Si les tensions simples sont normalement de 115 volts, </a:t>
                </a:r>
                <a:endParaRPr lang="fr-FR" dirty="0" smtClean="0"/>
              </a:p>
              <a:p>
                <a:pPr marL="285750" indent="-285750">
                  <a:buFont typeface="Arial" panose="020B0604020202020204" pitchFamily="34" charset="0"/>
                  <a:buChar char="•"/>
                </a:pPr>
                <a:r>
                  <a:rPr lang="fr-FR" dirty="0" smtClean="0"/>
                  <a:t>la </a:t>
                </a:r>
                <a:r>
                  <a:rPr lang="fr-FR" dirty="0"/>
                  <a:t>tension entre phases est </a:t>
                </a:r>
                <a:r>
                  <a:rPr lang="fr-FR" dirty="0" smtClean="0"/>
                  <a:t>de </a:t>
                </a:r>
                <a:r>
                  <a:rPr lang="fr-FR" dirty="0"/>
                  <a:t>200 </a:t>
                </a:r>
                <a:r>
                  <a:rPr lang="fr-FR" dirty="0" smtClean="0"/>
                  <a:t>volts</a:t>
                </a:r>
              </a:p>
              <a:p>
                <a:pPr marL="285750" indent="-285750">
                  <a:buFont typeface="Arial" panose="020B0604020202020204" pitchFamily="34" charset="0"/>
                  <a:buChar char="•"/>
                </a:pPr>
                <a:r>
                  <a:rPr lang="fr-FR" dirty="0" smtClean="0"/>
                  <a:t>100 </a:t>
                </a:r>
                <a:r>
                  <a:rPr lang="fr-FR" dirty="0"/>
                  <a:t>volts aux bornes de </a:t>
                </a:r>
                <a:r>
                  <a:rPr lang="fr-FR" dirty="0" smtClean="0"/>
                  <a:t>Z+ </a:t>
                </a:r>
                <a:r>
                  <a:rPr lang="fr-FR" dirty="0"/>
                  <a:t>et 100 volts aux bornes de </a:t>
                </a:r>
                <a:r>
                  <a:rPr lang="fr-FR" dirty="0" smtClean="0"/>
                  <a:t>Z2 (il sont </a:t>
                </a:r>
                <a:r>
                  <a:rPr lang="fr-FR" dirty="0"/>
                  <a:t>prévues pour fonctionner en 115 </a:t>
                </a:r>
                <a:r>
                  <a:rPr lang="fr-FR" dirty="0" smtClean="0"/>
                  <a:t>volts).</a:t>
                </a:r>
                <a:endParaRPr lang="fr-FR" dirty="0"/>
              </a:p>
              <a:p>
                <a:pPr marL="285750" indent="-285750">
                  <a:buFont typeface="Arial" panose="020B0604020202020204" pitchFamily="34" charset="0"/>
                  <a:buChar char="•"/>
                </a:pPr>
                <a:r>
                  <a:rPr lang="fr-FR" dirty="0" smtClean="0"/>
                  <a:t>Sur </a:t>
                </a:r>
                <a:r>
                  <a:rPr lang="fr-FR" dirty="0"/>
                  <a:t>un aéronef, le neutre est obligatoire et l'association retenue est le montage étoile, car il permet de disposer à volonté des tensions simples V et tensions composées U.</a:t>
                </a:r>
              </a:p>
              <a:p>
                <a:pPr marL="285750" indent="-285750">
                  <a:buFont typeface="Arial" panose="020B0604020202020204" pitchFamily="34" charset="0"/>
                  <a:buChar char="•"/>
                </a:pPr>
                <a:r>
                  <a:rPr lang="fr-FR" dirty="0" smtClean="0"/>
                  <a:t>Le </a:t>
                </a:r>
                <a:r>
                  <a:rPr lang="fr-FR" dirty="0"/>
                  <a:t>neutre est, en général, relié à la masse (cellule de l'avion) et le câble n'existe pas physiquement.</a:t>
                </a:r>
              </a:p>
            </p:txBody>
          </p:sp>
        </mc:Choice>
        <mc:Fallback xmlns="">
          <p:sp>
            <p:nvSpPr>
              <p:cNvPr id="4" name="Rectangle 3"/>
              <p:cNvSpPr>
                <a:spLocks noRot="1" noChangeAspect="1" noMove="1" noResize="1" noEditPoints="1" noAdjustHandles="1" noChangeArrowheads="1" noChangeShapeType="1" noTextEdit="1"/>
              </p:cNvSpPr>
              <p:nvPr/>
            </p:nvSpPr>
            <p:spPr>
              <a:xfrm>
                <a:off x="231321" y="3365058"/>
                <a:ext cx="11729357" cy="2618922"/>
              </a:xfrm>
              <a:prstGeom prst="rect">
                <a:avLst/>
              </a:prstGeom>
              <a:blipFill>
                <a:blip r:embed="rId2"/>
                <a:stretch>
                  <a:fillRect l="-312" t="-926" r="-623" b="-2546"/>
                </a:stretch>
              </a:blipFill>
            </p:spPr>
            <p:txBody>
              <a:bodyPr/>
              <a:lstStyle/>
              <a:p>
                <a:r>
                  <a:rPr lang="fr-FR">
                    <a:noFill/>
                  </a:rPr>
                  <a:t> </a:t>
                </a:r>
              </a:p>
            </p:txBody>
          </p:sp>
        </mc:Fallback>
      </mc:AlternateContent>
      <p:pic>
        <p:nvPicPr>
          <p:cNvPr id="5" name="Espace réservé du contenu 4"/>
          <p:cNvPicPr>
            <a:picLocks noGrp="1" noChangeAspect="1"/>
          </p:cNvPicPr>
          <p:nvPr>
            <p:ph idx="1"/>
          </p:nvPr>
        </p:nvPicPr>
        <p:blipFill>
          <a:blip r:embed="rId3"/>
          <a:stretch>
            <a:fillRect/>
          </a:stretch>
        </p:blipFill>
        <p:spPr>
          <a:xfrm>
            <a:off x="2030964" y="953726"/>
            <a:ext cx="8685899" cy="2246673"/>
          </a:xfrm>
          <a:prstGeom prst="rect">
            <a:avLst/>
          </a:prstGeom>
        </p:spPr>
      </p:pic>
      <p:sp>
        <p:nvSpPr>
          <p:cNvPr id="6" name="Rectangle 5"/>
          <p:cNvSpPr/>
          <p:nvPr/>
        </p:nvSpPr>
        <p:spPr>
          <a:xfrm>
            <a:off x="3852564" y="502065"/>
            <a:ext cx="4486869" cy="369332"/>
          </a:xfrm>
          <a:prstGeom prst="rect">
            <a:avLst/>
          </a:prstGeom>
        </p:spPr>
        <p:txBody>
          <a:bodyPr wrap="none">
            <a:spAutoFit/>
          </a:bodyPr>
          <a:lstStyle/>
          <a:p>
            <a:r>
              <a:rPr lang="fr-FR" dirty="0"/>
              <a:t>Association des générateurs et des récepteurs</a:t>
            </a:r>
          </a:p>
        </p:txBody>
      </p:sp>
      <p:sp>
        <p:nvSpPr>
          <p:cNvPr id="7" name="Rectangle 6"/>
          <p:cNvSpPr/>
          <p:nvPr/>
        </p:nvSpPr>
        <p:spPr>
          <a:xfrm>
            <a:off x="4458081" y="100025"/>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42303411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430840" y="4084888"/>
            <a:ext cx="6873120" cy="225816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93915" y="799948"/>
            <a:ext cx="1114697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b) Le </a:t>
            </a:r>
            <a:r>
              <a:rPr lang="fr-FR" b="1" dirty="0"/>
              <a:t>montage triangle</a:t>
            </a:r>
          </a:p>
          <a:p>
            <a:r>
              <a:rPr lang="fr-FR" dirty="0" smtClean="0"/>
              <a:t>le </a:t>
            </a:r>
            <a:r>
              <a:rPr lang="fr-FR" dirty="0"/>
              <a:t>montage triangle n'est pas utilisé pour concevoir le système électrique d'un avion car il impose d'avoir un système d'impédances équilibré.</a:t>
            </a:r>
          </a:p>
          <a:p>
            <a:r>
              <a:rPr lang="fr-FR" dirty="0" smtClean="0"/>
              <a:t>On </a:t>
            </a:r>
            <a:r>
              <a:rPr lang="fr-FR" dirty="0"/>
              <a:t>peut, par contre, le rencontrer en capteur de vitesse ou </a:t>
            </a:r>
            <a:r>
              <a:rPr lang="fr-FR" dirty="0" err="1"/>
              <a:t>tachy</a:t>
            </a:r>
            <a:r>
              <a:rPr lang="fr-FR" dirty="0"/>
              <a:t>-génératrices.</a:t>
            </a:r>
          </a:p>
          <a:p>
            <a:endParaRPr lang="fr-FR" dirty="0" smtClean="0"/>
          </a:p>
          <a:p>
            <a:r>
              <a:rPr lang="fr-FR" dirty="0" smtClean="0"/>
              <a:t>Pour </a:t>
            </a:r>
            <a:r>
              <a:rPr lang="fr-FR" dirty="0"/>
              <a:t>un avion, les alternateurs sont soit des alternateurs principaux, soit des alternateurs de </a:t>
            </a:r>
            <a:r>
              <a:rPr lang="fr-FR" dirty="0" smtClean="0"/>
              <a:t>secours</a:t>
            </a:r>
          </a:p>
          <a:p>
            <a:r>
              <a:rPr lang="fr-FR" dirty="0" smtClean="0"/>
              <a:t>Ils sont </a:t>
            </a:r>
            <a:r>
              <a:rPr lang="fr-FR" dirty="0"/>
              <a:t>entraînés par des systèmes mécaniques </a:t>
            </a:r>
            <a:r>
              <a:rPr lang="fr-FR" dirty="0" smtClean="0"/>
              <a:t>différents:</a:t>
            </a:r>
            <a:endParaRPr lang="fr-FR" dirty="0"/>
          </a:p>
          <a:p>
            <a:r>
              <a:rPr lang="fr-FR" dirty="0" smtClean="0"/>
              <a:t>les </a:t>
            </a:r>
            <a:r>
              <a:rPr lang="fr-FR" dirty="0"/>
              <a:t>moteurs de l'aéronef via un système mécanique </a:t>
            </a:r>
            <a:r>
              <a:rPr lang="fr-FR" dirty="0" smtClean="0"/>
              <a:t>:</a:t>
            </a:r>
            <a:endParaRPr lang="fr-FR" dirty="0"/>
          </a:p>
          <a:p>
            <a:pPr marL="285750" indent="-285750">
              <a:buFont typeface="Arial" panose="020B0604020202020204" pitchFamily="34" charset="0"/>
              <a:buChar char="•"/>
            </a:pPr>
            <a:r>
              <a:rPr lang="fr-FR" dirty="0" smtClean="0"/>
              <a:t>un </a:t>
            </a:r>
            <a:r>
              <a:rPr lang="fr-FR" dirty="0"/>
              <a:t>APU (</a:t>
            </a:r>
            <a:r>
              <a:rPr lang="fr-FR" dirty="0" err="1"/>
              <a:t>Auxiliary</a:t>
            </a:r>
            <a:r>
              <a:rPr lang="fr-FR" dirty="0"/>
              <a:t> Power Unit), sorte de moteur de secours ;</a:t>
            </a:r>
          </a:p>
          <a:p>
            <a:pPr marL="285750" indent="-285750">
              <a:buFont typeface="Arial" panose="020B0604020202020204" pitchFamily="34" charset="0"/>
              <a:buChar char="•"/>
            </a:pPr>
            <a:r>
              <a:rPr lang="fr-FR" dirty="0" smtClean="0"/>
              <a:t>un </a:t>
            </a:r>
            <a:r>
              <a:rPr lang="fr-FR" dirty="0"/>
              <a:t>système appelé RAT (Ram Air Turbine), sorte d'éolienne ;</a:t>
            </a:r>
          </a:p>
          <a:p>
            <a:pPr marL="285750" indent="-285750">
              <a:buFont typeface="Arial" panose="020B0604020202020204" pitchFamily="34" charset="0"/>
              <a:buChar char="•"/>
            </a:pPr>
            <a:r>
              <a:rPr lang="fr-FR" dirty="0" smtClean="0"/>
              <a:t>un </a:t>
            </a:r>
            <a:r>
              <a:rPr lang="fr-FR" dirty="0"/>
              <a:t>moteur hydraulique.</a:t>
            </a:r>
          </a:p>
        </p:txBody>
      </p:sp>
      <p:sp>
        <p:nvSpPr>
          <p:cNvPr id="6" name="Rectangle 5"/>
          <p:cNvSpPr/>
          <p:nvPr/>
        </p:nvSpPr>
        <p:spPr>
          <a:xfrm>
            <a:off x="4200223" y="6365601"/>
            <a:ext cx="3334354" cy="369332"/>
          </a:xfrm>
          <a:prstGeom prst="rect">
            <a:avLst/>
          </a:prstGeom>
        </p:spPr>
        <p:txBody>
          <a:bodyPr wrap="square">
            <a:spAutoFit/>
          </a:bodyPr>
          <a:lstStyle/>
          <a:p>
            <a:r>
              <a:rPr lang="fr-FR" dirty="0"/>
              <a:t>Même </a:t>
            </a:r>
            <a:r>
              <a:rPr lang="fr-FR" dirty="0" smtClean="0"/>
              <a:t>branchement « </a:t>
            </a:r>
            <a:r>
              <a:rPr lang="fr-FR" dirty="0"/>
              <a:t>triangle </a:t>
            </a:r>
            <a:r>
              <a:rPr lang="fr-FR" dirty="0" smtClean="0"/>
              <a:t>»</a:t>
            </a:r>
            <a:endParaRPr lang="fr-FR" dirty="0"/>
          </a:p>
        </p:txBody>
      </p:sp>
      <p:sp>
        <p:nvSpPr>
          <p:cNvPr id="7" name="Rectangle 6"/>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3874337" y="395955"/>
            <a:ext cx="4486869" cy="369332"/>
          </a:xfrm>
          <a:prstGeom prst="rect">
            <a:avLst/>
          </a:prstGeom>
        </p:spPr>
        <p:txBody>
          <a:bodyPr wrap="none">
            <a:spAutoFit/>
          </a:bodyPr>
          <a:lstStyle/>
          <a:p>
            <a:r>
              <a:rPr lang="fr-FR" dirty="0"/>
              <a:t>Association des générateurs et des récepteurs</a:t>
            </a:r>
          </a:p>
        </p:txBody>
      </p:sp>
    </p:spTree>
    <p:extLst>
      <p:ext uri="{BB962C8B-B14F-4D97-AF65-F5344CB8AC3E}">
        <p14:creationId xmlns:p14="http://schemas.microsoft.com/office/powerpoint/2010/main" val="32076156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457201" y="938749"/>
            <a:ext cx="11560628"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L'APU (</a:t>
            </a:r>
            <a:r>
              <a:rPr lang="fr-FR" dirty="0" err="1"/>
              <a:t>Auxiliary</a:t>
            </a:r>
            <a:r>
              <a:rPr lang="fr-FR" dirty="0"/>
              <a:t> Power Unit) est un groupe auxiliaire de puissance embarqué générant de l'énergie pneumatique et de l'électricité.</a:t>
            </a:r>
          </a:p>
          <a:p>
            <a:pPr marL="285750" indent="-285750" algn="just">
              <a:buFont typeface="Arial" panose="020B0604020202020204" pitchFamily="34" charset="0"/>
              <a:buChar char="•"/>
            </a:pPr>
            <a:r>
              <a:rPr lang="fr-FR" dirty="0" smtClean="0"/>
              <a:t>Il </a:t>
            </a:r>
            <a:r>
              <a:rPr lang="fr-FR" dirty="0"/>
              <a:t>permet, au sol de se passer de groupe de démarrage, de climatisation et de groupe </a:t>
            </a:r>
            <a:r>
              <a:rPr lang="fr-FR" dirty="0" smtClean="0"/>
              <a:t>de parc</a:t>
            </a:r>
            <a:r>
              <a:rPr lang="fr-FR" dirty="0"/>
              <a:t>.</a:t>
            </a:r>
          </a:p>
          <a:p>
            <a:pPr marL="285750" indent="-285750" algn="just">
              <a:buFont typeface="Arial" panose="020B0604020202020204" pitchFamily="34" charset="0"/>
              <a:buChar char="•"/>
            </a:pPr>
            <a:r>
              <a:rPr lang="fr-FR" dirty="0" smtClean="0"/>
              <a:t>Il </a:t>
            </a:r>
            <a:r>
              <a:rPr lang="fr-FR" dirty="0"/>
              <a:t>permet, en vol, dans certaines limites, de disposer d'une source d'énergies pneumatique et électrique de secours ou d'appoint.</a:t>
            </a:r>
          </a:p>
          <a:p>
            <a:pPr marL="285750" indent="-285750" algn="just">
              <a:buFont typeface="Arial" panose="020B0604020202020204" pitchFamily="34" charset="0"/>
              <a:buChar char="•"/>
            </a:pPr>
            <a:r>
              <a:rPr lang="fr-FR" dirty="0" smtClean="0"/>
              <a:t>Il </a:t>
            </a:r>
            <a:r>
              <a:rPr lang="fr-FR" dirty="0"/>
              <a:t>repose sur l'assemblage d'un turboréacteur, d'un compresseur et d'un (au moins) alternateur.</a:t>
            </a:r>
          </a:p>
          <a:p>
            <a:pPr marL="285750" indent="-285750" algn="just">
              <a:buFont typeface="Arial" panose="020B0604020202020204" pitchFamily="34" charset="0"/>
              <a:buChar char="•"/>
            </a:pPr>
            <a:r>
              <a:rPr lang="fr-FR" dirty="0" smtClean="0"/>
              <a:t>L'alternateur </a:t>
            </a:r>
            <a:r>
              <a:rPr lang="fr-FR" dirty="0"/>
              <a:t>doit posséder les mêmes caractéristiques que ceux de la génération principale en ce qui concerne la tension et la fréquence.</a:t>
            </a:r>
          </a:p>
          <a:p>
            <a:pPr marL="285750" indent="-285750" algn="just">
              <a:buFont typeface="Arial" panose="020B0604020202020204" pitchFamily="34" charset="0"/>
              <a:buChar char="•"/>
            </a:pPr>
            <a:r>
              <a:rPr lang="fr-FR" dirty="0" smtClean="0"/>
              <a:t>La </a:t>
            </a:r>
            <a:r>
              <a:rPr lang="fr-FR" dirty="0"/>
              <a:t>régulation de tension est classique avec un régulateur ou un GCU (</a:t>
            </a:r>
            <a:r>
              <a:rPr lang="fr-FR" dirty="0" err="1"/>
              <a:t>Generator</a:t>
            </a:r>
            <a:r>
              <a:rPr lang="fr-FR" dirty="0"/>
              <a:t> Control Unit) identique à ceux des alternateurs principaux.</a:t>
            </a:r>
          </a:p>
          <a:p>
            <a:pPr marL="285750" indent="-285750" algn="just">
              <a:buFont typeface="Arial" panose="020B0604020202020204" pitchFamily="34" charset="0"/>
              <a:buChar char="•"/>
            </a:pPr>
            <a:r>
              <a:rPr lang="fr-FR" dirty="0" smtClean="0"/>
              <a:t>La </a:t>
            </a:r>
            <a:r>
              <a:rPr lang="fr-FR" dirty="0"/>
              <a:t>régulation de fréquence repose sur une régulation de vitesse du groupe turboréacteur en fonction de la charge au moyen d'un régulateur carburant agissant sur le dosage.</a:t>
            </a:r>
          </a:p>
        </p:txBody>
      </p:sp>
      <p:sp>
        <p:nvSpPr>
          <p:cNvPr id="5" name="Rectangle 4"/>
          <p:cNvSpPr/>
          <p:nvPr/>
        </p:nvSpPr>
        <p:spPr>
          <a:xfrm>
            <a:off x="5804093" y="441274"/>
            <a:ext cx="583814" cy="369332"/>
          </a:xfrm>
          <a:prstGeom prst="rect">
            <a:avLst/>
          </a:prstGeom>
        </p:spPr>
        <p:txBody>
          <a:bodyPr wrap="none">
            <a:spAutoFit/>
          </a:bodyPr>
          <a:lstStyle/>
          <a:p>
            <a:r>
              <a:rPr lang="fr-FR" dirty="0"/>
              <a:t>APU</a:t>
            </a:r>
          </a:p>
        </p:txBody>
      </p:sp>
      <p:sp>
        <p:nvSpPr>
          <p:cNvPr id="6" name="Rectangle 5"/>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18419077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6943" y="2052268"/>
            <a:ext cx="11092543"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Certains </a:t>
            </a:r>
            <a:r>
              <a:rPr lang="fr-FR" dirty="0"/>
              <a:t>avions possèdent un alternateur de secours en plus de celui de l'APU. </a:t>
            </a:r>
            <a:endParaRPr lang="fr-FR" dirty="0" smtClean="0"/>
          </a:p>
          <a:p>
            <a:pPr marL="285750" indent="-285750">
              <a:lnSpc>
                <a:spcPct val="150000"/>
              </a:lnSpc>
              <a:buFont typeface="Arial" panose="020B0604020202020204" pitchFamily="34" charset="0"/>
              <a:buChar char="•"/>
            </a:pPr>
            <a:r>
              <a:rPr lang="fr-FR" dirty="0" smtClean="0"/>
              <a:t>Son </a:t>
            </a:r>
            <a:r>
              <a:rPr lang="fr-FR" dirty="0"/>
              <a:t>rôle et sa position dans le circuit ne sont pas identiques à l'alternateur APU. </a:t>
            </a:r>
            <a:endParaRPr lang="fr-FR" dirty="0" smtClean="0"/>
          </a:p>
          <a:p>
            <a:pPr marL="285750" indent="-285750">
              <a:lnSpc>
                <a:spcPct val="150000"/>
              </a:lnSpc>
              <a:buFont typeface="Arial" panose="020B0604020202020204" pitchFamily="34" charset="0"/>
              <a:buChar char="•"/>
            </a:pPr>
            <a:r>
              <a:rPr lang="fr-FR" dirty="0" smtClean="0"/>
              <a:t>Cet </a:t>
            </a:r>
            <a:r>
              <a:rPr lang="fr-FR" dirty="0"/>
              <a:t>alternateur de petite puissance (5,5 </a:t>
            </a:r>
            <a:r>
              <a:rPr lang="fr-FR" dirty="0" err="1"/>
              <a:t>kVA</a:t>
            </a:r>
            <a:r>
              <a:rPr lang="fr-FR" dirty="0"/>
              <a:t>) est entraîné par une énergie hydraulique via un moteur hydraulique (A320-A340).</a:t>
            </a:r>
          </a:p>
        </p:txBody>
      </p:sp>
      <p:sp>
        <p:nvSpPr>
          <p:cNvPr id="5" name="Rectangle 4"/>
          <p:cNvSpPr/>
          <p:nvPr/>
        </p:nvSpPr>
        <p:spPr>
          <a:xfrm>
            <a:off x="4964980" y="670113"/>
            <a:ext cx="2316468" cy="369332"/>
          </a:xfrm>
          <a:prstGeom prst="rect">
            <a:avLst/>
          </a:prstGeom>
        </p:spPr>
        <p:txBody>
          <a:bodyPr wrap="none">
            <a:spAutoFit/>
          </a:bodyPr>
          <a:lstStyle/>
          <a:p>
            <a:r>
              <a:rPr lang="fr-FR" dirty="0"/>
              <a:t>Alternateur de secours</a:t>
            </a:r>
          </a:p>
        </p:txBody>
      </p:sp>
      <p:sp>
        <p:nvSpPr>
          <p:cNvPr id="6" name="Rectangle 5"/>
          <p:cNvSpPr/>
          <p:nvPr/>
        </p:nvSpPr>
        <p:spPr>
          <a:xfrm>
            <a:off x="4485297" y="168137"/>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29237634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130144" y="2055478"/>
            <a:ext cx="4942114" cy="290293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87925" y="1570200"/>
            <a:ext cx="6824504"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RAT (Ram Air Turbine) est une source d'énergie de secours. </a:t>
            </a:r>
            <a:endParaRPr lang="fr-FR" dirty="0" smtClean="0"/>
          </a:p>
          <a:p>
            <a:pPr marL="285750" indent="-285750" algn="just">
              <a:lnSpc>
                <a:spcPct val="150000"/>
              </a:lnSpc>
              <a:buFont typeface="Arial" panose="020B0604020202020204" pitchFamily="34" charset="0"/>
              <a:buChar char="•"/>
            </a:pPr>
            <a:r>
              <a:rPr lang="fr-FR" dirty="0" smtClean="0"/>
              <a:t>Elle </a:t>
            </a:r>
            <a:r>
              <a:rPr lang="fr-FR" dirty="0"/>
              <a:t>est constituée d'une éolienne entraînée par le vent relatif logée dans l'aile (par </a:t>
            </a:r>
            <a:r>
              <a:rPr lang="fr-FR" dirty="0" smtClean="0"/>
              <a:t>exemple) </a:t>
            </a:r>
          </a:p>
          <a:p>
            <a:pPr marL="285750" indent="-285750" algn="just">
              <a:lnSpc>
                <a:spcPct val="150000"/>
              </a:lnSpc>
              <a:buFont typeface="Arial" panose="020B0604020202020204" pitchFamily="34" charset="0"/>
              <a:buChar char="•"/>
            </a:pPr>
            <a:r>
              <a:rPr lang="fr-FR" dirty="0" smtClean="0"/>
              <a:t>Elle </a:t>
            </a:r>
            <a:r>
              <a:rPr lang="fr-FR" dirty="0"/>
              <a:t>permet de disposer d'un minimum de puissances hydraulique et électrique afin de garder le contrôle de l'aéronef</a:t>
            </a:r>
            <a:r>
              <a:rPr lang="fr-FR" dirty="0" smtClean="0"/>
              <a:t>.</a:t>
            </a:r>
          </a:p>
          <a:p>
            <a:pPr algn="just">
              <a:lnSpc>
                <a:spcPct val="150000"/>
              </a:lnSpc>
            </a:pPr>
            <a:r>
              <a:rPr lang="fr-FR" dirty="0"/>
              <a:t>L'énergie hydraulique délivrée par la pompe permet </a:t>
            </a:r>
          </a:p>
          <a:p>
            <a:pPr marL="285750" indent="-285750" algn="just">
              <a:lnSpc>
                <a:spcPct val="150000"/>
              </a:lnSpc>
              <a:buFont typeface="Arial" panose="020B0604020202020204" pitchFamily="34" charset="0"/>
              <a:buChar char="•"/>
            </a:pPr>
            <a:r>
              <a:rPr lang="fr-FR" dirty="0"/>
              <a:t>d'activer les commandes de vol principales </a:t>
            </a:r>
          </a:p>
          <a:p>
            <a:pPr algn="just">
              <a:lnSpc>
                <a:spcPct val="150000"/>
              </a:lnSpc>
            </a:pPr>
            <a:r>
              <a:rPr lang="fr-FR" dirty="0"/>
              <a:t>d'entraîner un petit alternateur de secours (3,5 </a:t>
            </a:r>
            <a:r>
              <a:rPr lang="fr-FR" dirty="0" err="1"/>
              <a:t>kVA</a:t>
            </a:r>
            <a:r>
              <a:rPr lang="fr-FR" dirty="0"/>
              <a:t> sur A340</a:t>
            </a:r>
            <a:r>
              <a:rPr lang="fr-FR" dirty="0" smtClean="0"/>
              <a:t>).</a:t>
            </a:r>
            <a:endParaRPr lang="fr-FR" dirty="0"/>
          </a:p>
        </p:txBody>
      </p:sp>
      <p:sp>
        <p:nvSpPr>
          <p:cNvPr id="6" name="Rectangle 5"/>
          <p:cNvSpPr/>
          <p:nvPr/>
        </p:nvSpPr>
        <p:spPr>
          <a:xfrm>
            <a:off x="5623557" y="571908"/>
            <a:ext cx="843116" cy="369332"/>
          </a:xfrm>
          <a:prstGeom prst="rect">
            <a:avLst/>
          </a:prstGeom>
        </p:spPr>
        <p:txBody>
          <a:bodyPr wrap="none">
            <a:spAutoFit/>
          </a:bodyPr>
          <a:lstStyle/>
          <a:p>
            <a:r>
              <a:rPr lang="fr-FR" dirty="0" smtClean="0"/>
              <a:t>RAT </a:t>
            </a:r>
            <a:r>
              <a:rPr lang="fr-FR" dirty="0"/>
              <a:t>(T)</a:t>
            </a:r>
          </a:p>
        </p:txBody>
      </p:sp>
      <p:sp>
        <p:nvSpPr>
          <p:cNvPr id="7" name="Rectangle 6"/>
          <p:cNvSpPr/>
          <p:nvPr/>
        </p:nvSpPr>
        <p:spPr>
          <a:xfrm>
            <a:off x="4407199" y="162545"/>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15324402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244581" y="2365448"/>
            <a:ext cx="7027921" cy="401192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44286" y="917197"/>
            <a:ext cx="112667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a:t>
            </a:r>
            <a:r>
              <a:rPr lang="fr-FR" dirty="0"/>
              <a:t>Constant Speed Drive (CSD, ou CSDU pour Unit) est un système d'entraînement </a:t>
            </a:r>
            <a:r>
              <a:rPr lang="fr-FR" dirty="0" smtClean="0"/>
              <a:t>hydromécanique</a:t>
            </a:r>
          </a:p>
          <a:p>
            <a:pPr marL="285750" indent="-285750">
              <a:buFont typeface="Arial" panose="020B0604020202020204" pitchFamily="34" charset="0"/>
              <a:buChar char="•"/>
            </a:pPr>
            <a:r>
              <a:rPr lang="fr-FR" dirty="0" smtClean="0"/>
              <a:t> </a:t>
            </a:r>
            <a:r>
              <a:rPr lang="fr-FR" dirty="0"/>
              <a:t>intercalé entre le réacteur et l'alternateur </a:t>
            </a:r>
            <a:endParaRPr lang="fr-FR" dirty="0" smtClean="0"/>
          </a:p>
          <a:p>
            <a:pPr marL="285750" indent="-285750">
              <a:buFont typeface="Arial" panose="020B0604020202020204" pitchFamily="34" charset="0"/>
              <a:buChar char="•"/>
            </a:pPr>
            <a:r>
              <a:rPr lang="fr-FR" dirty="0" smtClean="0"/>
              <a:t>qui </a:t>
            </a:r>
            <a:r>
              <a:rPr lang="fr-FR" dirty="0"/>
              <a:t>donne une vitesse de rotation alternateur constante quel que soit le régime </a:t>
            </a:r>
            <a:r>
              <a:rPr lang="fr-FR" dirty="0" smtClean="0"/>
              <a:t>moteur</a:t>
            </a:r>
          </a:p>
          <a:p>
            <a:pPr marL="285750" indent="-285750">
              <a:buFont typeface="Arial" panose="020B0604020202020204" pitchFamily="34" charset="0"/>
              <a:buChar char="•"/>
            </a:pPr>
            <a:r>
              <a:rPr lang="fr-FR" dirty="0" smtClean="0"/>
              <a:t>But: obtenir </a:t>
            </a:r>
            <a:r>
              <a:rPr lang="fr-FR" dirty="0"/>
              <a:t>une fréquence alternateur constante.</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7" name="Rectangle 6"/>
          <p:cNvSpPr/>
          <p:nvPr/>
        </p:nvSpPr>
        <p:spPr>
          <a:xfrm>
            <a:off x="4778527" y="489466"/>
            <a:ext cx="2199513" cy="369332"/>
          </a:xfrm>
          <a:prstGeom prst="rect">
            <a:avLst/>
          </a:prstGeom>
        </p:spPr>
        <p:txBody>
          <a:bodyPr wrap="none">
            <a:spAutoFit/>
          </a:bodyPr>
          <a:lstStyle/>
          <a:p>
            <a:r>
              <a:rPr lang="fr-FR" dirty="0"/>
              <a:t>Constant Speed Drive</a:t>
            </a:r>
          </a:p>
        </p:txBody>
      </p:sp>
    </p:spTree>
    <p:extLst>
      <p:ext uri="{BB962C8B-B14F-4D97-AF65-F5344CB8AC3E}">
        <p14:creationId xmlns:p14="http://schemas.microsoft.com/office/powerpoint/2010/main" val="1625479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8281" y="2626818"/>
            <a:ext cx="7710316" cy="120032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7200"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sz="7200" b="1" dirty="0"/>
          </a:p>
        </p:txBody>
      </p:sp>
    </p:spTree>
    <p:extLst>
      <p:ext uri="{BB962C8B-B14F-4D97-AF65-F5344CB8AC3E}">
        <p14:creationId xmlns:p14="http://schemas.microsoft.com/office/powerpoint/2010/main" val="5081535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941" y="903377"/>
            <a:ext cx="5682342"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Le principe simplifié est le </a:t>
            </a:r>
            <a:r>
              <a:rPr lang="fr-FR" b="1" dirty="0" smtClean="0"/>
              <a:t>suivant</a:t>
            </a:r>
            <a:r>
              <a:rPr lang="fr-FR" dirty="0" smtClean="0"/>
              <a:t>:</a:t>
            </a:r>
            <a:endParaRPr lang="fr-FR" dirty="0"/>
          </a:p>
          <a:p>
            <a:pPr marL="285750" indent="-285750" algn="just">
              <a:buFont typeface="Arial" panose="020B0604020202020204" pitchFamily="34" charset="0"/>
              <a:buChar char="•"/>
            </a:pPr>
            <a:r>
              <a:rPr lang="fr-FR" dirty="0" smtClean="0"/>
              <a:t>Si </a:t>
            </a:r>
            <a:r>
              <a:rPr lang="fr-FR" dirty="0"/>
              <a:t>la fréquence détectée en sortie de l'alternateur est </a:t>
            </a:r>
            <a:r>
              <a:rPr lang="fr-FR" dirty="0" smtClean="0"/>
              <a:t>incorrecte</a:t>
            </a:r>
          </a:p>
          <a:p>
            <a:pPr marL="285750" indent="-285750" algn="just">
              <a:buFont typeface="Arial" panose="020B0604020202020204" pitchFamily="34" charset="0"/>
              <a:buChar char="•"/>
            </a:pPr>
            <a:r>
              <a:rPr lang="fr-FR" dirty="0" smtClean="0"/>
              <a:t>un </a:t>
            </a:r>
            <a:r>
              <a:rPr lang="fr-FR" dirty="0"/>
              <a:t>signal (« Signal Cde ») est envoyé sur un mécanisme </a:t>
            </a:r>
            <a:r>
              <a:rPr lang="fr-FR" dirty="0" smtClean="0"/>
              <a:t>« </a:t>
            </a:r>
            <a:r>
              <a:rPr lang="fr-FR" dirty="0"/>
              <a:t>SERVO TRIM </a:t>
            </a:r>
            <a:r>
              <a:rPr lang="fr-FR" dirty="0" smtClean="0"/>
              <a:t>») </a:t>
            </a:r>
          </a:p>
          <a:p>
            <a:pPr marL="285750" indent="-285750" algn="just">
              <a:buFont typeface="Arial" panose="020B0604020202020204" pitchFamily="34" charset="0"/>
              <a:buChar char="•"/>
            </a:pPr>
            <a:r>
              <a:rPr lang="fr-FR" dirty="0" smtClean="0"/>
              <a:t>il </a:t>
            </a:r>
            <a:r>
              <a:rPr lang="fr-FR" dirty="0"/>
              <a:t>commande le plateau à inclinaison variable d'une pompe hydraulique.</a:t>
            </a:r>
          </a:p>
          <a:p>
            <a:pPr marL="285750" indent="-285750" algn="just">
              <a:buFont typeface="Arial" panose="020B0604020202020204" pitchFamily="34" charset="0"/>
              <a:buChar char="•"/>
            </a:pPr>
            <a:r>
              <a:rPr lang="fr-FR" dirty="0" smtClean="0"/>
              <a:t>Le </a:t>
            </a:r>
            <a:r>
              <a:rPr lang="fr-FR" dirty="0"/>
              <a:t>débit de la pompe varie, et donc le débit d'alimentation du moteur hydraulique qu'elle alimente.</a:t>
            </a:r>
          </a:p>
          <a:p>
            <a:pPr marL="285750" indent="-285750" algn="just">
              <a:buFont typeface="Arial" panose="020B0604020202020204" pitchFamily="34" charset="0"/>
              <a:buChar char="•"/>
            </a:pPr>
            <a:r>
              <a:rPr lang="fr-FR" dirty="0" smtClean="0"/>
              <a:t>La </a:t>
            </a:r>
            <a:r>
              <a:rPr lang="fr-FR" dirty="0"/>
              <a:t>vitesse du moteur varie en conséquence et régule la vitesse d'entraînement de l'alternateur.</a:t>
            </a:r>
          </a:p>
          <a:p>
            <a:pPr marL="285750" indent="-285750" algn="just">
              <a:buFont typeface="Arial" panose="020B0604020202020204" pitchFamily="34" charset="0"/>
              <a:buChar char="•"/>
            </a:pPr>
            <a:r>
              <a:rPr lang="fr-FR" dirty="0" smtClean="0"/>
              <a:t>La </a:t>
            </a:r>
            <a:r>
              <a:rPr lang="fr-FR" dirty="0"/>
              <a:t>fréquence est ainsi maintenue à 400 Hz ± 5 %.</a:t>
            </a:r>
          </a:p>
          <a:p>
            <a:pPr marL="285750" indent="-285750" algn="just">
              <a:buFont typeface="Arial" panose="020B0604020202020204" pitchFamily="34" charset="0"/>
              <a:buChar char="•"/>
            </a:pPr>
            <a:r>
              <a:rPr lang="fr-FR" dirty="0" smtClean="0"/>
              <a:t>Sur </a:t>
            </a:r>
            <a:r>
              <a:rPr lang="fr-FR" dirty="0"/>
              <a:t>certains avions anciens, une commande permet à l'équipage de régler manuellement la fréquence de l'alternateur autour de 400 Hz en jouant sur le CSD puis, ensuite, le CSD maintient cette fréquence.</a:t>
            </a:r>
          </a:p>
          <a:p>
            <a:pPr marL="285750" indent="-285750" algn="just">
              <a:buFont typeface="Arial" panose="020B0604020202020204" pitchFamily="34" charset="0"/>
              <a:buChar char="•"/>
            </a:pPr>
            <a:r>
              <a:rPr lang="fr-FR" dirty="0" smtClean="0"/>
              <a:t>Le </a:t>
            </a:r>
            <a:r>
              <a:rPr lang="fr-FR" dirty="0"/>
              <a:t>CSD fournit à l'alternateur une puissance mécanique P = </a:t>
            </a:r>
            <a:r>
              <a:rPr lang="fr-FR" dirty="0" smtClean="0"/>
              <a:t>C</a:t>
            </a:r>
            <a:r>
              <a:rPr lang="el-GR" dirty="0" smtClean="0"/>
              <a:t>ω</a:t>
            </a:r>
            <a:r>
              <a:rPr lang="fr-FR" dirty="0" smtClean="0"/>
              <a:t>. </a:t>
            </a:r>
          </a:p>
          <a:p>
            <a:pPr marL="285750" indent="-285750" algn="just">
              <a:buFont typeface="Arial" panose="020B0604020202020204" pitchFamily="34" charset="0"/>
              <a:buChar char="•"/>
            </a:pPr>
            <a:r>
              <a:rPr lang="fr-FR" dirty="0" smtClean="0"/>
              <a:t>Comme </a:t>
            </a:r>
            <a:r>
              <a:rPr lang="el-GR" dirty="0"/>
              <a:t>ω</a:t>
            </a:r>
            <a:r>
              <a:rPr lang="fr-FR" dirty="0" smtClean="0"/>
              <a:t> </a:t>
            </a:r>
            <a:r>
              <a:rPr lang="fr-FR" dirty="0"/>
              <a:t>doit rester fixe (fréquence fixe), on jouera donc sur le couple fourni afin de faire varier P.</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4778527" y="489466"/>
            <a:ext cx="2199513" cy="369332"/>
          </a:xfrm>
          <a:prstGeom prst="rect">
            <a:avLst/>
          </a:prstGeom>
        </p:spPr>
        <p:txBody>
          <a:bodyPr wrap="none">
            <a:spAutoFit/>
          </a:bodyPr>
          <a:lstStyle/>
          <a:p>
            <a:r>
              <a:rPr lang="fr-FR" dirty="0"/>
              <a:t>Constant Speed Drive</a:t>
            </a:r>
          </a:p>
        </p:txBody>
      </p:sp>
      <p:pic>
        <p:nvPicPr>
          <p:cNvPr id="7" name="Espace réservé du contenu 5"/>
          <p:cNvPicPr>
            <a:picLocks noGrp="1" noChangeAspect="1"/>
          </p:cNvPicPr>
          <p:nvPr>
            <p:ph idx="1"/>
          </p:nvPr>
        </p:nvPicPr>
        <p:blipFill>
          <a:blip r:embed="rId2"/>
          <a:stretch>
            <a:fillRect/>
          </a:stretch>
        </p:blipFill>
        <p:spPr>
          <a:xfrm>
            <a:off x="6040925" y="2025134"/>
            <a:ext cx="5681924" cy="3243552"/>
          </a:xfrm>
          <a:prstGeom prst="rect">
            <a:avLst/>
          </a:prstGeom>
        </p:spPr>
      </p:pic>
    </p:spTree>
    <p:extLst>
      <p:ext uri="{BB962C8B-B14F-4D97-AF65-F5344CB8AC3E}">
        <p14:creationId xmlns:p14="http://schemas.microsoft.com/office/powerpoint/2010/main" val="300409456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747" y="2020383"/>
            <a:ext cx="5584372"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Commandes </a:t>
            </a:r>
            <a:r>
              <a:rPr lang="fr-FR" b="1" dirty="0"/>
              <a:t>et contrôles CSD</a:t>
            </a:r>
          </a:p>
          <a:p>
            <a:r>
              <a:rPr lang="fr-FR" dirty="0"/>
              <a:t>Le CSD étant un dispositif hydromécanique, on surveille : </a:t>
            </a:r>
            <a:endParaRPr lang="fr-FR" dirty="0" smtClean="0"/>
          </a:p>
          <a:p>
            <a:pPr marL="285750" indent="-285750">
              <a:buFont typeface="Arial" panose="020B0604020202020204" pitchFamily="34" charset="0"/>
              <a:buChar char="•"/>
            </a:pPr>
            <a:r>
              <a:rPr lang="fr-FR" dirty="0" smtClean="0"/>
              <a:t>la </a:t>
            </a:r>
            <a:r>
              <a:rPr lang="fr-FR" dirty="0"/>
              <a:t>pression d'huile ; </a:t>
            </a:r>
            <a:endParaRPr lang="fr-FR" dirty="0" smtClean="0"/>
          </a:p>
          <a:p>
            <a:pPr marL="285750" indent="-285750">
              <a:buFont typeface="Arial" panose="020B0604020202020204" pitchFamily="34" charset="0"/>
              <a:buChar char="•"/>
            </a:pPr>
            <a:r>
              <a:rPr lang="fr-FR" dirty="0" smtClean="0"/>
              <a:t>la </a:t>
            </a:r>
            <a:r>
              <a:rPr lang="fr-FR" dirty="0"/>
              <a:t>température d'huile ;</a:t>
            </a:r>
          </a:p>
          <a:p>
            <a:pPr marL="285750" indent="-285750">
              <a:buFont typeface="Arial" panose="020B0604020202020204" pitchFamily="34" charset="0"/>
              <a:buChar char="•"/>
            </a:pPr>
            <a:r>
              <a:rPr lang="fr-FR" dirty="0" smtClean="0"/>
              <a:t>la </a:t>
            </a:r>
            <a:r>
              <a:rPr lang="fr-FR" dirty="0"/>
              <a:t>survitesse ;</a:t>
            </a:r>
          </a:p>
          <a:p>
            <a:pPr marL="285750" indent="-285750">
              <a:buFont typeface="Arial" panose="020B0604020202020204" pitchFamily="34" charset="0"/>
              <a:buChar char="•"/>
            </a:pPr>
            <a:r>
              <a:rPr lang="fr-FR" dirty="0" smtClean="0"/>
              <a:t>la </a:t>
            </a:r>
            <a:r>
              <a:rPr lang="fr-FR" dirty="0"/>
              <a:t>sous-vitesse.</a:t>
            </a:r>
          </a:p>
          <a:p>
            <a:r>
              <a:rPr lang="fr-FR" dirty="0" smtClean="0"/>
              <a:t>L'huile </a:t>
            </a:r>
            <a:r>
              <a:rPr lang="fr-FR" dirty="0"/>
              <a:t>du CSD est refroidie en passant dans un radiateur souvent situé dans le fan du réacteur (ventilation dynamique</a:t>
            </a:r>
            <a:r>
              <a:rPr lang="fr-FR" dirty="0" smtClean="0"/>
              <a:t>).</a:t>
            </a:r>
            <a:endParaRPr lang="fr-FR" dirty="0"/>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4778527" y="489466"/>
            <a:ext cx="2199513" cy="369332"/>
          </a:xfrm>
          <a:prstGeom prst="rect">
            <a:avLst/>
          </a:prstGeom>
        </p:spPr>
        <p:txBody>
          <a:bodyPr wrap="none">
            <a:spAutoFit/>
          </a:bodyPr>
          <a:lstStyle/>
          <a:p>
            <a:r>
              <a:rPr lang="fr-FR" dirty="0"/>
              <a:t>Constant Speed Drive</a:t>
            </a:r>
          </a:p>
        </p:txBody>
      </p:sp>
      <p:pic>
        <p:nvPicPr>
          <p:cNvPr id="12" name="Espace réservé du contenu 5"/>
          <p:cNvPicPr>
            <a:picLocks noGrp="1" noChangeAspect="1"/>
          </p:cNvPicPr>
          <p:nvPr>
            <p:ph idx="1"/>
          </p:nvPr>
        </p:nvPicPr>
        <p:blipFill>
          <a:blip r:embed="rId2"/>
          <a:stretch>
            <a:fillRect/>
          </a:stretch>
        </p:blipFill>
        <p:spPr>
          <a:xfrm>
            <a:off x="5950074" y="1391181"/>
            <a:ext cx="5991554" cy="342030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8908216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4778527" y="489466"/>
            <a:ext cx="2199513" cy="369332"/>
          </a:xfrm>
          <a:prstGeom prst="rect">
            <a:avLst/>
          </a:prstGeom>
        </p:spPr>
        <p:txBody>
          <a:bodyPr wrap="none">
            <a:spAutoFit/>
          </a:bodyPr>
          <a:lstStyle/>
          <a:p>
            <a:r>
              <a:rPr lang="fr-FR" dirty="0"/>
              <a:t>Constant Speed Drive</a:t>
            </a:r>
          </a:p>
        </p:txBody>
      </p:sp>
      <p:pic>
        <p:nvPicPr>
          <p:cNvPr id="8" name="Espace réservé du contenu 3"/>
          <p:cNvPicPr>
            <a:picLocks noGrp="1" noChangeAspect="1"/>
          </p:cNvPicPr>
          <p:nvPr>
            <p:ph idx="1"/>
          </p:nvPr>
        </p:nvPicPr>
        <p:blipFill rotWithShape="1">
          <a:blip r:embed="rId2"/>
          <a:srcRect r="52724"/>
          <a:stretch/>
        </p:blipFill>
        <p:spPr>
          <a:xfrm>
            <a:off x="8263467" y="628639"/>
            <a:ext cx="3676598" cy="2684960"/>
          </a:xfrm>
          <a:prstGeom prst="rect">
            <a:avLst/>
          </a:prstGeom>
        </p:spPr>
      </p:pic>
      <p:sp>
        <p:nvSpPr>
          <p:cNvPr id="9" name="Rectangle 8"/>
          <p:cNvSpPr/>
          <p:nvPr/>
        </p:nvSpPr>
        <p:spPr>
          <a:xfrm>
            <a:off x="185053" y="1228130"/>
            <a:ext cx="7935689"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Une commande (CSDU </a:t>
            </a:r>
            <a:r>
              <a:rPr lang="fr-FR" dirty="0" err="1"/>
              <a:t>Disconnect</a:t>
            </a:r>
            <a:r>
              <a:rPr lang="fr-FR" dirty="0"/>
              <a:t>) </a:t>
            </a:r>
            <a:r>
              <a:rPr lang="fr-FR" dirty="0" smtClean="0"/>
              <a:t>est </a:t>
            </a:r>
            <a:r>
              <a:rPr lang="fr-FR" dirty="0"/>
              <a:t>à la disposition de l'équipage pour, dans certain cas, interrompre l'entraînement du CSD afin d'éviter la destruction de celui-ci.</a:t>
            </a:r>
          </a:p>
          <a:p>
            <a:pPr marL="285750" indent="-285750">
              <a:buFont typeface="Arial" panose="020B0604020202020204" pitchFamily="34" charset="0"/>
              <a:buChar char="•"/>
            </a:pPr>
            <a:r>
              <a:rPr lang="fr-FR" dirty="0" smtClean="0"/>
              <a:t>un </a:t>
            </a:r>
            <a:r>
              <a:rPr lang="fr-FR" dirty="0"/>
              <a:t>appui sur le bouton poussoir (1) alimente l'électroaimant et provoque le retrait du verrou (2). </a:t>
            </a:r>
            <a:endParaRPr lang="fr-FR" dirty="0" smtClean="0"/>
          </a:p>
          <a:p>
            <a:pPr marL="285750" indent="-285750">
              <a:buFont typeface="Arial" panose="020B0604020202020204" pitchFamily="34" charset="0"/>
              <a:buChar char="•"/>
            </a:pPr>
            <a:r>
              <a:rPr lang="fr-FR" dirty="0" smtClean="0"/>
              <a:t>Sous </a:t>
            </a:r>
            <a:r>
              <a:rPr lang="fr-FR" dirty="0"/>
              <a:t>l'action du ressort (3), l'axe de la poignée de </a:t>
            </a:r>
            <a:r>
              <a:rPr lang="fr-FR" dirty="0" err="1"/>
              <a:t>décrabotage</a:t>
            </a:r>
            <a:r>
              <a:rPr lang="fr-FR" dirty="0"/>
              <a:t> descend sur la vis sans fin </a:t>
            </a:r>
            <a:r>
              <a:rPr lang="fr-FR" b="1" dirty="0"/>
              <a:t>en rotation</a:t>
            </a:r>
            <a:r>
              <a:rPr lang="fr-FR" dirty="0"/>
              <a:t>. </a:t>
            </a:r>
            <a:endParaRPr lang="fr-FR" dirty="0" smtClean="0"/>
          </a:p>
          <a:p>
            <a:pPr marL="285750" indent="-285750">
              <a:buFont typeface="Arial" panose="020B0604020202020204" pitchFamily="34" charset="0"/>
              <a:buChar char="•"/>
            </a:pPr>
            <a:r>
              <a:rPr lang="fr-FR" dirty="0" smtClean="0"/>
              <a:t>Le </a:t>
            </a:r>
            <a:r>
              <a:rPr lang="fr-FR" dirty="0"/>
              <a:t>crabot est entraîné vers la gauche et désaccouple le CSD de l'arbre d'entrée </a:t>
            </a:r>
            <a:endParaRPr lang="fr-FR" dirty="0" smtClean="0"/>
          </a:p>
          <a:p>
            <a:pPr marL="285750" indent="-285750">
              <a:buFont typeface="Arial" panose="020B0604020202020204" pitchFamily="34" charset="0"/>
              <a:buChar char="•"/>
            </a:pPr>
            <a:r>
              <a:rPr lang="fr-FR" dirty="0" smtClean="0"/>
              <a:t>Le </a:t>
            </a:r>
            <a:r>
              <a:rPr lang="fr-FR" dirty="0"/>
              <a:t>CSD ne se sépare pas de </a:t>
            </a:r>
            <a:r>
              <a:rPr lang="fr-FR" dirty="0" smtClean="0"/>
              <a:t>l'alternateur.</a:t>
            </a:r>
            <a:endParaRPr lang="fr-FR" dirty="0"/>
          </a:p>
          <a:p>
            <a:pPr marL="285750" indent="-285750">
              <a:buFont typeface="Arial" panose="020B0604020202020204" pitchFamily="34" charset="0"/>
              <a:buChar char="•"/>
            </a:pPr>
            <a:r>
              <a:rPr lang="fr-FR" dirty="0"/>
              <a:t>Le </a:t>
            </a:r>
            <a:r>
              <a:rPr lang="fr-FR" dirty="0" err="1"/>
              <a:t>décrabotage</a:t>
            </a:r>
            <a:r>
              <a:rPr lang="fr-FR" dirty="0"/>
              <a:t> se fait par application d'une check-list. </a:t>
            </a:r>
            <a:endParaRPr lang="fr-FR" dirty="0" smtClean="0"/>
          </a:p>
          <a:p>
            <a:pPr marL="285750" indent="-285750">
              <a:buFont typeface="Arial" panose="020B0604020202020204" pitchFamily="34" charset="0"/>
              <a:buChar char="•"/>
            </a:pPr>
            <a:r>
              <a:rPr lang="fr-FR" dirty="0" smtClean="0"/>
              <a:t>Il </a:t>
            </a:r>
            <a:r>
              <a:rPr lang="fr-FR" dirty="0"/>
              <a:t>ne peut s'effectuer que moteur tournant (la vis sans fin doit tourner). </a:t>
            </a:r>
            <a:endParaRPr lang="fr-FR" dirty="0" smtClean="0"/>
          </a:p>
          <a:p>
            <a:pPr marL="285750" indent="-285750">
              <a:buFont typeface="Arial" panose="020B0604020202020204" pitchFamily="34" charset="0"/>
              <a:buChar char="•"/>
            </a:pPr>
            <a:r>
              <a:rPr lang="fr-FR" dirty="0" smtClean="0"/>
              <a:t>Cette </a:t>
            </a:r>
            <a:r>
              <a:rPr lang="fr-FR" dirty="0"/>
              <a:t>action est irréversible en vol.</a:t>
            </a:r>
          </a:p>
          <a:p>
            <a:pPr marL="285750" indent="-285750">
              <a:buFont typeface="Arial" panose="020B0604020202020204" pitchFamily="34" charset="0"/>
              <a:buChar char="•"/>
            </a:pPr>
            <a:r>
              <a:rPr lang="fr-FR" dirty="0"/>
              <a:t>Le </a:t>
            </a:r>
            <a:r>
              <a:rPr lang="fr-FR" dirty="0" err="1"/>
              <a:t>recrabotage</a:t>
            </a:r>
            <a:r>
              <a:rPr lang="fr-FR" dirty="0"/>
              <a:t> est effectué au sol par la maintenance, </a:t>
            </a:r>
            <a:endParaRPr lang="fr-FR" dirty="0" smtClean="0"/>
          </a:p>
          <a:p>
            <a:pPr marL="285750" indent="-285750">
              <a:buFont typeface="Arial" panose="020B0604020202020204" pitchFamily="34" charset="0"/>
              <a:buChar char="•"/>
            </a:pPr>
            <a:r>
              <a:rPr lang="fr-FR" dirty="0" smtClean="0"/>
              <a:t>Il se fait en </a:t>
            </a:r>
            <a:r>
              <a:rPr lang="fr-FR" dirty="0"/>
              <a:t>tirant sur la poignée de </a:t>
            </a:r>
            <a:r>
              <a:rPr lang="fr-FR" dirty="0" err="1"/>
              <a:t>recrabotage</a:t>
            </a:r>
            <a:r>
              <a:rPr lang="fr-FR" dirty="0"/>
              <a:t> située sur le CSD (donc dans le réacteur</a:t>
            </a:r>
            <a:r>
              <a:rPr lang="fr-FR" dirty="0" smtClean="0"/>
              <a:t>).</a:t>
            </a:r>
          </a:p>
          <a:p>
            <a:pPr marL="285750" indent="-285750">
              <a:buFont typeface="Arial" panose="020B0604020202020204" pitchFamily="34" charset="0"/>
              <a:buChar char="•"/>
            </a:pPr>
            <a:r>
              <a:rPr lang="fr-FR" dirty="0" smtClean="0"/>
              <a:t>La </a:t>
            </a:r>
            <a:r>
              <a:rPr lang="fr-FR" dirty="0"/>
              <a:t>vis sans fin est libérée, le ressort pousse le crabot qui reprend sa place. </a:t>
            </a:r>
            <a:endParaRPr lang="fr-FR" dirty="0" smtClean="0"/>
          </a:p>
          <a:p>
            <a:pPr marL="285750" indent="-285750">
              <a:buFont typeface="Arial" panose="020B0604020202020204" pitchFamily="34" charset="0"/>
              <a:buChar char="•"/>
            </a:pPr>
            <a:r>
              <a:rPr lang="fr-FR" dirty="0" smtClean="0"/>
              <a:t>Le </a:t>
            </a:r>
            <a:r>
              <a:rPr lang="fr-FR" dirty="0"/>
              <a:t>solénoïde du verrou n'étant plus alimenté, la poignée reste verrouillée.</a:t>
            </a:r>
          </a:p>
          <a:p>
            <a:pPr marL="285750" indent="-285750">
              <a:buFont typeface="Arial" panose="020B0604020202020204" pitchFamily="34" charset="0"/>
              <a:buChar char="•"/>
            </a:pPr>
            <a:r>
              <a:rPr lang="fr-FR" dirty="0"/>
              <a:t>Le </a:t>
            </a:r>
            <a:r>
              <a:rPr lang="fr-FR" dirty="0" err="1"/>
              <a:t>recrabotage</a:t>
            </a:r>
            <a:r>
              <a:rPr lang="fr-FR" dirty="0"/>
              <a:t> ne peut s'effectuer qu'au sol et moteur arrêté.</a:t>
            </a:r>
          </a:p>
        </p:txBody>
      </p:sp>
      <p:pic>
        <p:nvPicPr>
          <p:cNvPr id="10" name="Espace réservé du contenu 3"/>
          <p:cNvPicPr>
            <a:picLocks noChangeAspect="1"/>
          </p:cNvPicPr>
          <p:nvPr/>
        </p:nvPicPr>
        <p:blipFill rotWithShape="1">
          <a:blip r:embed="rId2"/>
          <a:srcRect l="47915"/>
          <a:stretch/>
        </p:blipFill>
        <p:spPr>
          <a:xfrm>
            <a:off x="8263467" y="3621483"/>
            <a:ext cx="3676598" cy="2684960"/>
          </a:xfrm>
          <a:prstGeom prst="rect">
            <a:avLst/>
          </a:prstGeom>
        </p:spPr>
      </p:pic>
    </p:spTree>
    <p:extLst>
      <p:ext uri="{BB962C8B-B14F-4D97-AF65-F5344CB8AC3E}">
        <p14:creationId xmlns:p14="http://schemas.microsoft.com/office/powerpoint/2010/main" val="250965336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stretch>
            <a:fillRect/>
          </a:stretch>
        </p:blipFill>
        <p:spPr>
          <a:xfrm>
            <a:off x="7075715" y="1390513"/>
            <a:ext cx="5005883" cy="4932016"/>
          </a:xfrm>
          <a:prstGeom prst="rect">
            <a:avLst/>
          </a:prstGeom>
        </p:spPr>
      </p:pic>
      <p:sp>
        <p:nvSpPr>
          <p:cNvPr id="6" name="Rectangle 5"/>
          <p:cNvSpPr/>
          <p:nvPr/>
        </p:nvSpPr>
        <p:spPr>
          <a:xfrm>
            <a:off x="152401" y="1849160"/>
            <a:ext cx="6825640"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smtClean="0"/>
              <a:t>Contrôle </a:t>
            </a:r>
            <a:r>
              <a:rPr lang="fr-FR" b="1" dirty="0"/>
              <a:t>des températures</a:t>
            </a:r>
          </a:p>
          <a:p>
            <a:pPr algn="just">
              <a:lnSpc>
                <a:spcPct val="150000"/>
              </a:lnSpc>
            </a:pPr>
            <a:r>
              <a:rPr lang="fr-FR" dirty="0"/>
              <a:t>Sur l'instrument de la figure </a:t>
            </a:r>
            <a:r>
              <a:rPr lang="fr-FR" dirty="0" smtClean="0"/>
              <a:t>, </a:t>
            </a:r>
            <a:r>
              <a:rPr lang="fr-FR" dirty="0"/>
              <a:t>on a l'indication d'une température en permanence, puis une deuxième température en appuyant sur « CSD TEMP PUSH FOR RISE </a:t>
            </a:r>
            <a:r>
              <a:rPr lang="fr-FR" dirty="0" smtClean="0"/>
              <a:t>»:</a:t>
            </a:r>
            <a:endParaRPr lang="fr-FR" dirty="0"/>
          </a:p>
          <a:p>
            <a:pPr algn="just">
              <a:lnSpc>
                <a:spcPct val="150000"/>
              </a:lnSpc>
            </a:pPr>
            <a:r>
              <a:rPr lang="fr-FR" b="1" dirty="0" smtClean="0"/>
              <a:t>Principe</a:t>
            </a:r>
            <a:r>
              <a:rPr lang="fr-FR" dirty="0" smtClean="0"/>
              <a:t>: Le </a:t>
            </a:r>
            <a:r>
              <a:rPr lang="fr-FR" dirty="0"/>
              <a:t>CSD peut surchauffer :</a:t>
            </a:r>
          </a:p>
          <a:p>
            <a:pPr marL="342900" indent="-342900" algn="just">
              <a:lnSpc>
                <a:spcPct val="150000"/>
              </a:lnSpc>
              <a:buFont typeface="+mj-lt"/>
              <a:buAutoNum type="arabicPeriod"/>
            </a:pPr>
            <a:r>
              <a:rPr lang="fr-FR" dirty="0" smtClean="0"/>
              <a:t>car </a:t>
            </a:r>
            <a:r>
              <a:rPr lang="fr-FR" dirty="0"/>
              <a:t>on lui demande trop de travail (surcharge alternateur) ;</a:t>
            </a:r>
          </a:p>
          <a:p>
            <a:pPr marL="342900" indent="-342900" algn="just">
              <a:lnSpc>
                <a:spcPct val="150000"/>
              </a:lnSpc>
              <a:buFont typeface="+mj-lt"/>
              <a:buAutoNum type="arabicPeriod"/>
            </a:pPr>
            <a:r>
              <a:rPr lang="fr-FR" dirty="0" smtClean="0"/>
              <a:t>car </a:t>
            </a:r>
            <a:r>
              <a:rPr lang="fr-FR" dirty="0"/>
              <a:t>la ventilation est mauvaise ;</a:t>
            </a:r>
          </a:p>
          <a:p>
            <a:pPr marL="342900" indent="-342900" algn="just">
              <a:lnSpc>
                <a:spcPct val="150000"/>
              </a:lnSpc>
              <a:buFont typeface="+mj-lt"/>
              <a:buAutoNum type="arabicPeriod"/>
            </a:pPr>
            <a:r>
              <a:rPr lang="fr-FR" dirty="0" smtClean="0"/>
              <a:t>car </a:t>
            </a:r>
            <a:r>
              <a:rPr lang="fr-FR" dirty="0"/>
              <a:t>il se dégrade (frottements internes très importants</a:t>
            </a:r>
            <a:r>
              <a:rPr lang="fr-FR" dirty="0" smtClean="0"/>
              <a:t>).</a:t>
            </a:r>
            <a:endParaRPr lang="fr-FR" b="1" dirty="0" smtClean="0"/>
          </a:p>
        </p:txBody>
      </p:sp>
      <p:sp>
        <p:nvSpPr>
          <p:cNvPr id="7" name="Rectangle 6"/>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8" name="Rectangle 7"/>
          <p:cNvSpPr/>
          <p:nvPr/>
        </p:nvSpPr>
        <p:spPr>
          <a:xfrm>
            <a:off x="4669670" y="489466"/>
            <a:ext cx="2199513" cy="369332"/>
          </a:xfrm>
          <a:prstGeom prst="rect">
            <a:avLst/>
          </a:prstGeom>
        </p:spPr>
        <p:txBody>
          <a:bodyPr wrap="none">
            <a:spAutoFit/>
          </a:bodyPr>
          <a:lstStyle/>
          <a:p>
            <a:r>
              <a:rPr lang="fr-FR" dirty="0"/>
              <a:t>Constant Speed Drive</a:t>
            </a:r>
          </a:p>
        </p:txBody>
      </p:sp>
    </p:spTree>
    <p:extLst>
      <p:ext uri="{BB962C8B-B14F-4D97-AF65-F5344CB8AC3E}">
        <p14:creationId xmlns:p14="http://schemas.microsoft.com/office/powerpoint/2010/main" val="224463193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582178" y="3896694"/>
            <a:ext cx="6594480" cy="2840160"/>
          </a:xfrm>
          <a:prstGeom prst="rect">
            <a:avLst/>
          </a:prstGeom>
        </p:spPr>
      </p:pic>
      <p:sp>
        <p:nvSpPr>
          <p:cNvPr id="5" name="Rectangle 4"/>
          <p:cNvSpPr/>
          <p:nvPr/>
        </p:nvSpPr>
        <p:spPr>
          <a:xfrm>
            <a:off x="337458" y="1560569"/>
            <a:ext cx="1172391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Si la température d'entrée et la température de sortie sont élevées</a:t>
            </a:r>
            <a:r>
              <a:rPr lang="fr-FR" dirty="0"/>
              <a:t>: c'est que l'huile est chaude sur tout le parcours. </a:t>
            </a:r>
          </a:p>
          <a:p>
            <a:pPr marL="285750" indent="-285750" algn="just">
              <a:buFont typeface="Arial" panose="020B0604020202020204" pitchFamily="34" charset="0"/>
              <a:buChar char="•"/>
            </a:pPr>
            <a:r>
              <a:rPr lang="fr-FR" dirty="0"/>
              <a:t>Cela peut-être dû à une surcharge : la check-list nous invite à un délestage </a:t>
            </a:r>
          </a:p>
          <a:p>
            <a:pPr marL="285750" indent="-285750" algn="just">
              <a:buFont typeface="Arial" panose="020B0604020202020204" pitchFamily="34" charset="0"/>
              <a:buChar char="•"/>
            </a:pPr>
            <a:r>
              <a:rPr lang="fr-FR" dirty="0"/>
              <a:t>si la surchauffe se poursuit, nous pouvons suspecter une mauvaise ventilation.</a:t>
            </a:r>
          </a:p>
          <a:p>
            <a:pPr algn="just"/>
            <a:r>
              <a:rPr lang="fr-FR" b="1" dirty="0"/>
              <a:t>Si la température d'entrée est correcte mais que la température de sortie est élevée:</a:t>
            </a:r>
          </a:p>
          <a:p>
            <a:pPr algn="just"/>
            <a:r>
              <a:rPr lang="fr-FR" dirty="0"/>
              <a:t>le radiateur remplit bien sa fonction mais le gain de température est interne au CSD ; </a:t>
            </a:r>
          </a:p>
          <a:p>
            <a:pPr algn="just"/>
            <a:r>
              <a:rPr lang="fr-FR" dirty="0"/>
              <a:t>on doit suspecter une détérioration de celui-ci.</a:t>
            </a:r>
          </a:p>
          <a:p>
            <a:pPr algn="just"/>
            <a:r>
              <a:rPr lang="fr-FR" dirty="0"/>
              <a:t>Cela entraînera un </a:t>
            </a:r>
            <a:r>
              <a:rPr lang="fr-FR" dirty="0" err="1"/>
              <a:t>décrabotage</a:t>
            </a:r>
            <a:r>
              <a:rPr lang="fr-FR" dirty="0"/>
              <a:t>, donc la perte d'un alternateur jusqu'à la fin du vol.</a:t>
            </a:r>
          </a:p>
        </p:txBody>
      </p:sp>
      <p:sp>
        <p:nvSpPr>
          <p:cNvPr id="6" name="Rectangle 5"/>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7" name="Rectangle 6"/>
          <p:cNvSpPr/>
          <p:nvPr/>
        </p:nvSpPr>
        <p:spPr>
          <a:xfrm>
            <a:off x="4778527" y="489466"/>
            <a:ext cx="2199513" cy="369332"/>
          </a:xfrm>
          <a:prstGeom prst="rect">
            <a:avLst/>
          </a:prstGeom>
        </p:spPr>
        <p:txBody>
          <a:bodyPr wrap="none">
            <a:spAutoFit/>
          </a:bodyPr>
          <a:lstStyle/>
          <a:p>
            <a:r>
              <a:rPr lang="fr-FR" dirty="0"/>
              <a:t>Constant Speed Drive</a:t>
            </a:r>
          </a:p>
        </p:txBody>
      </p:sp>
    </p:spTree>
    <p:extLst>
      <p:ext uri="{BB962C8B-B14F-4D97-AF65-F5344CB8AC3E}">
        <p14:creationId xmlns:p14="http://schemas.microsoft.com/office/powerpoint/2010/main" val="3254200812"/>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340428" y="886951"/>
            <a:ext cx="7075713" cy="3554080"/>
          </a:xfrm>
          <a:prstGeom prst="rect">
            <a:avLst/>
          </a:prstGeom>
        </p:spPr>
      </p:pic>
      <p:sp>
        <p:nvSpPr>
          <p:cNvPr id="4" name="Rectangle 3"/>
          <p:cNvSpPr/>
          <p:nvPr/>
        </p:nvSpPr>
        <p:spPr>
          <a:xfrm>
            <a:off x="163284" y="4533664"/>
            <a:ext cx="11800115"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L'IDG est </a:t>
            </a:r>
            <a:r>
              <a:rPr lang="fr-FR" dirty="0"/>
              <a:t>un élément indissociable comprenant un CSD monté dans le même boîtier que l'alternateur.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refroidissement de l'huile n'est plus fait par ventilation dynamique, mais par un échangeur huile/carburant. </a:t>
            </a:r>
            <a:endParaRPr lang="fr-FR" dirty="0" smtClean="0"/>
          </a:p>
          <a:p>
            <a:pPr marL="285750" indent="-285750" algn="just">
              <a:lnSpc>
                <a:spcPct val="150000"/>
              </a:lnSpc>
              <a:buFont typeface="Arial" panose="020B0604020202020204" pitchFamily="34" charset="0"/>
              <a:buChar char="•"/>
            </a:pPr>
            <a:r>
              <a:rPr lang="fr-FR" dirty="0" smtClean="0"/>
              <a:t>L'IDG </a:t>
            </a:r>
            <a:r>
              <a:rPr lang="fr-FR" dirty="0"/>
              <a:t>équipe la plupart des avions modernes.</a:t>
            </a:r>
          </a:p>
          <a:p>
            <a:pPr marL="285750" indent="-285750" algn="just">
              <a:lnSpc>
                <a:spcPct val="150000"/>
              </a:lnSpc>
              <a:buFont typeface="Arial" panose="020B0604020202020204" pitchFamily="34" charset="0"/>
              <a:buChar char="•"/>
            </a:pPr>
            <a:r>
              <a:rPr lang="fr-FR" dirty="0" smtClean="0"/>
              <a:t>On </a:t>
            </a:r>
            <a:r>
              <a:rPr lang="fr-FR" dirty="0"/>
              <a:t>ne surveille plus que la température de sortie de l'IDG. L'analyse précédente des températures n'est plus d'actualité (surchauffe = </a:t>
            </a:r>
            <a:r>
              <a:rPr lang="fr-FR" dirty="0" err="1"/>
              <a:t>décrabotage</a:t>
            </a:r>
            <a:r>
              <a:rPr lang="fr-FR" dirty="0" smtClean="0"/>
              <a:t>).</a:t>
            </a:r>
            <a:endParaRPr lang="fr-FR" dirty="0"/>
          </a:p>
        </p:txBody>
      </p:sp>
      <p:sp>
        <p:nvSpPr>
          <p:cNvPr id="5" name="Rectangle 4"/>
          <p:cNvSpPr/>
          <p:nvPr/>
        </p:nvSpPr>
        <p:spPr>
          <a:xfrm>
            <a:off x="4247899" y="434344"/>
            <a:ext cx="3456716" cy="369332"/>
          </a:xfrm>
          <a:prstGeom prst="rect">
            <a:avLst/>
          </a:prstGeom>
        </p:spPr>
        <p:txBody>
          <a:bodyPr wrap="none">
            <a:spAutoFit/>
          </a:bodyPr>
          <a:lstStyle/>
          <a:p>
            <a:r>
              <a:rPr lang="fr-FR" dirty="0"/>
              <a:t>L'IDG (Integrated Drive </a:t>
            </a:r>
            <a:r>
              <a:rPr lang="fr-FR" dirty="0" err="1"/>
              <a:t>Generator</a:t>
            </a:r>
            <a:r>
              <a:rPr lang="fr-FR" dirty="0"/>
              <a:t>) </a:t>
            </a:r>
          </a:p>
        </p:txBody>
      </p:sp>
      <p:sp>
        <p:nvSpPr>
          <p:cNvPr id="8" name="Rectangle 7"/>
          <p:cNvSpPr/>
          <p:nvPr/>
        </p:nvSpPr>
        <p:spPr>
          <a:xfrm>
            <a:off x="4345526" y="120134"/>
            <a:ext cx="289560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a:t>
            </a:r>
            <a:r>
              <a:rPr lang="fr-FR" dirty="0" smtClean="0"/>
              <a:t>IDG </a:t>
            </a:r>
            <a:endParaRPr lang="fr-FR" dirty="0"/>
          </a:p>
        </p:txBody>
      </p:sp>
    </p:spTree>
    <p:extLst>
      <p:ext uri="{BB962C8B-B14F-4D97-AF65-F5344CB8AC3E}">
        <p14:creationId xmlns:p14="http://schemas.microsoft.com/office/powerpoint/2010/main" val="31180606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7899" y="434344"/>
            <a:ext cx="3456716" cy="369332"/>
          </a:xfrm>
          <a:prstGeom prst="rect">
            <a:avLst/>
          </a:prstGeom>
        </p:spPr>
        <p:txBody>
          <a:bodyPr wrap="none">
            <a:spAutoFit/>
          </a:bodyPr>
          <a:lstStyle/>
          <a:p>
            <a:r>
              <a:rPr lang="fr-FR" dirty="0"/>
              <a:t>L'IDG (Integrated Drive </a:t>
            </a:r>
            <a:r>
              <a:rPr lang="fr-FR" dirty="0" err="1"/>
              <a:t>Generator</a:t>
            </a:r>
            <a:r>
              <a:rPr lang="fr-FR" dirty="0"/>
              <a:t>) </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359228" y="2665915"/>
            <a:ext cx="6964731"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Que l'avion soit avec CSD ou IDG, la maintenance doit vérifier le niveau d'huile à chaque contrôle journalier.</a:t>
            </a:r>
          </a:p>
          <a:p>
            <a:pPr marL="285750" indent="-285750" algn="just">
              <a:lnSpc>
                <a:spcPct val="150000"/>
              </a:lnSpc>
              <a:buFont typeface="Arial" panose="020B0604020202020204" pitchFamily="34" charset="0"/>
              <a:buChar char="•"/>
            </a:pPr>
            <a:r>
              <a:rPr lang="fr-FR" dirty="0"/>
              <a:t>Un allumage du voyant de baisse de pression d'huile entraîne un </a:t>
            </a:r>
            <a:r>
              <a:rPr lang="fr-FR" dirty="0" err="1"/>
              <a:t>décrabotage</a:t>
            </a:r>
            <a:r>
              <a:rPr lang="fr-FR" dirty="0"/>
              <a:t> du CSD sous peine de destruction.</a:t>
            </a:r>
          </a:p>
          <a:p>
            <a:pPr marL="285750" indent="-285750" algn="just">
              <a:lnSpc>
                <a:spcPct val="150000"/>
              </a:lnSpc>
              <a:buFont typeface="Arial" panose="020B0604020202020204" pitchFamily="34" charset="0"/>
              <a:buChar char="•"/>
            </a:pPr>
            <a:r>
              <a:rPr lang="fr-FR" dirty="0"/>
              <a:t>Un niveau d'huile supérieur à la normale peut provoquer un mauvais fonctionnement : pas d'ajout d'huile intempestif.</a:t>
            </a:r>
          </a:p>
        </p:txBody>
      </p:sp>
      <p:pic>
        <p:nvPicPr>
          <p:cNvPr id="7" name="Image 6"/>
          <p:cNvPicPr>
            <a:picLocks noChangeAspect="1"/>
          </p:cNvPicPr>
          <p:nvPr/>
        </p:nvPicPr>
        <p:blipFill>
          <a:blip r:embed="rId2"/>
          <a:stretch>
            <a:fillRect/>
          </a:stretch>
        </p:blipFill>
        <p:spPr>
          <a:xfrm>
            <a:off x="7810612" y="1856119"/>
            <a:ext cx="3777120" cy="3554080"/>
          </a:xfrm>
          <a:prstGeom prst="rect">
            <a:avLst/>
          </a:prstGeom>
        </p:spPr>
      </p:pic>
    </p:spTree>
    <p:extLst>
      <p:ext uri="{BB962C8B-B14F-4D97-AF65-F5344CB8AC3E}">
        <p14:creationId xmlns:p14="http://schemas.microsoft.com/office/powerpoint/2010/main" val="38048928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045246" y="3222390"/>
            <a:ext cx="8233160" cy="3026009"/>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163286" y="885656"/>
            <a:ext cx="11865428"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C'est </a:t>
            </a:r>
            <a:r>
              <a:rPr lang="fr-FR" dirty="0"/>
              <a:t>la dernière version de génération alternative.</a:t>
            </a:r>
          </a:p>
          <a:p>
            <a:pPr marL="285750" indent="-285750" algn="just">
              <a:lnSpc>
                <a:spcPct val="150000"/>
              </a:lnSpc>
              <a:buFont typeface="Arial" panose="020B0604020202020204" pitchFamily="34" charset="0"/>
              <a:buChar char="•"/>
            </a:pPr>
            <a:r>
              <a:rPr lang="fr-FR" dirty="0" smtClean="0"/>
              <a:t>L'alternateur </a:t>
            </a:r>
            <a:r>
              <a:rPr lang="fr-FR" dirty="0"/>
              <a:t>est un VFG (simplicité, gain de poids et de coût). En sortie de l'alternateur est placé un circuit électronique appelé </a:t>
            </a:r>
            <a:r>
              <a:rPr lang="fr-FR" dirty="0" err="1"/>
              <a:t>cycloconvertisseur</a:t>
            </a:r>
            <a:r>
              <a:rPr lang="fr-FR" dirty="0"/>
              <a:t>, chargé de convertir une fréquence variable en fréquence fixe.</a:t>
            </a:r>
          </a:p>
          <a:p>
            <a:pPr marL="285750" indent="-285750" algn="just">
              <a:lnSpc>
                <a:spcPct val="150000"/>
              </a:lnSpc>
              <a:buFont typeface="Arial" panose="020B0604020202020204" pitchFamily="34" charset="0"/>
              <a:buChar char="•"/>
            </a:pPr>
            <a:r>
              <a:rPr lang="fr-FR" dirty="0" smtClean="0"/>
              <a:t>L'alternateur </a:t>
            </a:r>
            <a:r>
              <a:rPr lang="fr-FR" dirty="0"/>
              <a:t>est donc entraîné à une vitesse de rotation variable, mais il délivre une fréquence fixe.</a:t>
            </a:r>
          </a:p>
          <a:p>
            <a:pPr marL="285750" indent="-285750" algn="just">
              <a:lnSpc>
                <a:spcPct val="150000"/>
              </a:lnSpc>
              <a:buFont typeface="Arial" panose="020B0604020202020204" pitchFamily="34" charset="0"/>
              <a:buChar char="•"/>
            </a:pPr>
            <a:r>
              <a:rPr lang="fr-FR" dirty="0" smtClean="0"/>
              <a:t>On </a:t>
            </a:r>
            <a:r>
              <a:rPr lang="fr-FR" dirty="0"/>
              <a:t>appelle un tel alternateur </a:t>
            </a:r>
            <a:r>
              <a:rPr lang="fr-FR" b="1" dirty="0"/>
              <a:t>un VSCF (Variable Speed Constant </a:t>
            </a:r>
            <a:r>
              <a:rPr lang="fr-FR" b="1" dirty="0" err="1"/>
              <a:t>Frequency</a:t>
            </a:r>
            <a:r>
              <a:rPr lang="fr-FR" dirty="0"/>
              <a:t>).</a:t>
            </a:r>
          </a:p>
        </p:txBody>
      </p:sp>
      <p:sp>
        <p:nvSpPr>
          <p:cNvPr id="6" name="Rectangle 5"/>
          <p:cNvSpPr/>
          <p:nvPr/>
        </p:nvSpPr>
        <p:spPr>
          <a:xfrm>
            <a:off x="4645006" y="152400"/>
            <a:ext cx="243021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Régulation </a:t>
            </a:r>
            <a:r>
              <a:rPr lang="fr-FR" dirty="0"/>
              <a:t>électronique</a:t>
            </a:r>
          </a:p>
        </p:txBody>
      </p:sp>
    </p:spTree>
    <p:extLst>
      <p:ext uri="{BB962C8B-B14F-4D97-AF65-F5344CB8AC3E}">
        <p14:creationId xmlns:p14="http://schemas.microsoft.com/office/powerpoint/2010/main" val="33555009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0971" y="2170838"/>
            <a:ext cx="10243457"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transformation d'énergie est très fréquente à bord des avions, vu la multiplicité des technologies mises en œuvre. </a:t>
            </a:r>
            <a:endParaRPr lang="fr-FR" dirty="0" smtClean="0"/>
          </a:p>
          <a:p>
            <a:pPr marL="285750" indent="-285750">
              <a:lnSpc>
                <a:spcPct val="150000"/>
              </a:lnSpc>
              <a:buFont typeface="Arial" panose="020B0604020202020204" pitchFamily="34" charset="0"/>
              <a:buChar char="•"/>
            </a:pPr>
            <a:r>
              <a:rPr lang="fr-FR" dirty="0" smtClean="0"/>
              <a:t>On </a:t>
            </a:r>
            <a:r>
              <a:rPr lang="fr-FR" dirty="0"/>
              <a:t>peut transformer une source d'énergie d'une tension vers une autre ou d'une fréquence vers une autre, comme nous l'avons vu avec une génération à fréquence variable.</a:t>
            </a:r>
          </a:p>
        </p:txBody>
      </p:sp>
      <p:sp>
        <p:nvSpPr>
          <p:cNvPr id="5" name="Rectangle 4"/>
          <p:cNvSpPr/>
          <p:nvPr/>
        </p:nvSpPr>
        <p:spPr>
          <a:xfrm>
            <a:off x="5165835" y="311705"/>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Tree>
    <p:extLst>
      <p:ext uri="{BB962C8B-B14F-4D97-AF65-F5344CB8AC3E}">
        <p14:creationId xmlns:p14="http://schemas.microsoft.com/office/powerpoint/2010/main" val="40175538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stretch>
            <a:fillRect/>
          </a:stretch>
        </p:blipFill>
        <p:spPr>
          <a:xfrm>
            <a:off x="8090343" y="1797974"/>
            <a:ext cx="3738657" cy="2923688"/>
          </a:xfrm>
          <a:prstGeom prst="rect">
            <a:avLst/>
          </a:prstGeom>
        </p:spPr>
      </p:pic>
      <p:sp>
        <p:nvSpPr>
          <p:cNvPr id="6" name="Rectangle 5"/>
          <p:cNvSpPr/>
          <p:nvPr/>
        </p:nvSpPr>
        <p:spPr>
          <a:xfrm>
            <a:off x="5165835" y="311705"/>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
        <p:nvSpPr>
          <p:cNvPr id="7" name="Rectangle 6"/>
          <p:cNvSpPr/>
          <p:nvPr/>
        </p:nvSpPr>
        <p:spPr>
          <a:xfrm>
            <a:off x="4717385" y="699333"/>
            <a:ext cx="2757230" cy="369332"/>
          </a:xfrm>
          <a:prstGeom prst="rect">
            <a:avLst/>
          </a:prstGeom>
        </p:spPr>
        <p:txBody>
          <a:bodyPr wrap="none">
            <a:spAutoFit/>
          </a:bodyPr>
          <a:lstStyle/>
          <a:p>
            <a:r>
              <a:rPr lang="fr-FR" dirty="0"/>
              <a:t>Transformateurs de tension</a:t>
            </a:r>
          </a:p>
        </p:txBody>
      </p:sp>
      <p:sp>
        <p:nvSpPr>
          <p:cNvPr id="8" name="Rectangle 7"/>
          <p:cNvSpPr/>
          <p:nvPr/>
        </p:nvSpPr>
        <p:spPr>
          <a:xfrm>
            <a:off x="681879" y="1711796"/>
            <a:ext cx="7210264"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Un transformateur est </a:t>
            </a:r>
            <a:r>
              <a:rPr lang="fr-FR" dirty="0" err="1"/>
              <a:t>basiquement</a:t>
            </a:r>
            <a:r>
              <a:rPr lang="fr-FR" dirty="0"/>
              <a:t> constitué de deux enroulements bobinés sur un circuit ferromagnétique.</a:t>
            </a:r>
          </a:p>
          <a:p>
            <a:pPr marL="285750" indent="-285750" algn="just">
              <a:lnSpc>
                <a:spcPct val="150000"/>
              </a:lnSpc>
              <a:buFont typeface="Arial" panose="020B0604020202020204" pitchFamily="34" charset="0"/>
              <a:buChar char="•"/>
            </a:pPr>
            <a:r>
              <a:rPr lang="fr-FR" dirty="0"/>
              <a:t>Une bobine (appelée primaire) de </a:t>
            </a:r>
            <a:r>
              <a:rPr lang="fr-FR" dirty="0" smtClean="0"/>
              <a:t>N1 </a:t>
            </a:r>
            <a:r>
              <a:rPr lang="fr-FR" dirty="0"/>
              <a:t>spires est alimentée par une tension alternative </a:t>
            </a:r>
            <a:r>
              <a:rPr lang="fr-FR" dirty="0" smtClean="0"/>
              <a:t>U1 et </a:t>
            </a:r>
            <a:r>
              <a:rPr lang="fr-FR" dirty="0"/>
              <a:t>produit une induction magnétique.</a:t>
            </a:r>
          </a:p>
          <a:p>
            <a:pPr marL="285750" indent="-285750" algn="just">
              <a:lnSpc>
                <a:spcPct val="150000"/>
              </a:lnSpc>
              <a:buFont typeface="Arial" panose="020B0604020202020204" pitchFamily="34" charset="0"/>
              <a:buChar char="•"/>
            </a:pPr>
            <a:r>
              <a:rPr lang="fr-FR" dirty="0"/>
              <a:t>La deuxième bobine (appelée secondaire) est induite par la première et est le siège d'une FEM induite U2 proportionnelle au flux du fait de l'induction générée par le primaire et à son nombre de spires N2.</a:t>
            </a:r>
          </a:p>
        </p:txBody>
      </p:sp>
    </p:spTree>
    <p:extLst>
      <p:ext uri="{BB962C8B-B14F-4D97-AF65-F5344CB8AC3E}">
        <p14:creationId xmlns:p14="http://schemas.microsoft.com/office/powerpoint/2010/main" val="1292553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119742" y="843765"/>
                <a:ext cx="9095510"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Les particules chargées sont soumises à une force appelée force de Lorentz dont l'expression: </a:t>
                </a:r>
                <a14:m>
                  <m:oMath xmlns:m="http://schemas.openxmlformats.org/officeDocument/2006/math">
                    <m:r>
                      <a:rPr lang="fr-FR" i="1" dirty="0" smtClean="0">
                        <a:latin typeface="Cambria Math" panose="02040503050406030204" pitchFamily="18" charset="0"/>
                      </a:rPr>
                      <m:t>𝐹</m:t>
                    </m:r>
                    <m:r>
                      <a:rPr lang="fr-FR" i="1" dirty="0" smtClean="0">
                        <a:latin typeface="Cambria Math" panose="02040503050406030204" pitchFamily="18" charset="0"/>
                      </a:rPr>
                      <m:t>= </m:t>
                    </m:r>
                    <m:r>
                      <a:rPr lang="fr-FR" i="1" dirty="0" err="1" smtClean="0">
                        <a:latin typeface="Cambria Math" panose="02040503050406030204" pitchFamily="18" charset="0"/>
                      </a:rPr>
                      <m:t>𝑞𝐸</m:t>
                    </m:r>
                    <m:r>
                      <a:rPr lang="fr-FR" i="1" dirty="0" smtClean="0">
                        <a:latin typeface="Cambria Math" panose="02040503050406030204" pitchFamily="18" charset="0"/>
                      </a:rPr>
                      <m:t> </m:t>
                    </m:r>
                    <m:r>
                      <a:rPr lang="fr-FR" i="1" dirty="0">
                        <a:latin typeface="Cambria Math" panose="02040503050406030204" pitchFamily="18" charset="0"/>
                      </a:rPr>
                      <m:t>+ </m:t>
                    </m:r>
                    <m:r>
                      <a:rPr lang="fr-FR" i="1" dirty="0" err="1" smtClean="0">
                        <a:latin typeface="Cambria Math" panose="02040503050406030204" pitchFamily="18" charset="0"/>
                      </a:rPr>
                      <m:t>𝑞𝑣</m:t>
                    </m:r>
                    <m:r>
                      <a:rPr lang="fr-FR" i="1" dirty="0" err="1">
                        <a:latin typeface="Cambria Math" panose="02040503050406030204" pitchFamily="18" charset="0"/>
                      </a:rPr>
                      <m:t>∧</m:t>
                    </m:r>
                    <m:r>
                      <a:rPr lang="fr-FR" i="1" dirty="0" err="1" smtClean="0">
                        <a:latin typeface="Cambria Math" panose="02040503050406030204" pitchFamily="18" charset="0"/>
                      </a:rPr>
                      <m:t>𝐵</m:t>
                    </m:r>
                  </m:oMath>
                </a14:m>
                <a:endParaRPr lang="fr-FR" dirty="0"/>
              </a:p>
              <a:p>
                <a:r>
                  <a:rPr lang="fr-FR" dirty="0" smtClean="0"/>
                  <a:t>F : force en newtons </a:t>
                </a:r>
              </a:p>
              <a:p>
                <a:r>
                  <a:rPr lang="fr-FR" dirty="0" smtClean="0"/>
                  <a:t>q : charge de la particule en coulombs </a:t>
                </a:r>
              </a:p>
              <a:p>
                <a:r>
                  <a:rPr lang="fr-FR" dirty="0" smtClean="0"/>
                  <a:t>E : champ électrique en volts/mètre </a:t>
                </a:r>
              </a:p>
              <a:p>
                <a:r>
                  <a:rPr lang="fr-FR" dirty="0" smtClean="0"/>
                  <a:t>v : vitesse de la particule en m/s </a:t>
                </a:r>
              </a:p>
              <a:p>
                <a:r>
                  <a:rPr lang="fr-FR" dirty="0" smtClean="0"/>
                  <a:t>B : champ magnétique en teslas</a:t>
                </a:r>
              </a:p>
            </p:txBody>
          </p:sp>
        </mc:Choice>
        <mc:Fallback xmlns="">
          <p:sp>
            <p:nvSpPr>
              <p:cNvPr id="5" name="Rectangle 4"/>
              <p:cNvSpPr>
                <a:spLocks noRot="1" noChangeAspect="1" noMove="1" noResize="1" noEditPoints="1" noAdjustHandles="1" noChangeArrowheads="1" noChangeShapeType="1" noTextEdit="1"/>
              </p:cNvSpPr>
              <p:nvPr/>
            </p:nvSpPr>
            <p:spPr>
              <a:xfrm>
                <a:off x="119742" y="843765"/>
                <a:ext cx="9095510" cy="2031325"/>
              </a:xfrm>
              <a:prstGeom prst="rect">
                <a:avLst/>
              </a:prstGeom>
              <a:blipFill>
                <a:blip r:embed="rId2"/>
                <a:stretch>
                  <a:fillRect l="-535" t="-1190" b="-3274"/>
                </a:stretch>
              </a:blipFill>
            </p:spPr>
            <p:txBody>
              <a:bodyPr/>
              <a:lstStyle/>
              <a:p>
                <a:r>
                  <a:rPr lang="fr-FR">
                    <a:noFill/>
                  </a:rPr>
                  <a:t> </a:t>
                </a:r>
              </a:p>
            </p:txBody>
          </p:sp>
        </mc:Fallback>
      </mc:AlternateContent>
      <p:pic>
        <p:nvPicPr>
          <p:cNvPr id="6" name="Espace réservé du contenu 5"/>
          <p:cNvPicPr>
            <a:picLocks noGrp="1"/>
          </p:cNvPicPr>
          <p:nvPr>
            <p:ph idx="1"/>
          </p:nvPr>
        </p:nvPicPr>
        <p:blipFill rotWithShape="1">
          <a:blip r:embed="rId3">
            <a:extLst>
              <a:ext uri="{28A0092B-C50C-407E-A947-70E740481C1C}">
                <a14:useLocalDpi xmlns:a14="http://schemas.microsoft.com/office/drawing/2010/main" val="0"/>
              </a:ext>
            </a:extLst>
          </a:blip>
          <a:srcRect l="2753" r="10444" b="16249"/>
          <a:stretch/>
        </p:blipFill>
        <p:spPr bwMode="auto">
          <a:xfrm>
            <a:off x="9757558" y="1243985"/>
            <a:ext cx="2220685" cy="2018276"/>
          </a:xfrm>
          <a:prstGeom prst="rect">
            <a:avLst/>
          </a:prstGeom>
          <a:noFill/>
          <a:ln>
            <a:noFill/>
          </a:ln>
        </p:spPr>
      </p:pic>
      <p:pic>
        <p:nvPicPr>
          <p:cNvPr id="7" name="Image 6"/>
          <p:cNvPicPr>
            <a:picLocks noChangeAspect="1"/>
          </p:cNvPicPr>
          <p:nvPr/>
        </p:nvPicPr>
        <p:blipFill rotWithShape="1">
          <a:blip r:embed="rId4"/>
          <a:srcRect l="24870" t="3410" r="27353" b="8502"/>
          <a:stretch/>
        </p:blipFill>
        <p:spPr>
          <a:xfrm>
            <a:off x="9804071" y="3887651"/>
            <a:ext cx="2220684" cy="2656114"/>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4498844" y="474433"/>
            <a:ext cx="2719399" cy="369332"/>
          </a:xfrm>
          <a:prstGeom prst="rect">
            <a:avLst/>
          </a:prstGeom>
        </p:spPr>
        <p:txBody>
          <a:bodyPr wrap="none">
            <a:spAutoFit/>
          </a:bodyPr>
          <a:lstStyle/>
          <a:p>
            <a:r>
              <a:rPr lang="fr-FR" b="1" dirty="0"/>
              <a:t>Champ électromagnétique</a:t>
            </a:r>
          </a:p>
        </p:txBody>
      </p:sp>
      <p:sp>
        <p:nvSpPr>
          <p:cNvPr id="4" name="Rectangle 3"/>
          <p:cNvSpPr/>
          <p:nvPr/>
        </p:nvSpPr>
        <p:spPr>
          <a:xfrm>
            <a:off x="119740" y="5343436"/>
            <a:ext cx="909551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 conducteur parcouru par un courant électrique génère autour de lui deux champs orthogonaux indissociables :</a:t>
            </a:r>
          </a:p>
          <a:p>
            <a:r>
              <a:rPr lang="fr-FR" dirty="0" smtClean="0"/>
              <a:t>un </a:t>
            </a:r>
            <a:r>
              <a:rPr lang="fr-FR" dirty="0"/>
              <a:t>champ électrique ;</a:t>
            </a:r>
          </a:p>
          <a:p>
            <a:r>
              <a:rPr lang="fr-FR" dirty="0" smtClean="0"/>
              <a:t>un </a:t>
            </a:r>
            <a:r>
              <a:rPr lang="fr-FR" dirty="0"/>
              <a:t>champ magnétique.</a:t>
            </a:r>
          </a:p>
        </p:txBody>
      </p:sp>
      <p:sp>
        <p:nvSpPr>
          <p:cNvPr id="8" name="Rectangle 7"/>
          <p:cNvSpPr/>
          <p:nvPr/>
        </p:nvSpPr>
        <p:spPr>
          <a:xfrm>
            <a:off x="119741" y="3262261"/>
            <a:ext cx="909551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Une particule chargée immobile (v = 0) rayonnera seulement un champ électrique E homogène dans l'espace.</a:t>
            </a:r>
          </a:p>
          <a:p>
            <a:r>
              <a:rPr lang="fr-FR" dirty="0"/>
              <a:t>Une particule chargée se déplaçant dans un conducteur rayonnera un champ électrique E et un champ magnétique B orthogonal à E</a:t>
            </a:r>
          </a:p>
          <a:p>
            <a:r>
              <a:rPr lang="fr-FR" dirty="0"/>
              <a:t>Cette constatation est importante pour comprendre les principes de la génératrice expliqués plus loin dans le cours.</a:t>
            </a:r>
          </a:p>
        </p:txBody>
      </p:sp>
      <p:sp>
        <p:nvSpPr>
          <p:cNvPr id="9" name="Rectangle 8"/>
          <p:cNvSpPr/>
          <p:nvPr/>
        </p:nvSpPr>
        <p:spPr>
          <a:xfrm>
            <a:off x="4988188" y="3516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1689825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667269" y="2308849"/>
            <a:ext cx="2198160" cy="183912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359227" y="905379"/>
                <a:ext cx="8654143" cy="55839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la </a:t>
                </a:r>
                <a:r>
                  <a:rPr lang="fr-FR" dirty="0"/>
                  <a:t>bobine primaire </a:t>
                </a:r>
                <a:r>
                  <a:rPr lang="fr-FR" dirty="0" smtClean="0"/>
                  <a:t>N1 </a:t>
                </a:r>
                <a:r>
                  <a:rPr lang="fr-FR" dirty="0"/>
                  <a:t>de valeur L alimentée par </a:t>
                </a:r>
                <a:r>
                  <a:rPr lang="fr-FR" dirty="0" smtClean="0"/>
                  <a:t>U1 </a:t>
                </a:r>
                <a:r>
                  <a:rPr lang="fr-FR" dirty="0"/>
                  <a:t>est parcourue par un courant </a:t>
                </a:r>
                <a:r>
                  <a:rPr lang="fr-FR" dirty="0" smtClean="0"/>
                  <a:t>I1. </a:t>
                </a:r>
                <a:r>
                  <a:rPr lang="fr-FR" dirty="0"/>
                  <a:t>Elle génère un flux </a:t>
                </a:r>
                <a14:m>
                  <m:oMath xmlns:m="http://schemas.openxmlformats.org/officeDocument/2006/math">
                    <m:r>
                      <a:rPr lang="el-GR" i="1" dirty="0" smtClean="0">
                        <a:latin typeface="Cambria Math" panose="02040503050406030204" pitchFamily="18" charset="0"/>
                      </a:rPr>
                      <m:t>𝜙</m:t>
                    </m:r>
                    <m:r>
                      <a:rPr lang="fr-FR" i="1" dirty="0" smtClean="0">
                        <a:latin typeface="Cambria Math" panose="02040503050406030204" pitchFamily="18" charset="0"/>
                      </a:rPr>
                      <m:t>=</m:t>
                    </m:r>
                    <m:r>
                      <a:rPr lang="fr-FR" i="1" dirty="0" err="1" smtClean="0">
                        <a:latin typeface="Cambria Math" panose="02040503050406030204" pitchFamily="18" charset="0"/>
                      </a:rPr>
                      <m:t>𝐿</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𝐼</m:t>
                    </m:r>
                    <m:r>
                      <a:rPr lang="fr-FR" i="1" dirty="0">
                        <a:latin typeface="Cambria Math" panose="02040503050406030204" pitchFamily="18" charset="0"/>
                      </a:rPr>
                      <m:t>.</m:t>
                    </m:r>
                  </m:oMath>
                </a14:m>
                <a:endParaRPr lang="fr-FR" dirty="0"/>
              </a:p>
              <a:p>
                <a:pPr>
                  <a:lnSpc>
                    <a:spcPct val="150000"/>
                  </a:lnSpc>
                </a:pPr>
                <a:r>
                  <a:rPr lang="fr-FR" dirty="0" smtClean="0"/>
                  <a:t>Une </a:t>
                </a:r>
                <a:r>
                  <a:rPr lang="fr-FR" dirty="0"/>
                  <a:t>tension induite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2 = </m:t>
                    </m:r>
                    <m:f>
                      <m:fPr>
                        <m:ctrlPr>
                          <a:rPr lang="fr-FR" i="1" dirty="0" smtClean="0">
                            <a:latin typeface="Cambria Math" panose="02040503050406030204" pitchFamily="18" charset="0"/>
                          </a:rPr>
                        </m:ctrlPr>
                      </m:fPr>
                      <m:num>
                        <m:r>
                          <m:rPr>
                            <m:sty m:val="p"/>
                          </m:rPr>
                          <a:rPr lang="el-GR" i="0" dirty="0" smtClean="0">
                            <a:latin typeface="Cambria Math" panose="02040503050406030204" pitchFamily="18" charset="0"/>
                          </a:rPr>
                          <m:t>Δ</m:t>
                        </m:r>
                        <m:r>
                          <a:rPr lang="fr-FR" i="1" dirty="0" smtClean="0">
                            <a:latin typeface="Cambria Math" panose="02040503050406030204" pitchFamily="18" charset="0"/>
                            <a:ea typeface="Cambria Math" panose="02040503050406030204" pitchFamily="18" charset="0"/>
                          </a:rPr>
                          <m:t>𝜑</m:t>
                        </m:r>
                      </m:num>
                      <m:den>
                        <m:r>
                          <m:rPr>
                            <m:sty m:val="p"/>
                          </m:rPr>
                          <a:rPr lang="el-GR" i="0" dirty="0" smtClean="0">
                            <a:latin typeface="Cambria Math" panose="02040503050406030204" pitchFamily="18" charset="0"/>
                          </a:rPr>
                          <m:t>Δ</m:t>
                        </m:r>
                        <m:r>
                          <a:rPr lang="fr-FR" b="0" i="1" dirty="0" smtClean="0">
                            <a:latin typeface="Cambria Math" panose="02040503050406030204" pitchFamily="18" charset="0"/>
                          </a:rPr>
                          <m:t>𝑡</m:t>
                        </m:r>
                      </m:den>
                    </m:f>
                    <m:r>
                      <a:rPr lang="fr-FR" i="1" dirty="0" smtClean="0">
                        <a:latin typeface="Cambria Math" panose="02040503050406030204" pitchFamily="18" charset="0"/>
                        <a:ea typeface="Cambria Math" panose="02040503050406030204" pitchFamily="18" charset="0"/>
                      </a:rPr>
                      <m:t>×</m:t>
                    </m:r>
                    <m:sSub>
                      <m:sSubPr>
                        <m:ctrlPr>
                          <a:rPr lang="fr-FR"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𝑁</m:t>
                        </m:r>
                      </m:e>
                      <m:sub>
                        <m:r>
                          <a:rPr lang="fr-FR" b="0" i="1" dirty="0" smtClean="0">
                            <a:latin typeface="Cambria Math" panose="02040503050406030204" pitchFamily="18" charset="0"/>
                            <a:ea typeface="Cambria Math" panose="02040503050406030204" pitchFamily="18" charset="0"/>
                          </a:rPr>
                          <m:t>2</m:t>
                        </m:r>
                      </m:sub>
                    </m:sSub>
                    <m:r>
                      <a:rPr lang="fr-FR" i="1" dirty="0" smtClean="0">
                        <a:latin typeface="Cambria Math" panose="02040503050406030204" pitchFamily="18" charset="0"/>
                      </a:rPr>
                      <m:t> </m:t>
                    </m:r>
                  </m:oMath>
                </a14:m>
                <a:r>
                  <a:rPr lang="fr-FR" dirty="0" smtClean="0"/>
                  <a:t>est générée </a:t>
                </a:r>
                <a:r>
                  <a:rPr lang="fr-FR" dirty="0"/>
                  <a:t>dans la bobine secondaire.</a:t>
                </a:r>
              </a:p>
              <a:p>
                <a:pPr>
                  <a:lnSpc>
                    <a:spcPct val="150000"/>
                  </a:lnSpc>
                </a:pPr>
                <a:r>
                  <a:rPr lang="fr-FR" dirty="0" smtClean="0"/>
                  <a:t>Le flux primaire est fonction de U1 et de L (donc de N1). </a:t>
                </a:r>
              </a:p>
              <a:p>
                <a:pPr>
                  <a:lnSpc>
                    <a:spcPct val="150000"/>
                  </a:lnSpc>
                </a:pPr>
                <a:r>
                  <a:rPr lang="fr-FR" dirty="0" smtClean="0"/>
                  <a:t>La tension U2 est donc fonction de U1 , de N1 et de N2.</a:t>
                </a:r>
              </a:p>
              <a:p>
                <a:pPr>
                  <a:lnSpc>
                    <a:spcPct val="150000"/>
                  </a:lnSpc>
                </a:pPr>
                <a:r>
                  <a:rPr lang="fr-FR" dirty="0" smtClean="0"/>
                  <a:t>On </a:t>
                </a:r>
                <a:r>
                  <a:rPr lang="fr-FR" dirty="0"/>
                  <a:t>démontre que </a:t>
                </a:r>
                <a:r>
                  <a:rPr lang="fr-FR" dirty="0" smtClean="0"/>
                  <a:t>:</a:t>
                </a:r>
              </a:p>
              <a:p>
                <a:pPr>
                  <a:lnSpc>
                    <a:spcPct val="150000"/>
                  </a:lnSpc>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𝑈</m:t>
                      </m:r>
                      <m:r>
                        <a:rPr lang="fr-FR" b="0" i="1" smtClean="0">
                          <a:latin typeface="Cambria Math" panose="02040503050406030204" pitchFamily="18" charset="0"/>
                        </a:rPr>
                        <m:t>2=</m:t>
                      </m:r>
                      <m:f>
                        <m:fPr>
                          <m:ctrlPr>
                            <a:rPr lang="fr-FR" i="1" smtClean="0">
                              <a:latin typeface="Cambria Math" panose="02040503050406030204" pitchFamily="18" charset="0"/>
                            </a:rPr>
                          </m:ctrlPr>
                        </m:fPr>
                        <m:num>
                          <m:r>
                            <a:rPr lang="fr-FR" b="0" i="1" smtClean="0">
                              <a:latin typeface="Cambria Math" panose="02040503050406030204" pitchFamily="18" charset="0"/>
                            </a:rPr>
                            <m:t>𝑁</m:t>
                          </m:r>
                          <m:r>
                            <a:rPr lang="fr-FR" b="0" i="1" smtClean="0">
                              <a:latin typeface="Cambria Math" panose="02040503050406030204" pitchFamily="18" charset="0"/>
                            </a:rPr>
                            <m:t>2</m:t>
                          </m:r>
                        </m:num>
                        <m:den>
                          <m:r>
                            <a:rPr lang="fr-FR" b="0" i="1" smtClean="0">
                              <a:latin typeface="Cambria Math" panose="02040503050406030204" pitchFamily="18" charset="0"/>
                            </a:rPr>
                            <m:t>𝑁</m:t>
                          </m:r>
                          <m:r>
                            <a:rPr lang="fr-FR" b="0" i="1" smtClean="0">
                              <a:latin typeface="Cambria Math" panose="02040503050406030204" pitchFamily="18" charset="0"/>
                            </a:rPr>
                            <m:t>1</m:t>
                          </m:r>
                        </m:den>
                      </m:f>
                      <m:r>
                        <a:rPr lang="fr-FR" b="0" i="1" smtClean="0">
                          <a:latin typeface="Cambria Math" panose="02040503050406030204" pitchFamily="18" charset="0"/>
                        </a:rPr>
                        <m:t>𝑈</m:t>
                      </m:r>
                      <m:r>
                        <a:rPr lang="fr-FR" b="0" i="1" smtClean="0">
                          <a:latin typeface="Cambria Math" panose="02040503050406030204" pitchFamily="18" charset="0"/>
                        </a:rPr>
                        <m:t>1=</m:t>
                      </m:r>
                      <m:r>
                        <a:rPr lang="fr-FR" b="0" i="1" smtClean="0">
                          <a:latin typeface="Cambria Math" panose="02040503050406030204" pitchFamily="18" charset="0"/>
                        </a:rPr>
                        <m:t>𝐾𝑈</m:t>
                      </m:r>
                      <m:r>
                        <a:rPr lang="fr-FR" b="0" i="1" smtClean="0">
                          <a:latin typeface="Cambria Math" panose="02040503050406030204" pitchFamily="18" charset="0"/>
                        </a:rPr>
                        <m:t>1</m:t>
                      </m:r>
                    </m:oMath>
                  </m:oMathPara>
                </a14:m>
                <a:endParaRPr lang="fr-FR" dirty="0"/>
              </a:p>
              <a:p>
                <a:pPr>
                  <a:lnSpc>
                    <a:spcPct val="150000"/>
                  </a:lnSpc>
                </a:pPr>
                <a14:m>
                  <m:oMath xmlns:m="http://schemas.openxmlformats.org/officeDocument/2006/math">
                    <m:r>
                      <a:rPr lang="fr-FR" b="0" i="1" dirty="0" smtClean="0">
                        <a:latin typeface="Cambria Math" panose="02040503050406030204" pitchFamily="18" charset="0"/>
                      </a:rPr>
                      <m:t>𝐾</m:t>
                    </m:r>
                  </m:oMath>
                </a14:m>
                <a:r>
                  <a:rPr lang="fr-FR" dirty="0"/>
                  <a:t> est appelé rapport de transformation. </a:t>
                </a:r>
                <a:endParaRPr lang="fr-FR" dirty="0" smtClean="0"/>
              </a:p>
              <a:p>
                <a:pPr>
                  <a:lnSpc>
                    <a:spcPct val="150000"/>
                  </a:lnSpc>
                </a:pPr>
                <a:r>
                  <a:rPr lang="fr-FR" dirty="0" smtClean="0"/>
                  <a:t>Si </a:t>
                </a:r>
                <a:r>
                  <a:rPr lang="fr-FR" dirty="0"/>
                  <a:t>K &gt; 1, le transformateur est appelé élévateur de tension ;</a:t>
                </a:r>
              </a:p>
              <a:p>
                <a:pPr>
                  <a:lnSpc>
                    <a:spcPct val="150000"/>
                  </a:lnSpc>
                </a:pPr>
                <a:r>
                  <a:rPr lang="fr-FR" dirty="0" smtClean="0"/>
                  <a:t>si </a:t>
                </a:r>
                <a:r>
                  <a:rPr lang="fr-FR" dirty="0"/>
                  <a:t>K = 1, le transformateur ne sert que d'isolation galvanique</a:t>
                </a:r>
                <a:r>
                  <a:rPr lang="fr-FR" dirty="0" smtClean="0"/>
                  <a:t>,; </a:t>
                </a:r>
              </a:p>
              <a:p>
                <a:pPr>
                  <a:lnSpc>
                    <a:spcPct val="150000"/>
                  </a:lnSpc>
                </a:pPr>
                <a:r>
                  <a:rPr lang="fr-FR" dirty="0" smtClean="0"/>
                  <a:t>si </a:t>
                </a:r>
                <a:r>
                  <a:rPr lang="fr-FR" dirty="0"/>
                  <a:t>K &gt; 1, le transformateur est appelé abaisseur de tension.</a:t>
                </a:r>
              </a:p>
              <a:p>
                <a:pPr>
                  <a:lnSpc>
                    <a:spcPct val="150000"/>
                  </a:lnSpc>
                </a:pPr>
                <a:r>
                  <a:rPr lang="fr-FR" dirty="0" smtClean="0"/>
                  <a:t>Un </a:t>
                </a:r>
                <a:r>
                  <a:rPr lang="fr-FR" dirty="0"/>
                  <a:t>même enroulement primaire peut avoir plusieurs </a:t>
                </a:r>
                <a:r>
                  <a:rPr lang="fr-FR" dirty="0" smtClean="0"/>
                  <a:t>.</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359227" y="905379"/>
                <a:ext cx="8654143" cy="5583965"/>
              </a:xfrm>
              <a:prstGeom prst="rect">
                <a:avLst/>
              </a:prstGeom>
              <a:blipFill>
                <a:blip r:embed="rId3"/>
                <a:stretch>
                  <a:fillRect l="-563" b="-654"/>
                </a:stretch>
              </a:blipFill>
            </p:spPr>
            <p:txBody>
              <a:bodyPr/>
              <a:lstStyle/>
              <a:p>
                <a:r>
                  <a:rPr lang="fr-FR">
                    <a:noFill/>
                  </a:rPr>
                  <a:t> </a:t>
                </a:r>
              </a:p>
            </p:txBody>
          </p:sp>
        </mc:Fallback>
      </mc:AlternateContent>
      <p:sp>
        <p:nvSpPr>
          <p:cNvPr id="6" name="Rectangle 5"/>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
        <p:nvSpPr>
          <p:cNvPr id="7" name="Rectangle 6"/>
          <p:cNvSpPr/>
          <p:nvPr/>
        </p:nvSpPr>
        <p:spPr>
          <a:xfrm>
            <a:off x="4826243" y="536047"/>
            <a:ext cx="2757230" cy="369332"/>
          </a:xfrm>
          <a:prstGeom prst="rect">
            <a:avLst/>
          </a:prstGeom>
        </p:spPr>
        <p:txBody>
          <a:bodyPr wrap="none">
            <a:spAutoFit/>
          </a:bodyPr>
          <a:lstStyle/>
          <a:p>
            <a:r>
              <a:rPr lang="fr-FR" dirty="0"/>
              <a:t>Transformateurs de tension</a:t>
            </a:r>
          </a:p>
        </p:txBody>
      </p:sp>
    </p:spTree>
    <p:extLst>
      <p:ext uri="{BB962C8B-B14F-4D97-AF65-F5344CB8AC3E}">
        <p14:creationId xmlns:p14="http://schemas.microsoft.com/office/powerpoint/2010/main" val="89222410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662560" y="333085"/>
            <a:ext cx="3410931" cy="3628922"/>
          </a:xfrm>
          <a:prstGeom prst="rect">
            <a:avLst/>
          </a:prstGeom>
        </p:spPr>
      </p:pic>
      <p:sp>
        <p:nvSpPr>
          <p:cNvPr id="5" name="Rectangle 4"/>
          <p:cNvSpPr/>
          <p:nvPr/>
        </p:nvSpPr>
        <p:spPr>
          <a:xfrm>
            <a:off x="478971" y="961072"/>
            <a:ext cx="7805058"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réseaux triphasés utilisent des transformateurs triphasés, </a:t>
            </a:r>
            <a:endParaRPr lang="fr-FR" dirty="0" smtClean="0"/>
          </a:p>
          <a:p>
            <a:pPr marL="285750" indent="-285750">
              <a:lnSpc>
                <a:spcPct val="150000"/>
              </a:lnSpc>
              <a:buFont typeface="Arial" panose="020B0604020202020204" pitchFamily="34" charset="0"/>
              <a:buChar char="•"/>
            </a:pPr>
            <a:r>
              <a:rPr lang="fr-FR" dirty="0" smtClean="0"/>
              <a:t>soit </a:t>
            </a:r>
            <a:r>
              <a:rPr lang="fr-FR" dirty="0"/>
              <a:t>trois bobines primaires et trois bobines secondaires sur le même circuit magnétique. </a:t>
            </a:r>
            <a:endParaRPr lang="fr-FR" dirty="0" smtClean="0"/>
          </a:p>
          <a:p>
            <a:pPr marL="285750" indent="-285750">
              <a:lnSpc>
                <a:spcPct val="150000"/>
              </a:lnSpc>
              <a:buFont typeface="Arial" panose="020B0604020202020204" pitchFamily="34" charset="0"/>
              <a:buChar char="•"/>
            </a:pPr>
            <a:r>
              <a:rPr lang="fr-FR" dirty="0" smtClean="0"/>
              <a:t>Les </a:t>
            </a:r>
            <a:r>
              <a:rPr lang="fr-FR" dirty="0"/>
              <a:t>bobines sont couplées en étoile ou en triangle</a:t>
            </a:r>
            <a:r>
              <a:rPr lang="fr-FR" dirty="0" smtClean="0"/>
              <a:t>.</a:t>
            </a:r>
          </a:p>
          <a:p>
            <a:pPr marL="285750" indent="-285750">
              <a:lnSpc>
                <a:spcPct val="150000"/>
              </a:lnSpc>
              <a:buFont typeface="Arial" panose="020B0604020202020204" pitchFamily="34" charset="0"/>
              <a:buChar char="•"/>
            </a:pPr>
            <a:r>
              <a:rPr lang="fr-FR" dirty="0"/>
              <a:t>Un transformateur rayonne un champ magnétique perturbateur. Il faut donc le blinder pour éviter de perturber les instruments voisins.</a:t>
            </a:r>
          </a:p>
          <a:p>
            <a:pPr marL="285750" indent="-285750">
              <a:lnSpc>
                <a:spcPct val="150000"/>
              </a:lnSpc>
              <a:buFont typeface="Arial" panose="020B0604020202020204" pitchFamily="34" charset="0"/>
              <a:buChar char="•"/>
            </a:pPr>
            <a:endParaRPr lang="fr-FR" dirty="0"/>
          </a:p>
        </p:txBody>
      </p:sp>
      <p:sp>
        <p:nvSpPr>
          <p:cNvPr id="6" name="Rectangle 5"/>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
        <p:nvSpPr>
          <p:cNvPr id="7" name="Rectangle 6"/>
          <p:cNvSpPr/>
          <p:nvPr/>
        </p:nvSpPr>
        <p:spPr>
          <a:xfrm>
            <a:off x="4826243" y="536047"/>
            <a:ext cx="2757230" cy="369332"/>
          </a:xfrm>
          <a:prstGeom prst="rect">
            <a:avLst/>
          </a:prstGeom>
        </p:spPr>
        <p:txBody>
          <a:bodyPr wrap="none">
            <a:spAutoFit/>
          </a:bodyPr>
          <a:lstStyle/>
          <a:p>
            <a:r>
              <a:rPr lang="fr-FR" dirty="0"/>
              <a:t>Transformateurs de tension</a:t>
            </a:r>
          </a:p>
        </p:txBody>
      </p:sp>
      <p:pic>
        <p:nvPicPr>
          <p:cNvPr id="8" name="Image 7"/>
          <p:cNvPicPr>
            <a:picLocks noChangeAspect="1"/>
          </p:cNvPicPr>
          <p:nvPr/>
        </p:nvPicPr>
        <p:blipFill>
          <a:blip r:embed="rId3"/>
          <a:stretch>
            <a:fillRect/>
          </a:stretch>
        </p:blipFill>
        <p:spPr>
          <a:xfrm>
            <a:off x="8662560" y="4108494"/>
            <a:ext cx="3529440" cy="2483200"/>
          </a:xfrm>
          <a:prstGeom prst="rect">
            <a:avLst/>
          </a:prstGeom>
        </p:spPr>
      </p:pic>
      <p:sp>
        <p:nvSpPr>
          <p:cNvPr id="9" name="Rectangle 8"/>
          <p:cNvSpPr/>
          <p:nvPr/>
        </p:nvSpPr>
        <p:spPr>
          <a:xfrm>
            <a:off x="478971" y="4334431"/>
            <a:ext cx="780505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 transformateur chauffe en fonctionnement normal à cause des courants de Foucault dans le circuit magnétique, </a:t>
            </a:r>
            <a:endParaRPr lang="fr-FR" dirty="0" smtClean="0"/>
          </a:p>
          <a:p>
            <a:pPr marL="285750" indent="-285750">
              <a:buFont typeface="Arial" panose="020B0604020202020204" pitchFamily="34" charset="0"/>
              <a:buChar char="•"/>
            </a:pPr>
            <a:r>
              <a:rPr lang="fr-FR" dirty="0" smtClean="0"/>
              <a:t>Il est </a:t>
            </a:r>
            <a:r>
              <a:rPr lang="fr-FR" dirty="0"/>
              <a:t>constitué d'un empilement de tôles afin de limiter leurs effets.</a:t>
            </a:r>
          </a:p>
          <a:p>
            <a:pPr marL="285750" indent="-285750">
              <a:buFont typeface="Arial" panose="020B0604020202020204" pitchFamily="34" charset="0"/>
              <a:buChar char="•"/>
            </a:pPr>
            <a:r>
              <a:rPr lang="fr-FR" dirty="0" smtClean="0"/>
              <a:t>Les </a:t>
            </a:r>
            <a:r>
              <a:rPr lang="fr-FR" dirty="0"/>
              <a:t>transformateurs sur aéronef sont souvent utilisés </a:t>
            </a:r>
            <a:r>
              <a:rPr lang="fr-FR" dirty="0" smtClean="0"/>
              <a:t>pour :</a:t>
            </a:r>
          </a:p>
          <a:p>
            <a:pPr marL="285750" indent="-285750">
              <a:buFont typeface="Arial" panose="020B0604020202020204" pitchFamily="34" charset="0"/>
              <a:buChar char="•"/>
            </a:pPr>
            <a:r>
              <a:rPr lang="fr-FR" dirty="0" smtClean="0"/>
              <a:t>Abaisser la tension: convertir </a:t>
            </a:r>
            <a:r>
              <a:rPr lang="fr-FR" dirty="0"/>
              <a:t>le 115/200 V en 26 V alternatif, </a:t>
            </a:r>
            <a:endParaRPr lang="fr-FR" dirty="0" smtClean="0"/>
          </a:p>
          <a:p>
            <a:pPr marL="285750" indent="-285750">
              <a:buFont typeface="Arial" panose="020B0604020202020204" pitchFamily="34" charset="0"/>
              <a:buChar char="•"/>
            </a:pPr>
            <a:r>
              <a:rPr lang="fr-FR" dirty="0" smtClean="0"/>
              <a:t>Obtenir </a:t>
            </a:r>
            <a:r>
              <a:rPr lang="fr-FR" dirty="0"/>
              <a:t>du courant continu basse tension 24 V e</a:t>
            </a:r>
            <a:r>
              <a:rPr lang="fr-FR" dirty="0" smtClean="0"/>
              <a:t>n </a:t>
            </a:r>
            <a:r>
              <a:rPr lang="fr-FR" dirty="0"/>
              <a:t>les incorporant dans un dispositif appelé </a:t>
            </a:r>
            <a:r>
              <a:rPr lang="fr-FR" dirty="0" smtClean="0"/>
              <a:t>TRU </a:t>
            </a:r>
            <a:r>
              <a:rPr lang="fr-FR" dirty="0"/>
              <a:t>(Transformateur Rectifier Unit)</a:t>
            </a:r>
            <a:r>
              <a:rPr lang="fr-FR" dirty="0" smtClean="0"/>
              <a:t>.</a:t>
            </a:r>
            <a:endParaRPr lang="fr-FR" dirty="0"/>
          </a:p>
        </p:txBody>
      </p:sp>
    </p:spTree>
    <p:extLst>
      <p:ext uri="{BB962C8B-B14F-4D97-AF65-F5344CB8AC3E}">
        <p14:creationId xmlns:p14="http://schemas.microsoft.com/office/powerpoint/2010/main" val="28096069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3044806" y="1228466"/>
            <a:ext cx="5311274" cy="1732448"/>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04891" y="3560526"/>
            <a:ext cx="11110167"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 </a:t>
            </a:r>
            <a:r>
              <a:rPr lang="fr-FR" dirty="0"/>
              <a:t>rôle du TRU (Transformateur Rectifier Unit) est de fournir une tension continue à partir d'une tension alternative monophasée ou triphasée.</a:t>
            </a:r>
          </a:p>
          <a:p>
            <a:pPr marL="285750" indent="-285750">
              <a:lnSpc>
                <a:spcPct val="150000"/>
              </a:lnSpc>
              <a:buFont typeface="Arial" panose="020B0604020202020204" pitchFamily="34" charset="0"/>
              <a:buChar char="•"/>
            </a:pPr>
            <a:r>
              <a:rPr lang="fr-FR" dirty="0" smtClean="0"/>
              <a:t>L'ensemble </a:t>
            </a:r>
            <a:r>
              <a:rPr lang="fr-FR" dirty="0"/>
              <a:t>comporte au minimum </a:t>
            </a:r>
            <a:r>
              <a:rPr lang="fr-FR" dirty="0" smtClean="0"/>
              <a:t>:</a:t>
            </a:r>
          </a:p>
          <a:p>
            <a:pPr marL="742950" lvl="1" indent="-285750">
              <a:lnSpc>
                <a:spcPct val="150000"/>
              </a:lnSpc>
              <a:buFont typeface="Courier New" panose="02070309020205020404" pitchFamily="49" charset="0"/>
              <a:buChar char="o"/>
            </a:pPr>
            <a:r>
              <a:rPr lang="fr-FR" dirty="0" smtClean="0"/>
              <a:t>un </a:t>
            </a:r>
            <a:r>
              <a:rPr lang="fr-FR" dirty="0"/>
              <a:t>transformateur </a:t>
            </a:r>
            <a:r>
              <a:rPr lang="fr-FR" dirty="0" smtClean="0"/>
              <a:t>abaisseur de tension </a:t>
            </a:r>
          </a:p>
          <a:p>
            <a:pPr marL="742950" lvl="1" indent="-285750">
              <a:lnSpc>
                <a:spcPct val="150000"/>
              </a:lnSpc>
              <a:buFont typeface="Courier New" panose="02070309020205020404" pitchFamily="49" charset="0"/>
              <a:buChar char="o"/>
            </a:pPr>
            <a:r>
              <a:rPr lang="fr-FR" dirty="0" smtClean="0"/>
              <a:t>un pont redresseur mono ou triphasé et d'un filtrage.</a:t>
            </a:r>
          </a:p>
          <a:p>
            <a:pPr marL="285750" indent="-285750">
              <a:lnSpc>
                <a:spcPct val="150000"/>
              </a:lnSpc>
              <a:buFont typeface="Arial" panose="020B0604020202020204" pitchFamily="34" charset="0"/>
              <a:buChar char="•"/>
            </a:pPr>
            <a:r>
              <a:rPr lang="fr-FR" dirty="0" smtClean="0"/>
              <a:t>Sur les aéronefs où la source principale est un réseau triphasé, les transformateurs redresseurs alimentent, en fonctionnement normal, le réseau continu.</a:t>
            </a:r>
            <a:endParaRPr lang="fr-FR" dirty="0"/>
          </a:p>
        </p:txBody>
      </p:sp>
      <p:sp>
        <p:nvSpPr>
          <p:cNvPr id="5" name="Rectangle 4"/>
          <p:cNvSpPr/>
          <p:nvPr/>
        </p:nvSpPr>
        <p:spPr>
          <a:xfrm>
            <a:off x="4895234" y="599105"/>
            <a:ext cx="2858731" cy="369332"/>
          </a:xfrm>
          <a:prstGeom prst="rect">
            <a:avLst/>
          </a:prstGeom>
        </p:spPr>
        <p:txBody>
          <a:bodyPr wrap="none">
            <a:spAutoFit/>
          </a:bodyPr>
          <a:lstStyle/>
          <a:p>
            <a:r>
              <a:rPr lang="fr-FR" dirty="0"/>
              <a:t>Transformateurs redresseurs</a:t>
            </a:r>
          </a:p>
        </p:txBody>
      </p:sp>
      <p:sp>
        <p:nvSpPr>
          <p:cNvPr id="7" name="Rectangle 6"/>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Tree>
    <p:extLst>
      <p:ext uri="{BB962C8B-B14F-4D97-AF65-F5344CB8AC3E}">
        <p14:creationId xmlns:p14="http://schemas.microsoft.com/office/powerpoint/2010/main" val="417748964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10115606" y="930629"/>
            <a:ext cx="1888560" cy="1815840"/>
          </a:xfrm>
          <a:prstGeom prst="rect">
            <a:avLst/>
          </a:prstGeom>
        </p:spPr>
      </p:pic>
      <p:sp>
        <p:nvSpPr>
          <p:cNvPr id="5" name="Rectangle 4"/>
          <p:cNvSpPr/>
          <p:nvPr/>
        </p:nvSpPr>
        <p:spPr>
          <a:xfrm>
            <a:off x="163284" y="1112669"/>
            <a:ext cx="9666513"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Un </a:t>
            </a:r>
            <a:r>
              <a:rPr lang="fr-FR" dirty="0"/>
              <a:t>fil parcouru par un courant alternatif crée autour de lui un champ magnétique variable.</a:t>
            </a:r>
          </a:p>
          <a:p>
            <a:r>
              <a:rPr lang="fr-FR" dirty="0"/>
              <a:t>Une bobine torique placée autour de ce fil est soumise à la variation de flux et devient le siège d'une tension induite.</a:t>
            </a:r>
          </a:p>
          <a:p>
            <a:r>
              <a:rPr lang="fr-FR" dirty="0"/>
              <a:t>Si le secondaire est ouvert (aucune charge connectée), la tension secondaire peut devenir très intense, car il n'y a pas de </a:t>
            </a:r>
            <a:r>
              <a:rPr lang="fr-FR" dirty="0" err="1"/>
              <a:t>contre-flux</a:t>
            </a:r>
            <a:r>
              <a:rPr lang="fr-FR" dirty="0"/>
              <a:t>. </a:t>
            </a:r>
            <a:endParaRPr lang="fr-FR" dirty="0" smtClean="0"/>
          </a:p>
          <a:p>
            <a:r>
              <a:rPr lang="fr-FR" dirty="0" smtClean="0"/>
              <a:t>Cela </a:t>
            </a:r>
            <a:r>
              <a:rPr lang="fr-FR" dirty="0"/>
              <a:t>présente un danger et peut détruire par claquage l'isolant du transformateur d'intensité (TI).</a:t>
            </a:r>
          </a:p>
          <a:p>
            <a:r>
              <a:rPr lang="fr-FR" dirty="0"/>
              <a:t>Un TI ne doit jamais fonctionner avec le secondaire ouvert.</a:t>
            </a:r>
          </a:p>
          <a:p>
            <a:r>
              <a:rPr lang="fr-FR" dirty="0"/>
              <a:t>On rappelle que les ampères-tours sont le produit N x I.</a:t>
            </a:r>
          </a:p>
          <a:p>
            <a:r>
              <a:rPr lang="fr-FR" dirty="0"/>
              <a:t>Les ampères-tours du primaire sont égaux à ceux du secondaire :</a:t>
            </a:r>
          </a:p>
          <a:p>
            <a:r>
              <a:rPr lang="fr-FR" dirty="0" smtClean="0"/>
              <a:t>N1 </a:t>
            </a:r>
            <a:r>
              <a:rPr lang="fr-FR" dirty="0"/>
              <a:t>x </a:t>
            </a:r>
            <a:r>
              <a:rPr lang="fr-FR" dirty="0" smtClean="0"/>
              <a:t>I1= </a:t>
            </a:r>
            <a:r>
              <a:rPr lang="fr-FR" dirty="0"/>
              <a:t>N2 x I2</a:t>
            </a:r>
          </a:p>
          <a:p>
            <a:r>
              <a:rPr lang="fr-FR" dirty="0"/>
              <a:t>Le primaire est constitué de </a:t>
            </a:r>
            <a:r>
              <a:rPr lang="fr-FR" dirty="0" smtClean="0"/>
              <a:t>N1 </a:t>
            </a:r>
            <a:r>
              <a:rPr lang="fr-FR" dirty="0"/>
              <a:t>spires (dans la </a:t>
            </a:r>
            <a:r>
              <a:rPr lang="fr-FR" dirty="0" smtClean="0"/>
              <a:t>figure une </a:t>
            </a:r>
            <a:r>
              <a:rPr lang="fr-FR" dirty="0"/>
              <a:t>spire).</a:t>
            </a:r>
          </a:p>
          <a:p>
            <a:r>
              <a:rPr lang="fr-FR" dirty="0"/>
              <a:t>Le secondaire de N2 spires (exemple, 100).</a:t>
            </a:r>
          </a:p>
          <a:p>
            <a:r>
              <a:rPr lang="fr-FR" dirty="0"/>
              <a:t>Le rapport de transformation K est donc de </a:t>
            </a:r>
            <a:r>
              <a:rPr lang="fr-FR" dirty="0" smtClean="0"/>
              <a:t>N1/N2 </a:t>
            </a:r>
            <a:r>
              <a:rPr lang="fr-FR" dirty="0"/>
              <a:t>= 1/100, donc </a:t>
            </a:r>
            <a:r>
              <a:rPr lang="fr-FR" dirty="0" smtClean="0"/>
              <a:t>I2/I1 </a:t>
            </a:r>
            <a:r>
              <a:rPr lang="fr-FR" dirty="0"/>
              <a:t>= 1/100.</a:t>
            </a:r>
          </a:p>
          <a:p>
            <a:r>
              <a:rPr lang="fr-FR" dirty="0"/>
              <a:t>Si </a:t>
            </a:r>
            <a:r>
              <a:rPr lang="fr-FR" dirty="0" smtClean="0"/>
              <a:t>I1 </a:t>
            </a:r>
            <a:r>
              <a:rPr lang="fr-FR" dirty="0"/>
              <a:t>= 500 A, le courant I2 = K x Ix = 5 A</a:t>
            </a:r>
            <a:r>
              <a:rPr lang="fr-FR" dirty="0" smtClean="0"/>
              <a:t>.</a:t>
            </a:r>
            <a:endParaRPr lang="fr-FR" dirty="0"/>
          </a:p>
        </p:txBody>
      </p:sp>
      <p:sp>
        <p:nvSpPr>
          <p:cNvPr id="6" name="Rectangle 5"/>
          <p:cNvSpPr/>
          <p:nvPr/>
        </p:nvSpPr>
        <p:spPr>
          <a:xfrm>
            <a:off x="4487887" y="592300"/>
            <a:ext cx="2759025" cy="369332"/>
          </a:xfrm>
          <a:prstGeom prst="rect">
            <a:avLst/>
          </a:prstGeom>
        </p:spPr>
        <p:txBody>
          <a:bodyPr wrap="none">
            <a:spAutoFit/>
          </a:bodyPr>
          <a:lstStyle/>
          <a:p>
            <a:r>
              <a:rPr lang="fr-FR" dirty="0"/>
              <a:t>Transformateurs d'intensité</a:t>
            </a:r>
          </a:p>
        </p:txBody>
      </p:sp>
      <p:pic>
        <p:nvPicPr>
          <p:cNvPr id="8" name="Image 7"/>
          <p:cNvPicPr>
            <a:picLocks noChangeAspect="1"/>
          </p:cNvPicPr>
          <p:nvPr/>
        </p:nvPicPr>
        <p:blipFill>
          <a:blip r:embed="rId3"/>
          <a:stretch>
            <a:fillRect/>
          </a:stretch>
        </p:blipFill>
        <p:spPr>
          <a:xfrm>
            <a:off x="9994027" y="3424486"/>
            <a:ext cx="2066404" cy="1931286"/>
          </a:xfrm>
          <a:prstGeom prst="rect">
            <a:avLst/>
          </a:prstGeom>
        </p:spPr>
      </p:pic>
      <p:sp>
        <p:nvSpPr>
          <p:cNvPr id="9" name="Rectangle 8"/>
          <p:cNvSpPr/>
          <p:nvPr/>
        </p:nvSpPr>
        <p:spPr>
          <a:xfrm>
            <a:off x="163285" y="5184183"/>
            <a:ext cx="966651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transformateurs d'intensité sont utilisés pour la mesure, le contrôle ou la protection des circuits.</a:t>
            </a:r>
          </a:p>
          <a:p>
            <a:r>
              <a:rPr lang="fr-FR" dirty="0"/>
              <a:t>Mesure d'une intensité avec un TI </a:t>
            </a:r>
            <a:r>
              <a:rPr lang="fr-FR" dirty="0" smtClean="0"/>
              <a:t>: </a:t>
            </a:r>
          </a:p>
          <a:p>
            <a:r>
              <a:rPr lang="fr-FR" dirty="0" smtClean="0"/>
              <a:t>le </a:t>
            </a:r>
            <a:r>
              <a:rPr lang="fr-FR" dirty="0"/>
              <a:t>TI ne nécessite pas d'ouvrir le circuit pour y insérer l'ampèremètre</a:t>
            </a:r>
            <a:r>
              <a:rPr lang="fr-FR" dirty="0" smtClean="0"/>
              <a:t>. </a:t>
            </a:r>
          </a:p>
          <a:p>
            <a:r>
              <a:rPr lang="fr-FR" dirty="0" smtClean="0"/>
              <a:t>Ce </a:t>
            </a:r>
            <a:r>
              <a:rPr lang="fr-FR" dirty="0"/>
              <a:t>système permet de mesurer de très fortes intensités avec un ampèremètre de petit calibre.</a:t>
            </a:r>
          </a:p>
          <a:p>
            <a:r>
              <a:rPr lang="fr-FR" dirty="0"/>
              <a:t>Comme le transformateur de tension, le </a:t>
            </a:r>
            <a:r>
              <a:rPr lang="fr-FR" dirty="0" smtClean="0"/>
              <a:t>transformateur d'intensité en alternatif seulement</a:t>
            </a:r>
            <a:endParaRPr lang="fr-FR" dirty="0"/>
          </a:p>
        </p:txBody>
      </p:sp>
      <p:sp>
        <p:nvSpPr>
          <p:cNvPr id="10" name="Rectangle 9"/>
          <p:cNvSpPr/>
          <p:nvPr/>
        </p:nvSpPr>
        <p:spPr>
          <a:xfrm>
            <a:off x="5252922" y="71931"/>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Tree>
    <p:extLst>
      <p:ext uri="{BB962C8B-B14F-4D97-AF65-F5344CB8AC3E}">
        <p14:creationId xmlns:p14="http://schemas.microsoft.com/office/powerpoint/2010/main" val="32975321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891141" y="1076539"/>
            <a:ext cx="6192000" cy="2312480"/>
          </a:xfrm>
          <a:prstGeom prst="rect">
            <a:avLst/>
          </a:prstGeom>
        </p:spPr>
      </p:pic>
      <p:sp>
        <p:nvSpPr>
          <p:cNvPr id="4" name="Rectangle 3"/>
          <p:cNvSpPr/>
          <p:nvPr/>
        </p:nvSpPr>
        <p:spPr>
          <a:xfrm>
            <a:off x="478972" y="3568398"/>
            <a:ext cx="1150620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a:t>
            </a:r>
            <a:r>
              <a:rPr lang="fr-FR" dirty="0"/>
              <a:t>rôle du convertisseur </a:t>
            </a:r>
            <a:r>
              <a:rPr lang="fr-FR" dirty="0" smtClean="0"/>
              <a:t>est </a:t>
            </a:r>
            <a:r>
              <a:rPr lang="fr-FR" dirty="0"/>
              <a:t>de fournir une source alternative</a:t>
            </a:r>
            <a:r>
              <a:rPr lang="fr-FR" dirty="0" smtClean="0"/>
              <a:t>, </a:t>
            </a:r>
            <a:r>
              <a:rPr lang="fr-FR" dirty="0"/>
              <a:t>sur des aéronefs </a:t>
            </a:r>
            <a:endParaRPr lang="fr-FR" dirty="0" smtClean="0"/>
          </a:p>
          <a:p>
            <a:pPr marL="1200150" lvl="1" indent="-285750">
              <a:buFont typeface="Courier New" panose="02070309020205020404" pitchFamily="49" charset="0"/>
              <a:buChar char="o"/>
            </a:pPr>
            <a:r>
              <a:rPr lang="fr-FR" dirty="0"/>
              <a:t>où </a:t>
            </a:r>
            <a:r>
              <a:rPr lang="fr-FR" dirty="0" smtClean="0"/>
              <a:t>la </a:t>
            </a:r>
            <a:r>
              <a:rPr lang="fr-FR" dirty="0"/>
              <a:t>génération principale est une génération à courant continu, </a:t>
            </a:r>
            <a:endParaRPr lang="fr-FR" dirty="0" smtClean="0"/>
          </a:p>
          <a:p>
            <a:pPr marL="1200150" lvl="2" indent="-285750">
              <a:buFont typeface="Courier New" panose="02070309020205020404" pitchFamily="49" charset="0"/>
              <a:buChar char="o"/>
            </a:pPr>
            <a:r>
              <a:rPr lang="fr-FR" dirty="0" smtClean="0"/>
              <a:t>où </a:t>
            </a:r>
            <a:r>
              <a:rPr lang="fr-FR" dirty="0"/>
              <a:t>seule subsiste une source d'alimentation continue</a:t>
            </a:r>
            <a:r>
              <a:rPr lang="fr-FR" dirty="0" smtClean="0"/>
              <a:t>,.</a:t>
            </a:r>
            <a:endParaRPr lang="fr-FR" dirty="0"/>
          </a:p>
          <a:p>
            <a:pPr marL="285750" indent="-285750">
              <a:buFont typeface="Arial" panose="020B0604020202020204" pitchFamily="34" charset="0"/>
              <a:buChar char="•"/>
            </a:pPr>
            <a:r>
              <a:rPr lang="fr-FR" dirty="0" smtClean="0"/>
              <a:t>Le </a:t>
            </a:r>
            <a:r>
              <a:rPr lang="fr-FR" dirty="0"/>
              <a:t>principe (très simplifié) est de hacher du courant continu de façon à créer une variation de courant, donc de flux, dans l'enroulement primaire d'un transformateur. </a:t>
            </a:r>
            <a:endParaRPr lang="fr-FR" dirty="0" smtClean="0"/>
          </a:p>
          <a:p>
            <a:pPr marL="285750" indent="-285750">
              <a:buFont typeface="Arial" panose="020B0604020202020204" pitchFamily="34" charset="0"/>
              <a:buChar char="•"/>
            </a:pPr>
            <a:r>
              <a:rPr lang="fr-FR" dirty="0" smtClean="0"/>
              <a:t>On </a:t>
            </a:r>
            <a:r>
              <a:rPr lang="fr-FR" dirty="0"/>
              <a:t>récupère alors au secondaire une tension alternative fonction du rapport de transformation (K</a:t>
            </a:r>
            <a:r>
              <a:rPr lang="fr-FR" dirty="0" smtClean="0"/>
              <a:t>).</a:t>
            </a:r>
          </a:p>
          <a:p>
            <a:pPr marL="285750" indent="-285750">
              <a:buFont typeface="Arial" panose="020B0604020202020204" pitchFamily="34" charset="0"/>
              <a:buChar char="•"/>
            </a:pPr>
            <a:r>
              <a:rPr lang="fr-FR" dirty="0" smtClean="0"/>
              <a:t>Sur les aéronefs où la génération principale est alternative, on trouve au moins un convertisseur statique.</a:t>
            </a:r>
          </a:p>
          <a:p>
            <a:pPr marL="285750" indent="-285750">
              <a:buFont typeface="Arial" panose="020B0604020202020204" pitchFamily="34" charset="0"/>
              <a:buChar char="•"/>
            </a:pPr>
            <a:r>
              <a:rPr lang="fr-FR" dirty="0" smtClean="0"/>
              <a:t>Son </a:t>
            </a:r>
            <a:r>
              <a:rPr lang="fr-FR" dirty="0"/>
              <a:t>rôle est, en secours (avion sur batterie seule), de récupérer la tension continue de la barre bus secours continu et de générer un minimum de tension alternative </a:t>
            </a:r>
            <a:r>
              <a:rPr lang="fr-FR" dirty="0" smtClean="0"/>
              <a:t>: pour </a:t>
            </a:r>
            <a:r>
              <a:rPr lang="fr-FR" dirty="0"/>
              <a:t>l'horizon de secours et l'alimentation de la barre bus secours alternative sur laquelle on trouvera en général le VOR-RMI et l'ADF du commandant de bord (liste non limitative donnée en exemple</a:t>
            </a:r>
            <a:r>
              <a:rPr lang="fr-FR" dirty="0" smtClean="0"/>
              <a:t>).</a:t>
            </a:r>
            <a:endParaRPr lang="fr-FR" dirty="0"/>
          </a:p>
        </p:txBody>
      </p:sp>
      <p:sp>
        <p:nvSpPr>
          <p:cNvPr id="5" name="Rectangle 4"/>
          <p:cNvSpPr/>
          <p:nvPr/>
        </p:nvSpPr>
        <p:spPr>
          <a:xfrm>
            <a:off x="4757445" y="634695"/>
            <a:ext cx="2459391" cy="369332"/>
          </a:xfrm>
          <a:prstGeom prst="rect">
            <a:avLst/>
          </a:prstGeom>
        </p:spPr>
        <p:txBody>
          <a:bodyPr wrap="none">
            <a:spAutoFit/>
          </a:bodyPr>
          <a:lstStyle/>
          <a:p>
            <a:r>
              <a:rPr lang="fr-FR" dirty="0"/>
              <a:t>Convertisseurs statiques</a:t>
            </a:r>
          </a:p>
        </p:txBody>
      </p:sp>
      <p:sp>
        <p:nvSpPr>
          <p:cNvPr id="7" name="Rectangle 6"/>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Tree>
    <p:extLst>
      <p:ext uri="{BB962C8B-B14F-4D97-AF65-F5344CB8AC3E}">
        <p14:creationId xmlns:p14="http://schemas.microsoft.com/office/powerpoint/2010/main" val="19438227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2831561" y="1255415"/>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498190" y="4686355"/>
            <a:ext cx="11506200"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 </a:t>
            </a:r>
            <a:r>
              <a:rPr lang="fr-FR" dirty="0"/>
              <a:t>réseau électrique d'un aéronef peut être très simple ou plus complexe. </a:t>
            </a:r>
            <a:endParaRPr lang="fr-FR" dirty="0" smtClean="0"/>
          </a:p>
          <a:p>
            <a:pPr marL="285750" indent="-285750" algn="just">
              <a:lnSpc>
                <a:spcPct val="150000"/>
              </a:lnSpc>
              <a:buFont typeface="Arial" panose="020B0604020202020204" pitchFamily="34" charset="0"/>
              <a:buChar char="•"/>
            </a:pPr>
            <a:r>
              <a:rPr lang="fr-FR" dirty="0" smtClean="0"/>
              <a:t>La </a:t>
            </a:r>
            <a:r>
              <a:rPr lang="fr-FR" dirty="0"/>
              <a:t>plupart des avions possèdent deux générateurs, qui alimentent le réseau de bord en parallèle.</a:t>
            </a:r>
          </a:p>
          <a:p>
            <a:pPr marL="285750" indent="-285750" algn="just">
              <a:lnSpc>
                <a:spcPct val="150000"/>
              </a:lnSpc>
              <a:buFont typeface="Arial" panose="020B0604020202020204" pitchFamily="34" charset="0"/>
              <a:buChar char="•"/>
            </a:pPr>
            <a:r>
              <a:rPr lang="fr-FR" dirty="0" smtClean="0"/>
              <a:t>Ceci </a:t>
            </a:r>
            <a:r>
              <a:rPr lang="fr-FR" dirty="0"/>
              <a:t>permet une redondance en cas de panne d'un générateur et permet aussi de répartir les charges de façon à ne pas faire travailler les générateurs au maximum de leur capacité (</a:t>
            </a:r>
            <a:r>
              <a:rPr lang="fr-FR" dirty="0" err="1"/>
              <a:t>load</a:t>
            </a:r>
            <a:r>
              <a:rPr lang="fr-FR" dirty="0"/>
              <a:t> sharing</a:t>
            </a:r>
            <a:r>
              <a:rPr lang="fr-FR" dirty="0" smtClean="0"/>
              <a:t>).</a:t>
            </a:r>
            <a:endParaRPr lang="fr-FR" dirty="0"/>
          </a:p>
        </p:txBody>
      </p:sp>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7" name="Rectangle 6"/>
          <p:cNvSpPr/>
          <p:nvPr/>
        </p:nvSpPr>
        <p:spPr>
          <a:xfrm>
            <a:off x="5626131" y="717168"/>
            <a:ext cx="1644233" cy="369332"/>
          </a:xfrm>
          <a:prstGeom prst="rect">
            <a:avLst/>
          </a:prstGeom>
        </p:spPr>
        <p:txBody>
          <a:bodyPr wrap="none">
            <a:spAutoFit/>
          </a:bodyPr>
          <a:lstStyle/>
          <a:p>
            <a:r>
              <a:rPr lang="fr-FR" dirty="0"/>
              <a:t>Ré</a:t>
            </a:r>
            <a:r>
              <a:rPr lang="fr-FR" dirty="0" smtClean="0"/>
              <a:t>seau </a:t>
            </a:r>
            <a:r>
              <a:rPr lang="fr-FR" dirty="0"/>
              <a:t>de bord</a:t>
            </a:r>
          </a:p>
        </p:txBody>
      </p:sp>
    </p:spTree>
    <p:extLst>
      <p:ext uri="{BB962C8B-B14F-4D97-AF65-F5344CB8AC3E}">
        <p14:creationId xmlns:p14="http://schemas.microsoft.com/office/powerpoint/2010/main" val="27000456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2949766" y="1091314"/>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6" name="Rectangle 5"/>
          <p:cNvSpPr/>
          <p:nvPr/>
        </p:nvSpPr>
        <p:spPr>
          <a:xfrm>
            <a:off x="462643" y="4333412"/>
            <a:ext cx="1150620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 </a:t>
            </a:r>
            <a:r>
              <a:rPr lang="fr-FR" dirty="0" smtClean="0"/>
              <a:t>disposer </a:t>
            </a:r>
            <a:r>
              <a:rPr lang="fr-FR" dirty="0"/>
              <a:t>d'une puissance plus importante ;</a:t>
            </a:r>
          </a:p>
          <a:p>
            <a:pPr marL="285750" indent="-285750">
              <a:buFont typeface="Arial" panose="020B0604020202020204" pitchFamily="34" charset="0"/>
              <a:buChar char="•"/>
            </a:pPr>
            <a:r>
              <a:rPr lang="fr-FR" dirty="0"/>
              <a:t>disposer d'une redondance de source d'alimentation en cas de panne ;</a:t>
            </a:r>
          </a:p>
          <a:p>
            <a:pPr marL="285750" indent="-285750">
              <a:buFont typeface="Arial" panose="020B0604020202020204" pitchFamily="34" charset="0"/>
              <a:buChar char="•"/>
            </a:pPr>
            <a:r>
              <a:rPr lang="fr-FR" dirty="0"/>
              <a:t>avoir une tension du réseau de bord uniforme.</a:t>
            </a:r>
          </a:p>
          <a:p>
            <a:pPr marL="285750" indent="-285750">
              <a:buFont typeface="Arial" panose="020B0604020202020204" pitchFamily="34" charset="0"/>
              <a:buChar char="•"/>
            </a:pPr>
            <a:r>
              <a:rPr lang="fr-FR" dirty="0"/>
              <a:t>Il est nécessaire d'avoir des générateurs identiques et de disposer d'un circuit d'équilibrage.</a:t>
            </a:r>
          </a:p>
          <a:p>
            <a:pPr marL="285750" indent="-285750">
              <a:buFont typeface="Arial" panose="020B0604020202020204" pitchFamily="34" charset="0"/>
              <a:buChar char="•"/>
            </a:pPr>
            <a:r>
              <a:rPr lang="fr-FR" dirty="0"/>
              <a:t>Des générateurs identiques ne délivrent pas exactement la même tension. </a:t>
            </a:r>
            <a:endParaRPr lang="fr-FR" dirty="0" smtClean="0"/>
          </a:p>
          <a:p>
            <a:pPr marL="285750" indent="-285750">
              <a:buFont typeface="Arial" panose="020B0604020202020204" pitchFamily="34" charset="0"/>
              <a:buChar char="•"/>
            </a:pPr>
            <a:r>
              <a:rPr lang="fr-FR" dirty="0" smtClean="0"/>
              <a:t>Le </a:t>
            </a:r>
            <a:r>
              <a:rPr lang="fr-FR" dirty="0"/>
              <a:t>circuit d'équilibrage agit sur les régulateurs de tension de chaque génératrice afin d'avoir des tensions identiques.</a:t>
            </a:r>
          </a:p>
        </p:txBody>
      </p:sp>
      <p:sp>
        <p:nvSpPr>
          <p:cNvPr id="7" name="Rectangle 6"/>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8187311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1628" y="4215608"/>
            <a:ext cx="11375571"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Soit </a:t>
            </a:r>
            <a:r>
              <a:rPr lang="fr-FR" dirty="0" smtClean="0"/>
              <a:t>G1 </a:t>
            </a:r>
            <a:r>
              <a:rPr lang="fr-FR" dirty="0"/>
              <a:t>et G2 connectée à la barre bus. </a:t>
            </a:r>
            <a:r>
              <a:rPr lang="fr-FR" dirty="0" smtClean="0"/>
              <a:t>(U1 </a:t>
            </a:r>
            <a:r>
              <a:rPr lang="fr-FR" dirty="0"/>
              <a:t>&gt; U2). </a:t>
            </a:r>
            <a:endParaRPr lang="fr-FR" dirty="0" smtClean="0"/>
          </a:p>
          <a:p>
            <a:r>
              <a:rPr lang="fr-FR" dirty="0" smtClean="0"/>
              <a:t>Chaque </a:t>
            </a:r>
            <a:r>
              <a:rPr lang="fr-FR" dirty="0"/>
              <a:t>génératrice G</a:t>
            </a:r>
            <a:r>
              <a:rPr lang="fr-FR" baseline="-25000" dirty="0"/>
              <a:t>N</a:t>
            </a:r>
            <a:r>
              <a:rPr lang="fr-FR" dirty="0"/>
              <a:t> débitent un courant I</a:t>
            </a:r>
            <a:r>
              <a:rPr lang="fr-FR" baseline="-25000" dirty="0"/>
              <a:t>N</a:t>
            </a:r>
            <a:r>
              <a:rPr lang="fr-FR" dirty="0"/>
              <a:t> différent, leur tension est U</a:t>
            </a:r>
            <a:r>
              <a:rPr lang="fr-FR" baseline="-25000" dirty="0"/>
              <a:t>N</a:t>
            </a:r>
            <a:r>
              <a:rPr lang="fr-FR" dirty="0"/>
              <a:t> = E</a:t>
            </a:r>
            <a:r>
              <a:rPr lang="fr-FR" baseline="-25000" dirty="0"/>
              <a:t>N</a:t>
            </a:r>
            <a:r>
              <a:rPr lang="fr-FR" dirty="0"/>
              <a:t> - r x I</a:t>
            </a:r>
            <a:r>
              <a:rPr lang="fr-FR" baseline="-25000" dirty="0"/>
              <a:t>N</a:t>
            </a:r>
            <a:r>
              <a:rPr lang="fr-FR" dirty="0"/>
              <a:t>.</a:t>
            </a:r>
          </a:p>
          <a:p>
            <a:r>
              <a:rPr lang="fr-FR" dirty="0" smtClean="0"/>
              <a:t>Ces </a:t>
            </a:r>
            <a:r>
              <a:rPr lang="fr-FR" dirty="0"/>
              <a:t>courants I</a:t>
            </a:r>
            <a:r>
              <a:rPr lang="fr-FR" baseline="-25000" dirty="0"/>
              <a:t>N</a:t>
            </a:r>
            <a:r>
              <a:rPr lang="fr-FR" dirty="0"/>
              <a:t> circulent </a:t>
            </a:r>
            <a:r>
              <a:rPr lang="fr-FR" dirty="0" smtClean="0"/>
              <a:t>depuis:</a:t>
            </a:r>
          </a:p>
          <a:p>
            <a:pPr marL="285750" indent="-285750">
              <a:buFont typeface="Arial" panose="020B0604020202020204" pitchFamily="34" charset="0"/>
              <a:buChar char="•"/>
            </a:pPr>
            <a:r>
              <a:rPr lang="fr-FR" dirty="0" smtClean="0"/>
              <a:t> </a:t>
            </a:r>
            <a:r>
              <a:rPr lang="fr-FR" dirty="0"/>
              <a:t>le + à travers le C/D (conjoncteur-disjoncteur), </a:t>
            </a:r>
            <a:endParaRPr lang="fr-FR" dirty="0" smtClean="0"/>
          </a:p>
          <a:p>
            <a:pPr marL="285750" indent="-285750">
              <a:buFont typeface="Arial" panose="020B0604020202020204" pitchFamily="34" charset="0"/>
              <a:buChar char="•"/>
            </a:pPr>
            <a:r>
              <a:rPr lang="fr-FR" dirty="0" smtClean="0"/>
              <a:t>puis </a:t>
            </a:r>
            <a:r>
              <a:rPr lang="fr-FR" dirty="0"/>
              <a:t>la bus et se referment via les charges </a:t>
            </a:r>
            <a:endParaRPr lang="fr-FR" dirty="0" smtClean="0"/>
          </a:p>
          <a:p>
            <a:pPr marL="285750" indent="-285750">
              <a:buFont typeface="Arial" panose="020B0604020202020204" pitchFamily="34" charset="0"/>
              <a:buChar char="•"/>
            </a:pPr>
            <a:r>
              <a:rPr lang="fr-FR" dirty="0" smtClean="0"/>
              <a:t>et </a:t>
            </a:r>
            <a:r>
              <a:rPr lang="fr-FR" dirty="0"/>
              <a:t>reviennent à la génératrice par la masse en traversant l'enroulement de compensation de la génératrice r.</a:t>
            </a:r>
          </a:p>
          <a:p>
            <a:r>
              <a:rPr lang="fr-FR" dirty="0" smtClean="0"/>
              <a:t>Dans </a:t>
            </a:r>
            <a:r>
              <a:rPr lang="fr-FR" dirty="0"/>
              <a:t>r, se développe une chute de tension u = ri. </a:t>
            </a:r>
            <a:endParaRPr lang="fr-FR" dirty="0" smtClean="0"/>
          </a:p>
          <a:p>
            <a:r>
              <a:rPr lang="fr-FR" dirty="0" smtClean="0"/>
              <a:t>Le </a:t>
            </a:r>
            <a:r>
              <a:rPr lang="fr-FR" dirty="0"/>
              <a:t>point A présente donc un potentiel inférieur à la masse. </a:t>
            </a:r>
            <a:endParaRPr lang="fr-FR" dirty="0" smtClean="0"/>
          </a:p>
          <a:p>
            <a:r>
              <a:rPr lang="fr-FR" dirty="0" smtClean="0"/>
              <a:t>Le </a:t>
            </a:r>
            <a:r>
              <a:rPr lang="fr-FR" dirty="0"/>
              <a:t>point B aussi mais, I étant plus petit, B est positif par rapport à A.</a:t>
            </a:r>
          </a:p>
        </p:txBody>
      </p:sp>
      <p:pic>
        <p:nvPicPr>
          <p:cNvPr id="5" name="Espace réservé du contenu 7"/>
          <p:cNvPicPr>
            <a:picLocks noGrp="1" noChangeAspect="1"/>
          </p:cNvPicPr>
          <p:nvPr>
            <p:ph idx="1"/>
          </p:nvPr>
        </p:nvPicPr>
        <p:blipFill>
          <a:blip r:embed="rId2"/>
          <a:stretch>
            <a:fillRect/>
          </a:stretch>
        </p:blipFill>
        <p:spPr>
          <a:xfrm>
            <a:off x="2532204" y="1051127"/>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8" name="Rectangle 7"/>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8358858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7827" y="4341423"/>
            <a:ext cx="1132114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Ainsi, un courant va s'établir dans la ligne d'équilibrage du point B vers le point A à travers les détecteurs </a:t>
            </a:r>
            <a:r>
              <a:rPr lang="fr-FR" dirty="0" smtClean="0"/>
              <a:t>D1 </a:t>
            </a:r>
            <a:r>
              <a:rPr lang="fr-FR" dirty="0"/>
              <a:t>et D2. </a:t>
            </a:r>
            <a:endParaRPr lang="fr-FR" dirty="0" smtClean="0"/>
          </a:p>
          <a:p>
            <a:pPr marL="285750" indent="-285750">
              <a:buFont typeface="Arial" panose="020B0604020202020204" pitchFamily="34" charset="0"/>
              <a:buChar char="•"/>
            </a:pPr>
            <a:r>
              <a:rPr lang="fr-FR" dirty="0" smtClean="0"/>
              <a:t>Le </a:t>
            </a:r>
            <a:r>
              <a:rPr lang="fr-FR" dirty="0"/>
              <a:t>détecteur </a:t>
            </a:r>
            <a:r>
              <a:rPr lang="fr-FR" dirty="0" smtClean="0"/>
              <a:t>D1 </a:t>
            </a:r>
            <a:r>
              <a:rPr lang="fr-FR" dirty="0"/>
              <a:t>va agir sur le régulateur </a:t>
            </a:r>
            <a:r>
              <a:rPr lang="fr-FR" dirty="0" smtClean="0"/>
              <a:t>R1 </a:t>
            </a:r>
            <a:r>
              <a:rPr lang="fr-FR" dirty="0"/>
              <a:t>de façon à diminuer l'excitation de </a:t>
            </a:r>
            <a:r>
              <a:rPr lang="fr-FR" dirty="0" smtClean="0"/>
              <a:t>G1 </a:t>
            </a:r>
            <a:r>
              <a:rPr lang="fr-FR" dirty="0"/>
              <a:t>(donc </a:t>
            </a:r>
            <a:r>
              <a:rPr lang="fr-FR" dirty="0" smtClean="0"/>
              <a:t>E1) </a:t>
            </a:r>
            <a:r>
              <a:rPr lang="fr-FR" dirty="0"/>
              <a:t>qui verra sa tension s'abaisser. </a:t>
            </a:r>
            <a:endParaRPr lang="fr-FR" dirty="0" smtClean="0"/>
          </a:p>
          <a:p>
            <a:pPr marL="285750" indent="-285750">
              <a:buFont typeface="Arial" panose="020B0604020202020204" pitchFamily="34" charset="0"/>
              <a:buChar char="•"/>
            </a:pPr>
            <a:r>
              <a:rPr lang="fr-FR" dirty="0" smtClean="0"/>
              <a:t>Le </a:t>
            </a:r>
            <a:r>
              <a:rPr lang="fr-FR" dirty="0"/>
              <a:t>détecteur D2 va agir sur le régulateur R2 de façon à augmenter la tension de G2 (donc E2) en augmentant son courant d'excitation.</a:t>
            </a:r>
          </a:p>
          <a:p>
            <a:pPr marL="285750" indent="-285750">
              <a:buFont typeface="Arial" panose="020B0604020202020204" pitchFamily="34" charset="0"/>
              <a:buChar char="•"/>
            </a:pPr>
            <a:r>
              <a:rPr lang="fr-FR" dirty="0" smtClean="0"/>
              <a:t>Ensuite</a:t>
            </a:r>
            <a:r>
              <a:rPr lang="fr-FR" dirty="0"/>
              <a:t>, tout au long du vol, dès qu'une génératrice débitera un peu plus que l'autre, un courant circulera dans un sens ou l'autre à travers </a:t>
            </a:r>
            <a:r>
              <a:rPr lang="fr-FR" dirty="0" smtClean="0"/>
              <a:t>D1 </a:t>
            </a:r>
            <a:r>
              <a:rPr lang="fr-FR" dirty="0"/>
              <a:t>et D2 via la ligne d'équilibrage.</a:t>
            </a:r>
          </a:p>
          <a:p>
            <a:pPr marL="285750" indent="-285750">
              <a:buFont typeface="Arial" panose="020B0604020202020204" pitchFamily="34" charset="0"/>
              <a:buChar char="•"/>
            </a:pPr>
            <a:r>
              <a:rPr lang="fr-FR" dirty="0" smtClean="0"/>
              <a:t>Le </a:t>
            </a:r>
            <a:r>
              <a:rPr lang="fr-FR" dirty="0"/>
              <a:t>courant d'équilibrage circule de la génératrice qui débite le moins vers celle qui débite le plus.</a:t>
            </a:r>
          </a:p>
        </p:txBody>
      </p:sp>
      <p:pic>
        <p:nvPicPr>
          <p:cNvPr id="5" name="Espace réservé du contenu 7"/>
          <p:cNvPicPr>
            <a:picLocks noGrp="1" noChangeAspect="1"/>
          </p:cNvPicPr>
          <p:nvPr>
            <p:ph idx="1"/>
          </p:nvPr>
        </p:nvPicPr>
        <p:blipFill>
          <a:blip r:embed="rId2"/>
          <a:stretch>
            <a:fillRect/>
          </a:stretch>
        </p:blipFill>
        <p:spPr>
          <a:xfrm>
            <a:off x="2662831" y="1086500"/>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8" name="Rectangle 7"/>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123031515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819814" y="1798848"/>
            <a:ext cx="8552372" cy="3927037"/>
          </a:xfrm>
          <a:prstGeom prst="rect">
            <a:avLst/>
          </a:prstGeom>
        </p:spPr>
      </p:pic>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7" name="Rectangle 6"/>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7665339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1BC21C1-2356-F2A3-A992-D7F8918E37F6}"/>
              </a:ext>
            </a:extLst>
          </p:cNvPr>
          <p:cNvSpPr txBox="1"/>
          <p:nvPr/>
        </p:nvSpPr>
        <p:spPr>
          <a:xfrm>
            <a:off x="663963" y="1665939"/>
            <a:ext cx="8208188"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courant électrique est un déplacement d'électrons, c'est la quantité d'électrons déplacés qui produit les différents effets du courant. </a:t>
            </a:r>
          </a:p>
          <a:p>
            <a:pPr marL="285750" indent="-285750" algn="just">
              <a:lnSpc>
                <a:spcPct val="150000"/>
              </a:lnSpc>
              <a:buFont typeface="Arial" panose="020B0604020202020204" pitchFamily="34" charset="0"/>
              <a:buChar char="•"/>
            </a:pPr>
            <a:r>
              <a:rPr lang="fr-FR" dirty="0"/>
              <a:t>L’unité de quantité d’électricité est le coulomb (c), </a:t>
            </a:r>
          </a:p>
          <a:p>
            <a:pPr marL="285750" indent="-285750" algn="just">
              <a:lnSpc>
                <a:spcPct val="150000"/>
              </a:lnSpc>
              <a:buFont typeface="Arial" panose="020B0604020202020204" pitchFamily="34" charset="0"/>
              <a:buChar char="•"/>
            </a:pPr>
            <a:r>
              <a:rPr lang="fr-FR" dirty="0"/>
              <a:t>Il représente la quantité d’électricité transportée par 6,25 10</a:t>
            </a:r>
            <a:r>
              <a:rPr lang="fr-FR" baseline="30000" dirty="0"/>
              <a:t>18</a:t>
            </a:r>
            <a:r>
              <a:rPr lang="fr-FR" dirty="0"/>
              <a:t> électrons,</a:t>
            </a:r>
          </a:p>
          <a:p>
            <a:pPr algn="ctr">
              <a:lnSpc>
                <a:spcPct val="150000"/>
              </a:lnSpc>
            </a:pPr>
            <a:r>
              <a:rPr lang="fr-FR" b="1" dirty="0"/>
              <a:t>Q =1 c = Charge de 6,25 10</a:t>
            </a:r>
            <a:r>
              <a:rPr lang="fr-FR" b="1" baseline="30000" dirty="0"/>
              <a:t>18</a:t>
            </a:r>
            <a:r>
              <a:rPr lang="fr-FR" b="1" dirty="0"/>
              <a:t> électrons</a:t>
            </a:r>
          </a:p>
          <a:p>
            <a:pPr marL="285750" indent="-285750" algn="just">
              <a:lnSpc>
                <a:spcPct val="150000"/>
              </a:lnSpc>
              <a:buFont typeface="Arial" panose="020B0604020202020204" pitchFamily="34" charset="0"/>
              <a:buChar char="•"/>
            </a:pPr>
            <a:r>
              <a:rPr lang="fr-FR" dirty="0"/>
              <a:t>L’intensité d’un courant constant est la quantité d’électricité qu’il transporte par </a:t>
            </a:r>
            <a:r>
              <a:rPr lang="fr-FR" dirty="0" smtClean="0"/>
              <a:t>seconde</a:t>
            </a:r>
            <a:r>
              <a:rPr lang="fr-FR" dirty="0"/>
              <a:t>:</a:t>
            </a:r>
            <a:r>
              <a:rPr lang="fr-FR" dirty="0" smtClean="0"/>
              <a:t> </a:t>
            </a:r>
            <a:r>
              <a:rPr lang="fr-FR" b="1" dirty="0" smtClean="0"/>
              <a:t>I</a:t>
            </a:r>
            <a:r>
              <a:rPr lang="fr-FR" b="1" baseline="-25000" dirty="0" smtClean="0"/>
              <a:t>A</a:t>
            </a:r>
            <a:r>
              <a:rPr lang="fr-FR" b="1" dirty="0" smtClean="0"/>
              <a:t> </a:t>
            </a:r>
            <a:r>
              <a:rPr lang="fr-FR" b="1" dirty="0"/>
              <a:t>= </a:t>
            </a:r>
            <a:r>
              <a:rPr lang="fr-FR" b="1" dirty="0" err="1"/>
              <a:t>Q</a:t>
            </a:r>
            <a:r>
              <a:rPr lang="fr-FR" b="1" baseline="-25000" dirty="0" err="1"/>
              <a:t>c</a:t>
            </a:r>
            <a:r>
              <a:rPr lang="fr-FR" b="1" dirty="0"/>
              <a:t>/</a:t>
            </a:r>
            <a:r>
              <a:rPr lang="fr-FR" b="1" dirty="0" err="1"/>
              <a:t>t</a:t>
            </a:r>
            <a:r>
              <a:rPr lang="fr-FR" b="1" baseline="-25000" dirty="0" err="1"/>
              <a:t>s</a:t>
            </a:r>
            <a:endParaRPr lang="fr-FR" b="1" baseline="-25000" dirty="0"/>
          </a:p>
          <a:p>
            <a:pPr marL="285750" indent="-285750" algn="just">
              <a:lnSpc>
                <a:spcPct val="150000"/>
              </a:lnSpc>
              <a:buFont typeface="Arial" panose="020B0604020202020204" pitchFamily="34" charset="0"/>
              <a:buChar char="•"/>
            </a:pPr>
            <a:r>
              <a:rPr lang="fr-FR" dirty="0"/>
              <a:t>L’unité d’intensité est l’ampère (A): </a:t>
            </a:r>
            <a:r>
              <a:rPr lang="fr-FR" dirty="0" smtClean="0"/>
              <a:t>l’intensité </a:t>
            </a:r>
            <a:r>
              <a:rPr lang="fr-FR" dirty="0"/>
              <a:t>d’un courant qui transporte 1 c/s,</a:t>
            </a:r>
          </a:p>
          <a:p>
            <a:pPr marL="285750" indent="-285750" algn="just">
              <a:lnSpc>
                <a:spcPct val="150000"/>
              </a:lnSpc>
              <a:buFont typeface="Arial" panose="020B0604020202020204" pitchFamily="34" charset="0"/>
              <a:buChar char="•"/>
            </a:pPr>
            <a:r>
              <a:rPr lang="fr-FR" dirty="0"/>
              <a:t>l’intensité se mesure avec un ampèremètre inséré dans un circuit.</a:t>
            </a:r>
          </a:p>
        </p:txBody>
      </p:sp>
      <p:sp>
        <p:nvSpPr>
          <p:cNvPr id="9" name="ZoneTexte 8">
            <a:extLst>
              <a:ext uri="{FF2B5EF4-FFF2-40B4-BE49-F238E27FC236}">
                <a16:creationId xmlns:a16="http://schemas.microsoft.com/office/drawing/2014/main" id="{47390EB8-78FA-99AF-B127-526ACEA3A084}"/>
              </a:ext>
            </a:extLst>
          </p:cNvPr>
          <p:cNvSpPr txBox="1"/>
          <p:nvPr/>
        </p:nvSpPr>
        <p:spPr>
          <a:xfrm>
            <a:off x="4780067" y="665888"/>
            <a:ext cx="24815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COURANT ELECTRIQUE</a:t>
            </a:r>
          </a:p>
        </p:txBody>
      </p:sp>
      <p:pic>
        <p:nvPicPr>
          <p:cNvPr id="2" name="Image 1"/>
          <p:cNvPicPr>
            <a:picLocks noChangeAspect="1"/>
          </p:cNvPicPr>
          <p:nvPr/>
        </p:nvPicPr>
        <p:blipFill>
          <a:blip r:embed="rId2"/>
          <a:stretch>
            <a:fillRect/>
          </a:stretch>
        </p:blipFill>
        <p:spPr>
          <a:xfrm>
            <a:off x="9103326" y="2771708"/>
            <a:ext cx="2857500" cy="1600200"/>
          </a:xfrm>
          <a:prstGeom prst="rect">
            <a:avLst/>
          </a:prstGeom>
        </p:spPr>
      </p:pic>
      <p:sp>
        <p:nvSpPr>
          <p:cNvPr id="8" name="Rectangle 7"/>
          <p:cNvSpPr/>
          <p:nvPr/>
        </p:nvSpPr>
        <p:spPr>
          <a:xfrm>
            <a:off x="4988188" y="5891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37025333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r="2178"/>
          <a:stretch/>
        </p:blipFill>
        <p:spPr>
          <a:xfrm>
            <a:off x="6335487" y="1257150"/>
            <a:ext cx="5784218" cy="4463394"/>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7641771" y="5720544"/>
            <a:ext cx="3545714" cy="369332"/>
          </a:xfrm>
          <a:prstGeom prst="rect">
            <a:avLst/>
          </a:prstGeom>
        </p:spPr>
        <p:txBody>
          <a:bodyPr wrap="none">
            <a:spAutoFit/>
          </a:bodyPr>
          <a:lstStyle/>
          <a:p>
            <a:r>
              <a:rPr lang="fr-FR" dirty="0"/>
              <a:t>Exemple de génération sur King 200</a:t>
            </a:r>
          </a:p>
        </p:txBody>
      </p:sp>
      <p:sp>
        <p:nvSpPr>
          <p:cNvPr id="7" name="Rectangle 6"/>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9" name="Rectangle 8"/>
          <p:cNvSpPr/>
          <p:nvPr/>
        </p:nvSpPr>
        <p:spPr>
          <a:xfrm>
            <a:off x="108857" y="1257150"/>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dirty="0" smtClean="0"/>
              <a:t>Les </a:t>
            </a:r>
            <a:r>
              <a:rPr lang="fr-FR" dirty="0"/>
              <a:t>contrôles </a:t>
            </a:r>
            <a:r>
              <a:rPr lang="fr-FR" dirty="0" smtClean="0"/>
              <a:t>au </a:t>
            </a:r>
            <a:r>
              <a:rPr lang="fr-FR" dirty="0"/>
              <a:t>sein d'un boîtier </a:t>
            </a:r>
            <a:r>
              <a:rPr lang="fr-FR" dirty="0" smtClean="0"/>
              <a:t>électronique: (GCU)</a:t>
            </a:r>
          </a:p>
          <a:p>
            <a:pPr algn="ctr">
              <a:lnSpc>
                <a:spcPct val="150000"/>
              </a:lnSpc>
            </a:pPr>
            <a:r>
              <a:rPr lang="fr-FR" b="1" dirty="0" smtClean="0"/>
              <a:t>DC </a:t>
            </a:r>
            <a:r>
              <a:rPr lang="fr-FR" b="1" dirty="0" err="1" smtClean="0"/>
              <a:t>Gen</a:t>
            </a:r>
            <a:r>
              <a:rPr lang="fr-FR" b="1" dirty="0"/>
              <a:t>. </a:t>
            </a:r>
            <a:r>
              <a:rPr lang="fr-FR" b="1" dirty="0" smtClean="0"/>
              <a:t>Control </a:t>
            </a:r>
            <a:r>
              <a:rPr lang="fr-FR" b="1" dirty="0"/>
              <a:t>U</a:t>
            </a:r>
            <a:r>
              <a:rPr lang="fr-FR" b="1" dirty="0" smtClean="0"/>
              <a:t>nit.</a:t>
            </a:r>
            <a:endParaRPr lang="fr-FR" b="1" dirty="0"/>
          </a:p>
          <a:p>
            <a:pPr marL="285750" indent="-285750">
              <a:lnSpc>
                <a:spcPct val="150000"/>
              </a:lnSpc>
              <a:buFont typeface="Arial" panose="020B0604020202020204" pitchFamily="34" charset="0"/>
              <a:buChar char="•"/>
            </a:pPr>
            <a:r>
              <a:rPr lang="fr-FR" dirty="0" smtClean="0"/>
              <a:t>La </a:t>
            </a:r>
            <a:r>
              <a:rPr lang="fr-FR" dirty="0"/>
              <a:t>ligne d'équilibrage (</a:t>
            </a:r>
            <a:r>
              <a:rPr lang="fr-FR" dirty="0" err="1"/>
              <a:t>equalizing</a:t>
            </a:r>
            <a:r>
              <a:rPr lang="fr-FR" dirty="0"/>
              <a:t>), </a:t>
            </a:r>
            <a:endParaRPr lang="fr-FR" dirty="0" smtClean="0"/>
          </a:p>
          <a:p>
            <a:pPr marL="285750" indent="-285750">
              <a:lnSpc>
                <a:spcPct val="150000"/>
              </a:lnSpc>
              <a:buFont typeface="Arial" panose="020B0604020202020204" pitchFamily="34" charset="0"/>
              <a:buChar char="•"/>
            </a:pPr>
            <a:r>
              <a:rPr lang="fr-FR" dirty="0" smtClean="0"/>
              <a:t>l'action </a:t>
            </a:r>
            <a:r>
              <a:rPr lang="fr-FR" dirty="0"/>
              <a:t>sur la régulation de tension (excitation), </a:t>
            </a:r>
            <a:endParaRPr lang="fr-FR" dirty="0" smtClean="0"/>
          </a:p>
          <a:p>
            <a:pPr marL="285750" indent="-285750">
              <a:lnSpc>
                <a:spcPct val="150000"/>
              </a:lnSpc>
              <a:buFont typeface="Arial" panose="020B0604020202020204" pitchFamily="34" charset="0"/>
              <a:buChar char="•"/>
            </a:pPr>
            <a:r>
              <a:rPr lang="fr-FR" dirty="0" smtClean="0"/>
              <a:t>la </a:t>
            </a:r>
            <a:r>
              <a:rPr lang="fr-FR" dirty="0"/>
              <a:t>mesure de différence de potentiel entre la génératrice et la bus (</a:t>
            </a:r>
            <a:r>
              <a:rPr lang="fr-FR" dirty="0" err="1"/>
              <a:t>gen</a:t>
            </a:r>
            <a:r>
              <a:rPr lang="fr-FR" dirty="0"/>
              <a:t>. voltage sens et bus voltage sens) </a:t>
            </a:r>
            <a:endParaRPr lang="fr-FR" dirty="0" smtClean="0"/>
          </a:p>
          <a:p>
            <a:pPr marL="285750" indent="-285750">
              <a:lnSpc>
                <a:spcPct val="150000"/>
              </a:lnSpc>
              <a:buFont typeface="Arial" panose="020B0604020202020204" pitchFamily="34" charset="0"/>
              <a:buChar char="•"/>
            </a:pPr>
            <a:r>
              <a:rPr lang="fr-FR" dirty="0" smtClean="0"/>
              <a:t>et </a:t>
            </a:r>
            <a:r>
              <a:rPr lang="fr-FR" dirty="0"/>
              <a:t>le pilotage du relais principal (line </a:t>
            </a:r>
            <a:r>
              <a:rPr lang="fr-FR" dirty="0" err="1"/>
              <a:t>contactor</a:t>
            </a:r>
            <a:r>
              <a:rPr lang="fr-FR" dirty="0"/>
              <a:t>) reliant la génératrice à la bus (line </a:t>
            </a:r>
            <a:r>
              <a:rPr lang="fr-FR" dirty="0" err="1"/>
              <a:t>contactor</a:t>
            </a:r>
            <a:r>
              <a:rPr lang="fr-FR" dirty="0"/>
              <a:t> control).</a:t>
            </a:r>
          </a:p>
        </p:txBody>
      </p:sp>
      <p:sp>
        <p:nvSpPr>
          <p:cNvPr id="10" name="Rectangle 9"/>
          <p:cNvSpPr/>
          <p:nvPr/>
        </p:nvSpPr>
        <p:spPr>
          <a:xfrm>
            <a:off x="108857" y="4869824"/>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a:t>L'équilibrage permet :</a:t>
            </a:r>
          </a:p>
          <a:p>
            <a:pPr marL="285750" indent="-285750">
              <a:buFont typeface="Arial" panose="020B0604020202020204" pitchFamily="34" charset="0"/>
              <a:buChar char="•"/>
            </a:pPr>
            <a:r>
              <a:rPr lang="fr-FR" dirty="0"/>
              <a:t>d'avoir des débits identiques ;</a:t>
            </a:r>
          </a:p>
          <a:p>
            <a:pPr marL="285750" indent="-285750">
              <a:buFont typeface="Arial" panose="020B0604020202020204" pitchFamily="34" charset="0"/>
              <a:buChar char="•"/>
            </a:pPr>
            <a:r>
              <a:rPr lang="fr-FR" dirty="0"/>
              <a:t>de diminuer les risques de surchauffe ;</a:t>
            </a:r>
          </a:p>
          <a:p>
            <a:pPr marL="285750" indent="-285750">
              <a:buFont typeface="Arial" panose="020B0604020202020204" pitchFamily="34" charset="0"/>
              <a:buChar char="•"/>
            </a:pPr>
            <a:r>
              <a:rPr lang="fr-FR" dirty="0"/>
              <a:t>d'éviter les chutes de tensions internes trop importantes ;</a:t>
            </a:r>
          </a:p>
          <a:p>
            <a:pPr marL="285750" indent="-285750">
              <a:buFont typeface="Arial" panose="020B0604020202020204" pitchFamily="34" charset="0"/>
              <a:buChar char="•"/>
            </a:pPr>
            <a:r>
              <a:rPr lang="fr-FR" dirty="0"/>
              <a:t>de pouvoir disposer de la puissance maximum disponible.</a:t>
            </a:r>
          </a:p>
        </p:txBody>
      </p:sp>
      <p:sp>
        <p:nvSpPr>
          <p:cNvPr id="11" name="Rectangle 10"/>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327048474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429" y="5267377"/>
            <a:ext cx="1158239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Les </a:t>
            </a:r>
            <a:r>
              <a:rPr lang="fr-FR" dirty="0"/>
              <a:t>génératrices connectées sur le réseau peuvent présenter des défauts qui sont, pour les défauts d'ordre électrique : surtension ;</a:t>
            </a:r>
          </a:p>
          <a:p>
            <a:pPr marL="285750" indent="-285750">
              <a:buFont typeface="Arial" panose="020B0604020202020204" pitchFamily="34" charset="0"/>
              <a:buChar char="•"/>
            </a:pPr>
            <a:r>
              <a:rPr lang="fr-FR" dirty="0" smtClean="0"/>
              <a:t>défaut </a:t>
            </a:r>
            <a:r>
              <a:rPr lang="fr-FR" dirty="0"/>
              <a:t>feeder ;</a:t>
            </a:r>
          </a:p>
          <a:p>
            <a:pPr marL="285750" indent="-285750">
              <a:buFont typeface="Arial" panose="020B0604020202020204" pitchFamily="34" charset="0"/>
              <a:buChar char="•"/>
            </a:pPr>
            <a:r>
              <a:rPr lang="fr-FR" dirty="0" smtClean="0"/>
              <a:t>surcharge </a:t>
            </a:r>
            <a:r>
              <a:rPr lang="fr-FR" dirty="0"/>
              <a:t>;</a:t>
            </a:r>
          </a:p>
          <a:p>
            <a:pPr marL="285750" indent="-285750">
              <a:buFont typeface="Arial" panose="020B0604020202020204" pitchFamily="34" charset="0"/>
              <a:buChar char="•"/>
            </a:pPr>
            <a:r>
              <a:rPr lang="fr-FR" dirty="0" smtClean="0"/>
              <a:t>surchauffe..</a:t>
            </a:r>
            <a:endParaRPr lang="fr-FR" dirty="0"/>
          </a:p>
        </p:txBody>
      </p:sp>
      <p:pic>
        <p:nvPicPr>
          <p:cNvPr id="5" name="Espace réservé du contenu 3"/>
          <p:cNvPicPr>
            <a:picLocks noGrp="1" noChangeAspect="1"/>
          </p:cNvPicPr>
          <p:nvPr>
            <p:ph idx="1"/>
          </p:nvPr>
        </p:nvPicPr>
        <p:blipFill rotWithShape="1">
          <a:blip r:embed="rId2"/>
          <a:srcRect r="2178"/>
          <a:stretch/>
        </p:blipFill>
        <p:spPr>
          <a:xfrm>
            <a:off x="2252483" y="1132113"/>
            <a:ext cx="7326946" cy="4053419"/>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259535" y="68815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
        <p:nvSpPr>
          <p:cNvPr id="7" name="Rectangle 6"/>
          <p:cNvSpPr/>
          <p:nvPr/>
        </p:nvSpPr>
        <p:spPr>
          <a:xfrm>
            <a:off x="4914899" y="41819"/>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Tree>
    <p:extLst>
      <p:ext uri="{BB962C8B-B14F-4D97-AF65-F5344CB8AC3E}">
        <p14:creationId xmlns:p14="http://schemas.microsoft.com/office/powerpoint/2010/main" val="14527283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544" y="2064337"/>
            <a:ext cx="10961913"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Partie </a:t>
            </a:r>
            <a:r>
              <a:rPr lang="fr-FR" b="1" dirty="0"/>
              <a:t>« Génération »</a:t>
            </a:r>
          </a:p>
          <a:p>
            <a:pPr>
              <a:lnSpc>
                <a:spcPct val="150000"/>
              </a:lnSpc>
            </a:pPr>
            <a:r>
              <a:rPr lang="fr-FR" dirty="0" smtClean="0"/>
              <a:t>La </a:t>
            </a:r>
            <a:r>
              <a:rPr lang="fr-FR" dirty="0"/>
              <a:t>partie « Génération » est chargée de fournir l'énergie électrique. </a:t>
            </a:r>
            <a:r>
              <a:rPr lang="fr-FR" dirty="0" smtClean="0"/>
              <a:t>Ceci </a:t>
            </a:r>
            <a:r>
              <a:rPr lang="fr-FR" dirty="0"/>
              <a:t>est réalisé par : </a:t>
            </a:r>
            <a:endParaRPr lang="fr-FR" dirty="0" smtClean="0"/>
          </a:p>
          <a:p>
            <a:pPr marL="285750" indent="-285750">
              <a:lnSpc>
                <a:spcPct val="150000"/>
              </a:lnSpc>
              <a:buFont typeface="Arial" panose="020B0604020202020204" pitchFamily="34" charset="0"/>
              <a:buChar char="•"/>
            </a:pPr>
            <a:r>
              <a:rPr lang="fr-FR" dirty="0" smtClean="0"/>
              <a:t>les </a:t>
            </a:r>
            <a:r>
              <a:rPr lang="fr-FR" dirty="0"/>
              <a:t>génératrices ou les alternateurs principaux entraînés par les moteurs (au sol ou en vol) ;</a:t>
            </a:r>
          </a:p>
          <a:p>
            <a:pPr marL="285750" indent="-285750">
              <a:lnSpc>
                <a:spcPct val="150000"/>
              </a:lnSpc>
              <a:buFont typeface="Arial" panose="020B0604020202020204" pitchFamily="34" charset="0"/>
              <a:buChar char="•"/>
            </a:pPr>
            <a:r>
              <a:rPr lang="fr-FR" dirty="0" smtClean="0"/>
              <a:t>le </a:t>
            </a:r>
            <a:r>
              <a:rPr lang="fr-FR" dirty="0"/>
              <a:t>groupe de parc GPU (Ground Power Unit), qui est chargé d'alimenter l'aéronef au sol en remplacement de la génération principale ;</a:t>
            </a:r>
          </a:p>
          <a:p>
            <a:pPr marL="285750" indent="-285750">
              <a:lnSpc>
                <a:spcPct val="150000"/>
              </a:lnSpc>
              <a:buFont typeface="Arial" panose="020B0604020202020204" pitchFamily="34" charset="0"/>
              <a:buChar char="•"/>
            </a:pPr>
            <a:r>
              <a:rPr lang="fr-FR" dirty="0" smtClean="0"/>
              <a:t>l'APU </a:t>
            </a:r>
            <a:r>
              <a:rPr lang="fr-FR" dirty="0"/>
              <a:t>(</a:t>
            </a:r>
            <a:r>
              <a:rPr lang="fr-FR" dirty="0" err="1"/>
              <a:t>Auxiliary</a:t>
            </a:r>
            <a:r>
              <a:rPr lang="fr-FR" dirty="0"/>
              <a:t> Power Unit), qui peut alimenter l'aéronef au sol en absence de GPU ou en vol dans certains cas ; notons qu'on ne peut pas alimenter le même réseau de bord simultanément par l'APU et le GPU ;</a:t>
            </a:r>
          </a:p>
          <a:p>
            <a:pPr marL="285750" indent="-285750">
              <a:lnSpc>
                <a:spcPct val="150000"/>
              </a:lnSpc>
              <a:buFont typeface="Arial" panose="020B0604020202020204" pitchFamily="34" charset="0"/>
              <a:buChar char="•"/>
            </a:pPr>
            <a:r>
              <a:rPr lang="fr-FR" dirty="0" smtClean="0"/>
              <a:t>la </a:t>
            </a:r>
            <a:r>
              <a:rPr lang="fr-FR" dirty="0"/>
              <a:t>batterie au sol (pour certaines opérations) ou en vol (en secours) en cas de perte de toute la génération principale ;</a:t>
            </a:r>
          </a:p>
          <a:p>
            <a:pPr marL="285750" indent="-285750">
              <a:lnSpc>
                <a:spcPct val="150000"/>
              </a:lnSpc>
              <a:buFont typeface="Arial" panose="020B0604020202020204" pitchFamily="34" charset="0"/>
              <a:buChar char="•"/>
            </a:pPr>
            <a:r>
              <a:rPr lang="fr-FR" dirty="0" smtClean="0"/>
              <a:t>des </a:t>
            </a:r>
            <a:r>
              <a:rPr lang="fr-FR" dirty="0"/>
              <a:t>sources de secours basées sur des générateurs entraînés par un système de moteur </a:t>
            </a:r>
            <a:r>
              <a:rPr lang="fr-FR" dirty="0" err="1"/>
              <a:t>hydaulique</a:t>
            </a:r>
            <a:r>
              <a:rPr lang="fr-FR" dirty="0"/>
              <a:t> ou une RAT.</a:t>
            </a:r>
          </a:p>
          <a:p>
            <a:pPr>
              <a:lnSpc>
                <a:spcPct val="150000"/>
              </a:lnSpc>
            </a:pPr>
            <a:r>
              <a:rPr lang="fr-FR" dirty="0" smtClean="0"/>
              <a:t>Leur </a:t>
            </a:r>
            <a:r>
              <a:rPr lang="fr-FR" dirty="0"/>
              <a:t>sont associés des organes de commande, de contrôle et de protection</a:t>
            </a:r>
            <a:r>
              <a:rPr lang="fr-FR" dirty="0" smtClean="0"/>
              <a:t>.</a:t>
            </a:r>
            <a:endParaRPr lang="fr-FR" dirty="0"/>
          </a:p>
        </p:txBody>
      </p:sp>
      <p:sp>
        <p:nvSpPr>
          <p:cNvPr id="5" name="Rectangle 4"/>
          <p:cNvSpPr/>
          <p:nvPr/>
        </p:nvSpPr>
        <p:spPr>
          <a:xfrm>
            <a:off x="4761763" y="771675"/>
            <a:ext cx="3315437" cy="369332"/>
          </a:xfrm>
          <a:prstGeom prst="rect">
            <a:avLst/>
          </a:prstGeom>
        </p:spPr>
        <p:txBody>
          <a:bodyPr wrap="square">
            <a:spAutoFit/>
          </a:bodyPr>
          <a:lstStyle/>
          <a:p>
            <a:pPr algn="ctr"/>
            <a:r>
              <a:rPr lang="fr-FR" b="1" dirty="0"/>
              <a:t>Ré</a:t>
            </a:r>
            <a:r>
              <a:rPr lang="fr-FR" b="1" dirty="0" smtClean="0"/>
              <a:t>seau </a:t>
            </a:r>
            <a:r>
              <a:rPr lang="fr-FR" b="1" dirty="0"/>
              <a:t>de </a:t>
            </a:r>
            <a:r>
              <a:rPr lang="fr-FR" b="1" dirty="0" smtClean="0"/>
              <a:t>bord: Organisation</a:t>
            </a:r>
            <a:endParaRPr lang="fr-FR" b="1" dirty="0"/>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7" name="Rectangle 6"/>
          <p:cNvSpPr/>
          <p:nvPr/>
        </p:nvSpPr>
        <p:spPr>
          <a:xfrm>
            <a:off x="8028952" y="859921"/>
            <a:ext cx="365142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 réseau de bord se découpe en :</a:t>
            </a:r>
          </a:p>
          <a:p>
            <a:pPr marL="285750" indent="-285750">
              <a:buFont typeface="Arial" panose="020B0604020202020204" pitchFamily="34" charset="0"/>
              <a:buChar char="•"/>
            </a:pPr>
            <a:r>
              <a:rPr lang="fr-FR" dirty="0"/>
              <a:t>une partie « Génération » ;</a:t>
            </a:r>
          </a:p>
          <a:p>
            <a:pPr marL="285750" indent="-285750">
              <a:buFont typeface="Arial" panose="020B0604020202020204" pitchFamily="34" charset="0"/>
              <a:buChar char="•"/>
            </a:pPr>
            <a:r>
              <a:rPr lang="fr-FR" dirty="0"/>
              <a:t>une partie « Distribution ».</a:t>
            </a:r>
          </a:p>
        </p:txBody>
      </p:sp>
    </p:spTree>
    <p:extLst>
      <p:ext uri="{BB962C8B-B14F-4D97-AF65-F5344CB8AC3E}">
        <p14:creationId xmlns:p14="http://schemas.microsoft.com/office/powerpoint/2010/main" val="16709743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391887" y="1246102"/>
            <a:ext cx="11800113"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Partie </a:t>
            </a:r>
            <a:r>
              <a:rPr lang="fr-FR" b="1" dirty="0"/>
              <a:t>« Distribution »</a:t>
            </a:r>
          </a:p>
          <a:p>
            <a:pPr marL="285750" indent="-285750">
              <a:lnSpc>
                <a:spcPct val="150000"/>
              </a:lnSpc>
              <a:buFont typeface="Arial" panose="020B0604020202020204" pitchFamily="34" charset="0"/>
              <a:buChar char="•"/>
            </a:pPr>
            <a:r>
              <a:rPr lang="fr-FR" dirty="0" smtClean="0"/>
              <a:t>La </a:t>
            </a:r>
            <a:r>
              <a:rPr lang="fr-FR" dirty="0"/>
              <a:t>partie « Distribution » délivre l'énergie électrique à travers des bus aux servitudes de bord (phares, moteurs électriques, etc.) avec un ordre de priorité. </a:t>
            </a:r>
            <a:endParaRPr lang="fr-FR" dirty="0" smtClean="0"/>
          </a:p>
          <a:p>
            <a:pPr marL="285750" indent="-285750">
              <a:lnSpc>
                <a:spcPct val="150000"/>
              </a:lnSpc>
              <a:buFont typeface="Arial" panose="020B0604020202020204" pitchFamily="34" charset="0"/>
              <a:buChar char="•"/>
            </a:pPr>
            <a:r>
              <a:rPr lang="fr-FR" dirty="0" smtClean="0"/>
              <a:t>Leur </a:t>
            </a:r>
            <a:r>
              <a:rPr lang="fr-FR" dirty="0"/>
              <a:t>sont associés des organes de commande, de contrôle et de protection (fusibles ou disjoncteurs).</a:t>
            </a:r>
          </a:p>
          <a:p>
            <a:pPr marL="285750" indent="-285750">
              <a:lnSpc>
                <a:spcPct val="150000"/>
              </a:lnSpc>
              <a:buFont typeface="Arial" panose="020B0604020202020204" pitchFamily="34" charset="0"/>
              <a:buChar char="•"/>
            </a:pPr>
            <a:r>
              <a:rPr lang="fr-FR" dirty="0" smtClean="0"/>
              <a:t>Les </a:t>
            </a:r>
            <a:r>
              <a:rPr lang="fr-FR" dirty="0"/>
              <a:t>servitudes sont connectées en parallèle, de sorte que la panne d'une servitude n'entraîne pas la panne des autres.</a:t>
            </a:r>
          </a:p>
        </p:txBody>
      </p:sp>
      <p:sp>
        <p:nvSpPr>
          <p:cNvPr id="5" name="Rectangle 4"/>
          <p:cNvSpPr/>
          <p:nvPr/>
        </p:nvSpPr>
        <p:spPr>
          <a:xfrm>
            <a:off x="4761763" y="771675"/>
            <a:ext cx="3315437" cy="369332"/>
          </a:xfrm>
          <a:prstGeom prst="rect">
            <a:avLst/>
          </a:prstGeom>
        </p:spPr>
        <p:txBody>
          <a:bodyPr wrap="square">
            <a:spAutoFit/>
          </a:bodyPr>
          <a:lstStyle/>
          <a:p>
            <a:pPr algn="ctr"/>
            <a:r>
              <a:rPr lang="fr-FR" b="1" dirty="0"/>
              <a:t>Ré</a:t>
            </a:r>
            <a:r>
              <a:rPr lang="fr-FR" b="1" dirty="0" smtClean="0"/>
              <a:t>seau </a:t>
            </a:r>
            <a:r>
              <a:rPr lang="fr-FR" b="1" dirty="0"/>
              <a:t>de </a:t>
            </a:r>
            <a:r>
              <a:rPr lang="fr-FR" b="1" dirty="0" smtClean="0"/>
              <a:t>bord: Organisation</a:t>
            </a:r>
            <a:endParaRPr lang="fr-FR" b="1" dirty="0"/>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Tree>
    <p:extLst>
      <p:ext uri="{BB962C8B-B14F-4D97-AF65-F5344CB8AC3E}">
        <p14:creationId xmlns:p14="http://schemas.microsoft.com/office/powerpoint/2010/main" val="20368654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2628480" y="1316963"/>
            <a:ext cx="6935040" cy="2886720"/>
          </a:xfrm>
          <a:prstGeom prst="rect">
            <a:avLst/>
          </a:prstGeom>
        </p:spPr>
      </p:pic>
      <p:sp>
        <p:nvSpPr>
          <p:cNvPr id="4" name="Rectangle 3"/>
          <p:cNvSpPr/>
          <p:nvPr/>
        </p:nvSpPr>
        <p:spPr>
          <a:xfrm>
            <a:off x="4761763" y="771675"/>
            <a:ext cx="3315437" cy="369332"/>
          </a:xfrm>
          <a:prstGeom prst="rect">
            <a:avLst/>
          </a:prstGeom>
        </p:spPr>
        <p:txBody>
          <a:bodyPr wrap="square">
            <a:spAutoFit/>
          </a:bodyPr>
          <a:lstStyle/>
          <a:p>
            <a:r>
              <a:rPr lang="fr-FR" b="1" dirty="0"/>
              <a:t>Circuit bipolaire ou </a:t>
            </a:r>
            <a:r>
              <a:rPr lang="fr-FR" b="1" dirty="0" err="1"/>
              <a:t>monopolaire</a:t>
            </a:r>
            <a:endParaRPr lang="fr-FR" b="1" dirty="0"/>
          </a:p>
        </p:txBody>
      </p:sp>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6" name="Rectangle 5"/>
          <p:cNvSpPr/>
          <p:nvPr/>
        </p:nvSpPr>
        <p:spPr>
          <a:xfrm>
            <a:off x="176893" y="4639112"/>
            <a:ext cx="11576958"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Sur </a:t>
            </a:r>
            <a:r>
              <a:rPr lang="fr-FR" dirty="0"/>
              <a:t>un avion bois et toile, il faut un conducteur aller et un conducteur retour (circuit bipolaire), </a:t>
            </a:r>
            <a:endParaRPr lang="fr-FR" dirty="0" smtClean="0"/>
          </a:p>
          <a:p>
            <a:pPr marL="285750" indent="-285750" algn="just">
              <a:lnSpc>
                <a:spcPct val="150000"/>
              </a:lnSpc>
              <a:buFont typeface="Arial" panose="020B0604020202020204" pitchFamily="34" charset="0"/>
              <a:buChar char="•"/>
            </a:pPr>
            <a:r>
              <a:rPr lang="fr-FR" dirty="0" smtClean="0"/>
              <a:t>sur </a:t>
            </a:r>
            <a:r>
              <a:rPr lang="fr-FR" dirty="0"/>
              <a:t>un avion métallique, on peut se servir de la carcasse de l'avion comme fil retour (circuit </a:t>
            </a:r>
            <a:r>
              <a:rPr lang="fr-FR" dirty="0" err="1"/>
              <a:t>monopolaire</a:t>
            </a:r>
            <a:r>
              <a:rPr lang="fr-FR" dirty="0"/>
              <a:t>).</a:t>
            </a:r>
          </a:p>
          <a:p>
            <a:pPr marL="285750" indent="-285750" algn="just">
              <a:lnSpc>
                <a:spcPct val="150000"/>
              </a:lnSpc>
              <a:buFont typeface="Arial" panose="020B0604020202020204" pitchFamily="34" charset="0"/>
              <a:buChar char="•"/>
            </a:pPr>
            <a:r>
              <a:rPr lang="fr-FR" dirty="0" smtClean="0"/>
              <a:t>Ceci </a:t>
            </a:r>
            <a:r>
              <a:rPr lang="fr-FR" dirty="0"/>
              <a:t>facilite la recherche de panne (coupure ou court-circuit sur un seul fil) et limite la possibilité de court-circuit tout en créant un gain de poids et de coût. Cela facilite aussi les opérations de métallisation.</a:t>
            </a:r>
          </a:p>
        </p:txBody>
      </p:sp>
    </p:spTree>
    <p:extLst>
      <p:ext uri="{BB962C8B-B14F-4D97-AF65-F5344CB8AC3E}">
        <p14:creationId xmlns:p14="http://schemas.microsoft.com/office/powerpoint/2010/main" val="17462859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2754514" y="1279563"/>
            <a:ext cx="6966001" cy="2809120"/>
          </a:xfrm>
          <a:prstGeom prst="rect">
            <a:avLst/>
          </a:prstGeom>
        </p:spPr>
      </p:pic>
      <p:sp>
        <p:nvSpPr>
          <p:cNvPr id="4" name="Rectangle 3"/>
          <p:cNvSpPr/>
          <p:nvPr/>
        </p:nvSpPr>
        <p:spPr>
          <a:xfrm>
            <a:off x="429985" y="4490667"/>
            <a:ext cx="11615057"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Dans </a:t>
            </a:r>
            <a:r>
              <a:rPr lang="fr-FR" dirty="0"/>
              <a:t>la plupart des cas, les générateurs ne sont pas reliés directement aux servitudes. </a:t>
            </a:r>
            <a:endParaRPr lang="fr-FR" dirty="0" smtClean="0"/>
          </a:p>
          <a:p>
            <a:pPr marL="285750" indent="-285750">
              <a:lnSpc>
                <a:spcPct val="150000"/>
              </a:lnSpc>
              <a:buFont typeface="Arial" panose="020B0604020202020204" pitchFamily="34" charset="0"/>
              <a:buChar char="•"/>
            </a:pPr>
            <a:r>
              <a:rPr lang="fr-FR" dirty="0" smtClean="0"/>
              <a:t>Le </a:t>
            </a:r>
            <a:r>
              <a:rPr lang="fr-FR" dirty="0"/>
              <a:t>(les) générateur(s) est (sont) reliée(s) à une barre bus distribuant l'énergie aux servitudes.</a:t>
            </a:r>
          </a:p>
          <a:p>
            <a:pPr marL="285750" indent="-285750">
              <a:lnSpc>
                <a:spcPct val="150000"/>
              </a:lnSpc>
              <a:buFont typeface="Arial" panose="020B0604020202020204" pitchFamily="34" charset="0"/>
              <a:buChar char="•"/>
            </a:pPr>
            <a:r>
              <a:rPr lang="fr-FR" dirty="0" smtClean="0"/>
              <a:t>Une </a:t>
            </a:r>
            <a:r>
              <a:rPr lang="fr-FR" dirty="0"/>
              <a:t>barre bus est un composant métallique monté sur un support isolant.</a:t>
            </a:r>
          </a:p>
          <a:p>
            <a:pPr marL="285750" indent="-285750">
              <a:lnSpc>
                <a:spcPct val="150000"/>
              </a:lnSpc>
              <a:buFont typeface="Arial" panose="020B0604020202020204" pitchFamily="34" charset="0"/>
              <a:buChar char="•"/>
            </a:pPr>
            <a:r>
              <a:rPr lang="fr-FR" dirty="0" smtClean="0"/>
              <a:t>La </a:t>
            </a:r>
            <a:r>
              <a:rPr lang="fr-FR" dirty="0"/>
              <a:t>partie métallique possède de nombreuses connexions permettant d'interconnecter la génération avec les servitudes.</a:t>
            </a:r>
          </a:p>
        </p:txBody>
      </p:sp>
      <p:sp>
        <p:nvSpPr>
          <p:cNvPr id="5" name="Rectangle 4"/>
          <p:cNvSpPr/>
          <p:nvPr/>
        </p:nvSpPr>
        <p:spPr>
          <a:xfrm>
            <a:off x="5325466" y="775762"/>
            <a:ext cx="2009151" cy="369332"/>
          </a:xfrm>
          <a:prstGeom prst="rect">
            <a:avLst/>
          </a:prstGeom>
        </p:spPr>
        <p:txBody>
          <a:bodyPr wrap="square">
            <a:spAutoFit/>
          </a:bodyPr>
          <a:lstStyle/>
          <a:p>
            <a:r>
              <a:rPr lang="fr-FR" b="1" dirty="0"/>
              <a:t>Bus d'alimentation</a:t>
            </a:r>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Tree>
    <p:extLst>
      <p:ext uri="{BB962C8B-B14F-4D97-AF65-F5344CB8AC3E}">
        <p14:creationId xmlns:p14="http://schemas.microsoft.com/office/powerpoint/2010/main" val="21710982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914" y="1344877"/>
            <a:ext cx="7347857"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Il existe de nombreuses bus sur un aéronef. Toutes les servitudes ne sont pas connectées à la même barre bus.</a:t>
            </a:r>
          </a:p>
          <a:p>
            <a:pPr marL="285750" indent="-285750">
              <a:buFont typeface="Arial" panose="020B0604020202020204" pitchFamily="34" charset="0"/>
              <a:buChar char="•"/>
            </a:pPr>
            <a:r>
              <a:rPr lang="fr-FR" dirty="0" smtClean="0"/>
              <a:t>La </a:t>
            </a:r>
            <a:r>
              <a:rPr lang="fr-FR" dirty="0"/>
              <a:t>distribution doit être organisée de façon à :</a:t>
            </a:r>
          </a:p>
          <a:p>
            <a:pPr marL="742950" lvl="1" indent="-285750">
              <a:buFont typeface="Courier New" panose="02070309020205020404" pitchFamily="49" charset="0"/>
              <a:buChar char="o"/>
            </a:pPr>
            <a:r>
              <a:rPr lang="fr-FR" dirty="0" smtClean="0"/>
              <a:t>minimiser </a:t>
            </a:r>
            <a:r>
              <a:rPr lang="fr-FR" dirty="0"/>
              <a:t>les risques d'incendie (protections) ;</a:t>
            </a:r>
          </a:p>
          <a:p>
            <a:pPr marL="742950" lvl="1" indent="-285750">
              <a:buFont typeface="Courier New" panose="02070309020205020404" pitchFamily="49" charset="0"/>
              <a:buChar char="o"/>
            </a:pPr>
            <a:r>
              <a:rPr lang="fr-FR" dirty="0" smtClean="0"/>
              <a:t>faire </a:t>
            </a:r>
            <a:r>
              <a:rPr lang="fr-FR" dirty="0"/>
              <a:t>en sorte que la panne d'une servitude ne prive pas les autres d'alimentation ; </a:t>
            </a:r>
            <a:endParaRPr lang="fr-FR" dirty="0" smtClean="0"/>
          </a:p>
          <a:p>
            <a:pPr marL="742950" lvl="1" indent="-285750">
              <a:buFont typeface="Courier New" panose="02070309020205020404" pitchFamily="49" charset="0"/>
              <a:buChar char="o"/>
            </a:pPr>
            <a:r>
              <a:rPr lang="fr-FR" dirty="0" smtClean="0"/>
              <a:t>la </a:t>
            </a:r>
            <a:r>
              <a:rPr lang="fr-FR" dirty="0"/>
              <a:t>panne d'une génération doit permettre la poursuite du vol ;</a:t>
            </a:r>
          </a:p>
          <a:p>
            <a:pPr marL="742950" lvl="1" indent="-285750">
              <a:buFont typeface="Courier New" panose="02070309020205020404" pitchFamily="49" charset="0"/>
              <a:buChar char="o"/>
            </a:pPr>
            <a:r>
              <a:rPr lang="fr-FR" dirty="0" smtClean="0"/>
              <a:t>la </a:t>
            </a:r>
            <a:r>
              <a:rPr lang="fr-FR" dirty="0"/>
              <a:t>panne de toute la génération doit permettre l'alimentation d'éléments vitaux.</a:t>
            </a:r>
          </a:p>
          <a:p>
            <a:pPr marL="285750" indent="-285750">
              <a:buFont typeface="Arial" panose="020B0604020202020204" pitchFamily="34" charset="0"/>
              <a:buChar char="•"/>
            </a:pPr>
            <a:r>
              <a:rPr lang="fr-FR" dirty="0" smtClean="0"/>
              <a:t>Les </a:t>
            </a:r>
            <a:r>
              <a:rPr lang="fr-FR" dirty="0"/>
              <a:t>servitudes sont regroupées en trois grandes catégories </a:t>
            </a:r>
            <a:r>
              <a:rPr lang="fr-FR" dirty="0" smtClean="0"/>
              <a:t>:</a:t>
            </a:r>
          </a:p>
          <a:p>
            <a:pPr marL="742950" lvl="1" indent="-285750">
              <a:buFont typeface="Courier New" panose="02070309020205020404" pitchFamily="49" charset="0"/>
              <a:buChar char="o"/>
            </a:pPr>
            <a:r>
              <a:rPr lang="fr-FR" dirty="0" smtClean="0"/>
              <a:t>vitales </a:t>
            </a:r>
            <a:r>
              <a:rPr lang="fr-FR" dirty="0"/>
              <a:t>; </a:t>
            </a:r>
            <a:endParaRPr lang="fr-FR" dirty="0" smtClean="0"/>
          </a:p>
          <a:p>
            <a:pPr marL="742950" lvl="1" indent="-285750">
              <a:buFont typeface="Courier New" panose="02070309020205020404" pitchFamily="49" charset="0"/>
              <a:buChar char="o"/>
            </a:pPr>
            <a:r>
              <a:rPr lang="fr-FR" dirty="0" smtClean="0"/>
              <a:t>essentielles </a:t>
            </a:r>
            <a:r>
              <a:rPr lang="fr-FR" dirty="0"/>
              <a:t>; </a:t>
            </a:r>
            <a:endParaRPr lang="fr-FR" dirty="0" smtClean="0"/>
          </a:p>
          <a:p>
            <a:pPr marL="742950" lvl="1" indent="-285750">
              <a:buFont typeface="Courier New" panose="02070309020205020404" pitchFamily="49" charset="0"/>
              <a:buChar char="o"/>
            </a:pPr>
            <a:r>
              <a:rPr lang="fr-FR" dirty="0" smtClean="0"/>
              <a:t>non </a:t>
            </a:r>
            <a:r>
              <a:rPr lang="fr-FR" dirty="0"/>
              <a:t>essentielles.</a:t>
            </a:r>
          </a:p>
          <a:p>
            <a:pPr marL="285750" indent="-285750">
              <a:buFont typeface="Arial" panose="020B0604020202020204" pitchFamily="34" charset="0"/>
              <a:buChar char="•"/>
            </a:pPr>
            <a:r>
              <a:rPr lang="fr-FR" dirty="0" smtClean="0"/>
              <a:t>Rappelons </a:t>
            </a:r>
            <a:r>
              <a:rPr lang="fr-FR" dirty="0"/>
              <a:t>que le courant de retour des servitudes revient aux générateurs par la structure avion, d'où l'importance d'une bonne métallisation.</a:t>
            </a:r>
          </a:p>
          <a:p>
            <a:pPr marL="285750" indent="-285750">
              <a:buFont typeface="Arial" panose="020B0604020202020204" pitchFamily="34" charset="0"/>
              <a:buChar char="•"/>
            </a:pPr>
            <a:r>
              <a:rPr lang="fr-FR" dirty="0" smtClean="0"/>
              <a:t>Les </a:t>
            </a:r>
            <a:r>
              <a:rPr lang="fr-FR" dirty="0"/>
              <a:t>servitudes sont reliées par catégories à des bus qui ont une priorité d'alimentation selon les servitudes qui leurs sont reliées.</a:t>
            </a:r>
          </a:p>
        </p:txBody>
      </p:sp>
      <p:sp>
        <p:nvSpPr>
          <p:cNvPr id="5" name="Rectangle 4"/>
          <p:cNvSpPr/>
          <p:nvPr/>
        </p:nvSpPr>
        <p:spPr>
          <a:xfrm>
            <a:off x="5325466" y="775762"/>
            <a:ext cx="2009151" cy="369332"/>
          </a:xfrm>
          <a:prstGeom prst="rect">
            <a:avLst/>
          </a:prstGeom>
        </p:spPr>
        <p:txBody>
          <a:bodyPr wrap="square">
            <a:spAutoFit/>
          </a:bodyPr>
          <a:lstStyle/>
          <a:p>
            <a:r>
              <a:rPr lang="fr-FR" b="1" dirty="0"/>
              <a:t>Bus d'alimentation</a:t>
            </a:r>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pic>
        <p:nvPicPr>
          <p:cNvPr id="7" name="Espace réservé du contenu 6"/>
          <p:cNvPicPr>
            <a:picLocks noGrp="1" noChangeAspect="1"/>
          </p:cNvPicPr>
          <p:nvPr>
            <p:ph idx="1"/>
          </p:nvPr>
        </p:nvPicPr>
        <p:blipFill rotWithShape="1">
          <a:blip r:embed="rId2"/>
          <a:srcRect l="44380"/>
          <a:stretch/>
        </p:blipFill>
        <p:spPr>
          <a:xfrm>
            <a:off x="8109857" y="1344877"/>
            <a:ext cx="3874458" cy="2809120"/>
          </a:xfrm>
          <a:prstGeom prst="rect">
            <a:avLst/>
          </a:prstGeom>
        </p:spPr>
      </p:pic>
    </p:spTree>
    <p:extLst>
      <p:ext uri="{BB962C8B-B14F-4D97-AF65-F5344CB8AC3E}">
        <p14:creationId xmlns:p14="http://schemas.microsoft.com/office/powerpoint/2010/main" val="2377267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51171" y="365125"/>
            <a:ext cx="5347419" cy="6429296"/>
          </a:xfrm>
          <a:prstGeom prst="rect">
            <a:avLst/>
          </a:prstGeom>
        </p:spPr>
      </p:pic>
      <p:grpSp>
        <p:nvGrpSpPr>
          <p:cNvPr id="7" name="Groupe 6"/>
          <p:cNvGrpSpPr/>
          <p:nvPr/>
        </p:nvGrpSpPr>
        <p:grpSpPr>
          <a:xfrm>
            <a:off x="1763486" y="260060"/>
            <a:ext cx="2623457" cy="1015663"/>
            <a:chOff x="1763486" y="260060"/>
            <a:chExt cx="2623457" cy="1015663"/>
          </a:xfrm>
        </p:grpSpPr>
        <p:sp>
          <p:nvSpPr>
            <p:cNvPr id="5" name="Rectangle 4"/>
            <p:cNvSpPr/>
            <p:nvPr/>
          </p:nvSpPr>
          <p:spPr>
            <a:xfrm>
              <a:off x="2070638" y="906391"/>
              <a:ext cx="2009151" cy="369332"/>
            </a:xfrm>
            <a:prstGeom prst="rect">
              <a:avLst/>
            </a:prstGeom>
          </p:spPr>
          <p:txBody>
            <a:bodyPr wrap="square">
              <a:spAutoFit/>
            </a:bodyPr>
            <a:lstStyle/>
            <a:p>
              <a:r>
                <a:rPr lang="fr-FR" b="1" dirty="0"/>
                <a:t>Bus d'alimentation</a:t>
              </a:r>
            </a:p>
          </p:txBody>
        </p:sp>
        <p:sp>
          <p:nvSpPr>
            <p:cNvPr id="6" name="Rectangle 5"/>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
        <p:nvSpPr>
          <p:cNvPr id="8" name="Rectangle 7"/>
          <p:cNvSpPr/>
          <p:nvPr/>
        </p:nvSpPr>
        <p:spPr>
          <a:xfrm>
            <a:off x="119742" y="1291533"/>
            <a:ext cx="6422571"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Hot bus </a:t>
            </a:r>
            <a:r>
              <a:rPr lang="fr-FR" dirty="0" smtClean="0"/>
              <a:t>: </a:t>
            </a:r>
          </a:p>
          <a:p>
            <a:pPr marL="285750" indent="-285750" algn="just">
              <a:buFont typeface="Arial" panose="020B0604020202020204" pitchFamily="34" charset="0"/>
              <a:buChar char="•"/>
            </a:pPr>
            <a:r>
              <a:rPr lang="fr-FR" dirty="0" smtClean="0"/>
              <a:t>Reliée </a:t>
            </a:r>
            <a:r>
              <a:rPr lang="fr-FR" dirty="0"/>
              <a:t>directement à la batterie sans aucun moyen de </a:t>
            </a:r>
            <a:r>
              <a:rPr lang="fr-FR" dirty="0" smtClean="0"/>
              <a:t>déconnexion: elle </a:t>
            </a:r>
            <a:r>
              <a:rPr lang="fr-FR" dirty="0"/>
              <a:t>reste alimentée dans tous les cas. </a:t>
            </a:r>
            <a:endParaRPr lang="fr-FR" dirty="0" smtClean="0"/>
          </a:p>
          <a:p>
            <a:pPr marL="285750" indent="-285750" algn="just">
              <a:buFont typeface="Arial" panose="020B0604020202020204" pitchFamily="34" charset="0"/>
              <a:buChar char="•"/>
            </a:pPr>
            <a:r>
              <a:rPr lang="fr-FR" dirty="0" smtClean="0"/>
              <a:t>Elle </a:t>
            </a:r>
            <a:r>
              <a:rPr lang="fr-FR" dirty="0"/>
              <a:t>alimente des systèmes ne consommant pas d'énergie mais devant être utilisés même après un accident (par exemple, les percussions des extincteurs incendie</a:t>
            </a:r>
            <a:r>
              <a:rPr lang="fr-FR" dirty="0" smtClean="0"/>
              <a:t>).</a:t>
            </a:r>
          </a:p>
          <a:p>
            <a:pPr algn="just"/>
            <a:endParaRPr lang="fr-FR" dirty="0"/>
          </a:p>
          <a:p>
            <a:pPr algn="just"/>
            <a:r>
              <a:rPr lang="fr-FR" b="1" dirty="0" smtClean="0"/>
              <a:t>Batterie bus:</a:t>
            </a:r>
          </a:p>
          <a:p>
            <a:pPr marL="285750" indent="-285750" algn="just">
              <a:buFont typeface="Arial" panose="020B0604020202020204" pitchFamily="34" charset="0"/>
              <a:buChar char="•"/>
            </a:pPr>
            <a:r>
              <a:rPr lang="fr-FR" dirty="0" smtClean="0"/>
              <a:t>Elle </a:t>
            </a:r>
            <a:r>
              <a:rPr lang="fr-FR" dirty="0"/>
              <a:t>est reliée à la batterie par un </a:t>
            </a:r>
            <a:r>
              <a:rPr lang="fr-FR" dirty="0" smtClean="0"/>
              <a:t>contacteur</a:t>
            </a:r>
          </a:p>
          <a:p>
            <a:pPr marL="285750" indent="-285750" algn="just">
              <a:buFont typeface="Arial" panose="020B0604020202020204" pitchFamily="34" charset="0"/>
              <a:buChar char="•"/>
            </a:pPr>
            <a:r>
              <a:rPr lang="fr-FR" dirty="0" smtClean="0"/>
              <a:t>peut </a:t>
            </a:r>
            <a:r>
              <a:rPr lang="fr-FR" dirty="0"/>
              <a:t>alimenter la totalité du réseau DC</a:t>
            </a:r>
            <a:r>
              <a:rPr lang="fr-FR" dirty="0" smtClean="0"/>
              <a:t>.</a:t>
            </a:r>
          </a:p>
          <a:p>
            <a:pPr algn="just"/>
            <a:endParaRPr lang="fr-FR" dirty="0"/>
          </a:p>
          <a:p>
            <a:pPr algn="just"/>
            <a:r>
              <a:rPr lang="fr-FR" b="1" dirty="0" smtClean="0"/>
              <a:t>Emergency bus</a:t>
            </a:r>
            <a:r>
              <a:rPr lang="fr-FR" dirty="0" smtClean="0"/>
              <a:t>:</a:t>
            </a:r>
          </a:p>
          <a:p>
            <a:pPr marL="285750" indent="-285750" algn="just">
              <a:buFont typeface="Arial" panose="020B0604020202020204" pitchFamily="34" charset="0"/>
              <a:buChar char="•"/>
            </a:pPr>
            <a:r>
              <a:rPr lang="fr-FR" dirty="0" smtClean="0"/>
              <a:t>N'existe </a:t>
            </a:r>
            <a:r>
              <a:rPr lang="fr-FR" dirty="0"/>
              <a:t>pas toujours physiquement. </a:t>
            </a:r>
            <a:endParaRPr lang="fr-FR" dirty="0" smtClean="0"/>
          </a:p>
          <a:p>
            <a:pPr marL="285750" indent="-285750" algn="just">
              <a:buFont typeface="Arial" panose="020B0604020202020204" pitchFamily="34" charset="0"/>
              <a:buChar char="•"/>
            </a:pPr>
            <a:r>
              <a:rPr lang="fr-FR" dirty="0" smtClean="0"/>
              <a:t>C'est </a:t>
            </a:r>
            <a:r>
              <a:rPr lang="fr-FR" dirty="0"/>
              <a:t>en fait une partie de la batterie bus </a:t>
            </a:r>
            <a:endParaRPr lang="fr-FR" dirty="0" smtClean="0"/>
          </a:p>
          <a:p>
            <a:pPr marL="285750" indent="-285750" algn="just">
              <a:buFont typeface="Arial" panose="020B0604020202020204" pitchFamily="34" charset="0"/>
              <a:buChar char="•"/>
            </a:pPr>
            <a:r>
              <a:rPr lang="fr-FR" dirty="0" smtClean="0"/>
              <a:t>alimente </a:t>
            </a:r>
            <a:r>
              <a:rPr lang="fr-FR" dirty="0"/>
              <a:t>un minimum d'équipements </a:t>
            </a:r>
            <a:r>
              <a:rPr lang="fr-FR" b="1" dirty="0"/>
              <a:t>vitaux</a:t>
            </a:r>
            <a:r>
              <a:rPr lang="fr-FR" dirty="0"/>
              <a:t> non délestables et nécessaires pour la conduite du vol en emergency (30 min</a:t>
            </a:r>
            <a:r>
              <a:rPr lang="fr-FR" dirty="0" smtClean="0"/>
              <a:t>).</a:t>
            </a:r>
            <a:endParaRPr lang="fr-FR" dirty="0"/>
          </a:p>
        </p:txBody>
      </p:sp>
    </p:spTree>
    <p:extLst>
      <p:ext uri="{BB962C8B-B14F-4D97-AF65-F5344CB8AC3E}">
        <p14:creationId xmlns:p14="http://schemas.microsoft.com/office/powerpoint/2010/main" val="1777098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51171" y="365125"/>
            <a:ext cx="5347419" cy="6429296"/>
          </a:xfrm>
          <a:prstGeom prst="rect">
            <a:avLst/>
          </a:prstGeom>
        </p:spPr>
      </p:pic>
      <p:grpSp>
        <p:nvGrpSpPr>
          <p:cNvPr id="7" name="Groupe 6"/>
          <p:cNvGrpSpPr/>
          <p:nvPr/>
        </p:nvGrpSpPr>
        <p:grpSpPr>
          <a:xfrm>
            <a:off x="1763486" y="260060"/>
            <a:ext cx="2623457" cy="1015663"/>
            <a:chOff x="1763486" y="260060"/>
            <a:chExt cx="2623457" cy="1015663"/>
          </a:xfrm>
        </p:grpSpPr>
        <p:sp>
          <p:nvSpPr>
            <p:cNvPr id="5" name="Rectangle 4"/>
            <p:cNvSpPr/>
            <p:nvPr/>
          </p:nvSpPr>
          <p:spPr>
            <a:xfrm>
              <a:off x="2070638" y="906391"/>
              <a:ext cx="2009151" cy="369332"/>
            </a:xfrm>
            <a:prstGeom prst="rect">
              <a:avLst/>
            </a:prstGeom>
          </p:spPr>
          <p:txBody>
            <a:bodyPr wrap="square">
              <a:spAutoFit/>
            </a:bodyPr>
            <a:lstStyle/>
            <a:p>
              <a:r>
                <a:rPr lang="fr-FR" b="1" dirty="0"/>
                <a:t>Bus d'alimentation</a:t>
              </a:r>
            </a:p>
          </p:txBody>
        </p:sp>
        <p:sp>
          <p:nvSpPr>
            <p:cNvPr id="6" name="Rectangle 5"/>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
        <p:nvSpPr>
          <p:cNvPr id="8" name="Rectangle 7"/>
          <p:cNvSpPr/>
          <p:nvPr/>
        </p:nvSpPr>
        <p:spPr>
          <a:xfrm>
            <a:off x="119742" y="1291533"/>
            <a:ext cx="6422571"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Bus essentielles</a:t>
            </a:r>
            <a:r>
              <a:rPr lang="fr-FR" dirty="0" smtClean="0"/>
              <a:t>:</a:t>
            </a:r>
          </a:p>
          <a:p>
            <a:pPr marL="285750" indent="-285750" algn="just">
              <a:buFont typeface="Arial" panose="020B0604020202020204" pitchFamily="34" charset="0"/>
              <a:buChar char="•"/>
            </a:pPr>
            <a:r>
              <a:rPr lang="fr-FR" dirty="0" smtClean="0"/>
              <a:t>Elles </a:t>
            </a:r>
            <a:r>
              <a:rPr lang="fr-FR" dirty="0"/>
              <a:t>alimentent des servitudes qui sont obligatoires lors de la certification de l'aéronef (ED2003-EASA). </a:t>
            </a:r>
            <a:endParaRPr lang="fr-FR" dirty="0" smtClean="0"/>
          </a:p>
          <a:p>
            <a:pPr marL="285750" indent="-285750" algn="just">
              <a:buFont typeface="Arial" panose="020B0604020202020204" pitchFamily="34" charset="0"/>
              <a:buChar char="•"/>
            </a:pPr>
            <a:r>
              <a:rPr lang="fr-FR" dirty="0" smtClean="0"/>
              <a:t>Il </a:t>
            </a:r>
            <a:r>
              <a:rPr lang="fr-FR" dirty="0"/>
              <a:t>existe une bus essentielle DC et une bus AC. </a:t>
            </a:r>
            <a:endParaRPr lang="fr-FR" dirty="0" smtClean="0"/>
          </a:p>
          <a:p>
            <a:pPr marL="285750" indent="-285750" algn="just">
              <a:buFont typeface="Arial" panose="020B0604020202020204" pitchFamily="34" charset="0"/>
              <a:buChar char="•"/>
            </a:pPr>
            <a:r>
              <a:rPr lang="fr-FR" dirty="0" smtClean="0"/>
              <a:t>Ces </a:t>
            </a:r>
            <a:r>
              <a:rPr lang="fr-FR" dirty="0"/>
              <a:t>bus restent alimentées en cas de perte totale d'une génération DC ou AC</a:t>
            </a:r>
            <a:r>
              <a:rPr lang="fr-FR" dirty="0" smtClean="0"/>
              <a:t>.</a:t>
            </a:r>
          </a:p>
          <a:p>
            <a:pPr algn="just"/>
            <a:endParaRPr lang="fr-FR" dirty="0"/>
          </a:p>
          <a:p>
            <a:pPr algn="just"/>
            <a:r>
              <a:rPr lang="fr-FR" b="1" dirty="0" smtClean="0"/>
              <a:t>Bus principale</a:t>
            </a:r>
            <a:r>
              <a:rPr lang="fr-FR" dirty="0" smtClean="0"/>
              <a:t>:</a:t>
            </a:r>
          </a:p>
          <a:p>
            <a:pPr marL="285750" indent="-285750" algn="just">
              <a:buFont typeface="Arial" panose="020B0604020202020204" pitchFamily="34" charset="0"/>
              <a:buChar char="•"/>
            </a:pPr>
            <a:r>
              <a:rPr lang="fr-FR" dirty="0" smtClean="0"/>
              <a:t>Elles </a:t>
            </a:r>
            <a:r>
              <a:rPr lang="fr-FR" dirty="0"/>
              <a:t>existent en DC et AC, </a:t>
            </a:r>
            <a:endParaRPr lang="fr-FR" dirty="0" smtClean="0"/>
          </a:p>
          <a:p>
            <a:pPr marL="285750" indent="-285750" algn="just">
              <a:buFont typeface="Arial" panose="020B0604020202020204" pitchFamily="34" charset="0"/>
              <a:buChar char="•"/>
            </a:pPr>
            <a:r>
              <a:rPr lang="fr-FR" dirty="0" smtClean="0"/>
              <a:t>elles </a:t>
            </a:r>
            <a:r>
              <a:rPr lang="fr-FR" dirty="0"/>
              <a:t>alimentent toutes les servitudes qui ne sont ni vitales, ni essentielles. </a:t>
            </a:r>
            <a:endParaRPr lang="fr-FR" dirty="0" smtClean="0"/>
          </a:p>
          <a:p>
            <a:pPr marL="285750" indent="-285750" algn="just">
              <a:buFont typeface="Arial" panose="020B0604020202020204" pitchFamily="34" charset="0"/>
              <a:buChar char="•"/>
            </a:pPr>
            <a:r>
              <a:rPr lang="fr-FR" dirty="0" smtClean="0"/>
              <a:t>Sur </a:t>
            </a:r>
            <a:r>
              <a:rPr lang="fr-FR" dirty="0"/>
              <a:t>le schéma de distribution, elles sont notées « AC BUS x » et « DC BUS x », ou parfois « MAIN BUS x </a:t>
            </a:r>
            <a:r>
              <a:rPr lang="fr-FR" dirty="0" smtClean="0"/>
              <a:t>».</a:t>
            </a:r>
            <a:endParaRPr lang="fr-FR" dirty="0"/>
          </a:p>
        </p:txBody>
      </p:sp>
    </p:spTree>
    <p:extLst>
      <p:ext uri="{BB962C8B-B14F-4D97-AF65-F5344CB8AC3E}">
        <p14:creationId xmlns:p14="http://schemas.microsoft.com/office/powerpoint/2010/main" val="113440101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829" y="1723345"/>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b="1" dirty="0" smtClean="0"/>
              <a:t>Bus </a:t>
            </a:r>
            <a:r>
              <a:rPr lang="fr-FR" b="1" dirty="0"/>
              <a:t>de </a:t>
            </a:r>
            <a:r>
              <a:rPr lang="fr-FR" b="1" dirty="0" smtClean="0"/>
              <a:t>couplage: </a:t>
            </a:r>
            <a:r>
              <a:rPr lang="fr-FR" dirty="0"/>
              <a:t>(</a:t>
            </a:r>
            <a:r>
              <a:rPr lang="fr-FR" dirty="0" err="1"/>
              <a:t>Tie</a:t>
            </a:r>
            <a:r>
              <a:rPr lang="fr-FR" dirty="0"/>
              <a:t> Bus</a:t>
            </a:r>
            <a:r>
              <a:rPr lang="fr-FR" dirty="0" smtClean="0"/>
              <a:t>).</a:t>
            </a:r>
          </a:p>
          <a:p>
            <a:pPr marL="285750" indent="-285750" algn="just">
              <a:buFont typeface="Arial" panose="020B0604020202020204" pitchFamily="34" charset="0"/>
              <a:buChar char="•"/>
            </a:pPr>
            <a:r>
              <a:rPr lang="fr-FR" dirty="0" smtClean="0"/>
              <a:t>Non </a:t>
            </a:r>
            <a:r>
              <a:rPr lang="fr-FR" dirty="0"/>
              <a:t>représentée sur le </a:t>
            </a:r>
            <a:r>
              <a:rPr lang="fr-FR" dirty="0" smtClean="0"/>
              <a:t>schéma, </a:t>
            </a:r>
            <a:r>
              <a:rPr lang="fr-FR" dirty="0"/>
              <a:t>qui n'est pas un système à générations couplées, elle relie les deux générateurs qui se partagent la fourniture d'énergie à bord (</a:t>
            </a:r>
            <a:r>
              <a:rPr lang="fr-FR" dirty="0" err="1"/>
              <a:t>load</a:t>
            </a:r>
            <a:r>
              <a:rPr lang="fr-FR" dirty="0"/>
              <a:t> sharing). </a:t>
            </a:r>
            <a:endParaRPr lang="fr-FR" dirty="0" smtClean="0"/>
          </a:p>
          <a:p>
            <a:pPr marL="285750" indent="-285750" algn="just">
              <a:buFont typeface="Arial" panose="020B0604020202020204" pitchFamily="34" charset="0"/>
              <a:buChar char="•"/>
            </a:pPr>
            <a:r>
              <a:rPr lang="fr-FR" dirty="0" smtClean="0"/>
              <a:t>Cette </a:t>
            </a:r>
            <a:r>
              <a:rPr lang="fr-FR" dirty="0"/>
              <a:t>bus n'alimente aucune servitude</a:t>
            </a:r>
            <a:r>
              <a:rPr lang="fr-FR" dirty="0" smtClean="0"/>
              <a:t>.</a:t>
            </a:r>
          </a:p>
          <a:p>
            <a:pPr marL="285750" indent="-285750" algn="just">
              <a:buFont typeface="Arial" panose="020B0604020202020204" pitchFamily="34" charset="0"/>
              <a:buChar char="•"/>
            </a:pPr>
            <a:endParaRPr lang="fr-FR" dirty="0"/>
          </a:p>
          <a:p>
            <a:pPr algn="just"/>
            <a:r>
              <a:rPr lang="fr-FR" b="1" dirty="0" smtClean="0"/>
              <a:t>Bus </a:t>
            </a:r>
            <a:r>
              <a:rPr lang="fr-FR" b="1" dirty="0"/>
              <a:t>de transfert </a:t>
            </a:r>
            <a:r>
              <a:rPr lang="fr-FR" dirty="0"/>
              <a:t>(Transfer </a:t>
            </a:r>
            <a:r>
              <a:rPr lang="fr-FR" dirty="0" smtClean="0"/>
              <a:t>Bus):</a:t>
            </a:r>
          </a:p>
          <a:p>
            <a:pPr marL="285750" indent="-285750" algn="just">
              <a:buFont typeface="Arial" panose="020B0604020202020204" pitchFamily="34" charset="0"/>
              <a:buChar char="•"/>
            </a:pPr>
            <a:r>
              <a:rPr lang="fr-FR" dirty="0" smtClean="0"/>
              <a:t>Elle </a:t>
            </a:r>
            <a:r>
              <a:rPr lang="fr-FR" dirty="0"/>
              <a:t>existe sur un réseau à générations </a:t>
            </a:r>
            <a:r>
              <a:rPr lang="fr-FR" dirty="0" smtClean="0"/>
              <a:t>séparées</a:t>
            </a:r>
          </a:p>
          <a:p>
            <a:pPr marL="285750" indent="-285750" algn="just">
              <a:buFont typeface="Arial" panose="020B0604020202020204" pitchFamily="34" charset="0"/>
              <a:buChar char="•"/>
            </a:pPr>
            <a:r>
              <a:rPr lang="fr-FR" dirty="0" smtClean="0"/>
              <a:t>Elle </a:t>
            </a:r>
            <a:r>
              <a:rPr lang="fr-FR" dirty="0"/>
              <a:t>permet, après fermeture des relais de transfert (sur le schéma, BTC - Bus </a:t>
            </a:r>
            <a:r>
              <a:rPr lang="fr-FR" dirty="0" err="1"/>
              <a:t>Tie</a:t>
            </a:r>
            <a:r>
              <a:rPr lang="fr-FR" dirty="0"/>
              <a:t> </a:t>
            </a:r>
            <a:r>
              <a:rPr lang="fr-FR" dirty="0" err="1"/>
              <a:t>Contactor</a:t>
            </a:r>
            <a:r>
              <a:rPr lang="fr-FR" dirty="0"/>
              <a:t>) d'alimenter tout le réseau à partir du seul générateur restant.</a:t>
            </a:r>
          </a:p>
        </p:txBody>
      </p:sp>
      <p:pic>
        <p:nvPicPr>
          <p:cNvPr id="5" name="Espace réservé du contenu 3"/>
          <p:cNvPicPr>
            <a:picLocks noChangeAspect="1"/>
          </p:cNvPicPr>
          <p:nvPr/>
        </p:nvPicPr>
        <p:blipFill>
          <a:blip r:embed="rId2"/>
          <a:stretch>
            <a:fillRect/>
          </a:stretch>
        </p:blipFill>
        <p:spPr>
          <a:xfrm>
            <a:off x="6651171" y="365125"/>
            <a:ext cx="5347419" cy="6429296"/>
          </a:xfrm>
          <a:prstGeom prst="rect">
            <a:avLst/>
          </a:prstGeom>
        </p:spPr>
      </p:pic>
      <p:grpSp>
        <p:nvGrpSpPr>
          <p:cNvPr id="6" name="Groupe 5"/>
          <p:cNvGrpSpPr/>
          <p:nvPr/>
        </p:nvGrpSpPr>
        <p:grpSpPr>
          <a:xfrm>
            <a:off x="1763486" y="260060"/>
            <a:ext cx="2623457" cy="1015663"/>
            <a:chOff x="1763486" y="260060"/>
            <a:chExt cx="2623457" cy="1015663"/>
          </a:xfrm>
        </p:grpSpPr>
        <p:sp>
          <p:nvSpPr>
            <p:cNvPr id="7" name="Rectangle 6"/>
            <p:cNvSpPr/>
            <p:nvPr/>
          </p:nvSpPr>
          <p:spPr>
            <a:xfrm>
              <a:off x="2070638" y="906391"/>
              <a:ext cx="2009151" cy="369332"/>
            </a:xfrm>
            <a:prstGeom prst="rect">
              <a:avLst/>
            </a:prstGeom>
          </p:spPr>
          <p:txBody>
            <a:bodyPr wrap="square">
              <a:spAutoFit/>
            </a:bodyPr>
            <a:lstStyle/>
            <a:p>
              <a:r>
                <a:rPr lang="fr-FR" b="1" dirty="0"/>
                <a:t>Bus d'alimentation</a:t>
              </a:r>
            </a:p>
          </p:txBody>
        </p:sp>
        <p:sp>
          <p:nvSpPr>
            <p:cNvPr id="8" name="Rectangle 7"/>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Tree>
    <p:extLst>
      <p:ext uri="{BB962C8B-B14F-4D97-AF65-F5344CB8AC3E}">
        <p14:creationId xmlns:p14="http://schemas.microsoft.com/office/powerpoint/2010/main" val="8274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0530" y="1535391"/>
            <a:ext cx="711529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pour </a:t>
            </a:r>
            <a:r>
              <a:rPr lang="fr-FR" dirty="0"/>
              <a:t>qu'un courant électrique circule dans une résistance, il faut lui fournir une « force d'entraînement </a:t>
            </a:r>
            <a:r>
              <a:rPr lang="fr-FR" dirty="0" smtClean="0"/>
              <a:t>» (FEM) </a:t>
            </a:r>
          </a:p>
          <a:p>
            <a:pPr marL="285750" indent="-285750">
              <a:buFont typeface="Arial" panose="020B0604020202020204" pitchFamily="34" charset="0"/>
              <a:buChar char="•"/>
            </a:pPr>
            <a:r>
              <a:rPr lang="fr-FR" dirty="0" smtClean="0"/>
              <a:t>Il se crée une chute </a:t>
            </a:r>
            <a:r>
              <a:rPr lang="fr-FR" dirty="0"/>
              <a:t>de tension </a:t>
            </a:r>
            <a:r>
              <a:rPr lang="fr-FR" dirty="0" smtClean="0"/>
              <a:t>U</a:t>
            </a:r>
          </a:p>
          <a:p>
            <a:pPr marL="285750" indent="-285750">
              <a:buFont typeface="Arial" panose="020B0604020202020204" pitchFamily="34" charset="0"/>
              <a:buChar char="•"/>
            </a:pPr>
            <a:r>
              <a:rPr lang="fr-FR" dirty="0" smtClean="0"/>
              <a:t>Elle est </a:t>
            </a:r>
            <a:r>
              <a:rPr lang="fr-FR" dirty="0"/>
              <a:t>d'autant plus élevée que le courant qui traverse la résistance est élevé et que la valeur de la résistance est grande.</a:t>
            </a:r>
          </a:p>
          <a:p>
            <a:endParaRPr lang="fr-FR" dirty="0"/>
          </a:p>
          <a:p>
            <a:pPr marL="285750" indent="-285750">
              <a:buFont typeface="Arial" panose="020B0604020202020204" pitchFamily="34" charset="0"/>
              <a:buChar char="•"/>
            </a:pPr>
            <a:r>
              <a:rPr lang="fr-FR" dirty="0"/>
              <a:t>Ce qui </a:t>
            </a:r>
            <a:r>
              <a:rPr lang="fr-FR" dirty="0" smtClean="0"/>
              <a:t>s'écrit: 		</a:t>
            </a:r>
            <a:r>
              <a:rPr lang="fr-FR" b="1" dirty="0" smtClean="0"/>
              <a:t>U </a:t>
            </a:r>
            <a:r>
              <a:rPr lang="fr-FR" b="1" dirty="0"/>
              <a:t>= </a:t>
            </a:r>
            <a:r>
              <a:rPr lang="fr-FR" b="1" dirty="0" smtClean="0"/>
              <a:t>RI</a:t>
            </a:r>
          </a:p>
          <a:p>
            <a:endParaRPr lang="fr-FR" b="1" dirty="0"/>
          </a:p>
          <a:p>
            <a:r>
              <a:rPr lang="fr-FR" dirty="0" smtClean="0"/>
              <a:t> Cette </a:t>
            </a:r>
            <a:r>
              <a:rPr lang="fr-FR" dirty="0"/>
              <a:t>loi fondamentale de l'électricité est appelée loi </a:t>
            </a:r>
            <a:r>
              <a:rPr lang="fr-FR" dirty="0" smtClean="0"/>
              <a:t>d'Ohm.</a:t>
            </a:r>
            <a:endParaRPr lang="fr-FR" dirty="0"/>
          </a:p>
          <a:p>
            <a:endParaRPr lang="fr-FR" dirty="0"/>
          </a:p>
          <a:p>
            <a:pPr marL="285750" indent="-285750">
              <a:buFont typeface="Arial" panose="020B0604020202020204" pitchFamily="34" charset="0"/>
              <a:buChar char="•"/>
            </a:pPr>
            <a:r>
              <a:rPr lang="fr-FR" dirty="0"/>
              <a:t>Si on applique une différence de potentiel U aux bornes d'une résistance R connue on pourra calculer </a:t>
            </a:r>
            <a:r>
              <a:rPr lang="fr-FR" dirty="0" smtClean="0"/>
              <a:t>I</a:t>
            </a:r>
            <a:endParaRPr lang="fr-FR" dirty="0"/>
          </a:p>
          <a:p>
            <a:pPr marL="285750" indent="-285750">
              <a:buFont typeface="Arial" panose="020B0604020202020204" pitchFamily="34" charset="0"/>
              <a:buChar char="•"/>
            </a:pPr>
            <a:r>
              <a:rPr lang="fr-FR" dirty="0"/>
              <a:t>De même, sachant qu'une résistance R inconnue à laquelle est appliquée une différence de potentiel U est parcourue par un courant I, nous pourrons calculer R </a:t>
            </a:r>
            <a:r>
              <a:rPr lang="fr-FR" dirty="0" smtClean="0"/>
              <a:t>:</a:t>
            </a:r>
            <a:endParaRPr lang="fr-FR" dirty="0"/>
          </a:p>
        </p:txBody>
      </p:sp>
      <p:sp>
        <p:nvSpPr>
          <p:cNvPr id="6" name="Rectangle 5"/>
          <p:cNvSpPr/>
          <p:nvPr/>
        </p:nvSpPr>
        <p:spPr>
          <a:xfrm>
            <a:off x="5525168" y="553838"/>
            <a:ext cx="1141659" cy="369332"/>
          </a:xfrm>
          <a:prstGeom prst="rect">
            <a:avLst/>
          </a:prstGeom>
        </p:spPr>
        <p:txBody>
          <a:bodyPr wrap="none">
            <a:spAutoFit/>
          </a:bodyPr>
          <a:lstStyle/>
          <a:p>
            <a:r>
              <a:rPr lang="fr-FR" dirty="0"/>
              <a:t>Loi d'Ohm</a:t>
            </a:r>
          </a:p>
        </p:txBody>
      </p:sp>
      <p:sp>
        <p:nvSpPr>
          <p:cNvPr id="7" name="Rectangle 6"/>
          <p:cNvSpPr/>
          <p:nvPr/>
        </p:nvSpPr>
        <p:spPr>
          <a:xfrm>
            <a:off x="5063344" y="12643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pic>
        <p:nvPicPr>
          <p:cNvPr id="9" name="Image 8"/>
          <p:cNvPicPr>
            <a:picLocks noChangeAspect="1"/>
          </p:cNvPicPr>
          <p:nvPr/>
        </p:nvPicPr>
        <p:blipFill>
          <a:blip r:embed="rId2"/>
          <a:stretch>
            <a:fillRect/>
          </a:stretch>
        </p:blipFill>
        <p:spPr>
          <a:xfrm>
            <a:off x="7774235" y="2339005"/>
            <a:ext cx="4023035" cy="2553629"/>
          </a:xfrm>
          <a:prstGeom prst="rect">
            <a:avLst/>
          </a:prstGeom>
        </p:spPr>
      </p:pic>
    </p:spTree>
    <p:extLst>
      <p:ext uri="{BB962C8B-B14F-4D97-AF65-F5344CB8AC3E}">
        <p14:creationId xmlns:p14="http://schemas.microsoft.com/office/powerpoint/2010/main" val="139997692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12" y="1292662"/>
            <a:ext cx="7998824"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a:t>
            </a:r>
            <a:r>
              <a:rPr lang="fr-FR" b="1" dirty="0"/>
              <a:t>bus sol</a:t>
            </a:r>
            <a:r>
              <a:rPr lang="fr-FR" dirty="0" smtClean="0"/>
              <a:t>):  alimenté dès </a:t>
            </a:r>
            <a:r>
              <a:rPr lang="fr-FR" dirty="0"/>
              <a:t>qu'un groupe de parc est branché. </a:t>
            </a:r>
            <a:endParaRPr lang="fr-FR" dirty="0" smtClean="0"/>
          </a:p>
          <a:p>
            <a:pPr marL="285750" indent="-285750" algn="just">
              <a:buFont typeface="Arial" panose="020B0604020202020204" pitchFamily="34" charset="0"/>
              <a:buChar char="•"/>
            </a:pPr>
            <a:r>
              <a:rPr lang="fr-FR" dirty="0" smtClean="0"/>
              <a:t>Elle </a:t>
            </a:r>
            <a:r>
              <a:rPr lang="fr-FR" dirty="0"/>
              <a:t>sert à </a:t>
            </a:r>
            <a:r>
              <a:rPr lang="fr-FR" dirty="0" smtClean="0"/>
              <a:t>alimenter </a:t>
            </a:r>
            <a:r>
              <a:rPr lang="fr-FR" dirty="0"/>
              <a:t>des prises </a:t>
            </a:r>
            <a:r>
              <a:rPr lang="fr-FR" dirty="0" smtClean="0"/>
              <a:t>pour:  </a:t>
            </a:r>
            <a:r>
              <a:rPr lang="fr-FR" dirty="0"/>
              <a:t>les aspirateurs de nettoyage ou l'éclairage cabine et s'appelle en général </a:t>
            </a:r>
            <a:r>
              <a:rPr lang="fr-FR" dirty="0" smtClean="0"/>
              <a:t>ou </a:t>
            </a:r>
            <a:r>
              <a:rPr lang="fr-FR" dirty="0"/>
              <a:t>bus servitude</a:t>
            </a:r>
            <a:r>
              <a:rPr lang="fr-FR" dirty="0" smtClean="0"/>
              <a:t>.</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smtClean="0"/>
              <a:t>Les </a:t>
            </a:r>
            <a:r>
              <a:rPr lang="fr-FR" dirty="0"/>
              <a:t>bus sont souvent localisées à des endroits spécifiques de l'avion et regroupées au sein de boîtes de jonction (Jonction Boxes) ou de panneaux de distribution.</a:t>
            </a:r>
          </a:p>
          <a:p>
            <a:pPr marL="285750" indent="-285750" algn="just">
              <a:buFont typeface="Arial" panose="020B0604020202020204" pitchFamily="34" charset="0"/>
              <a:buChar char="•"/>
            </a:pPr>
            <a:r>
              <a:rPr lang="fr-FR" dirty="0" smtClean="0"/>
              <a:t>Les </a:t>
            </a:r>
            <a:r>
              <a:rPr lang="fr-FR" dirty="0"/>
              <a:t>bus essentielles sont souvent reliées à travers un circuit de transfert automatique permettant de remplacer une génération par une autre</a:t>
            </a:r>
            <a:r>
              <a:rPr lang="fr-FR" dirty="0" smtClean="0"/>
              <a:t>.</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smtClean="0"/>
              <a:t>Un </a:t>
            </a:r>
            <a:r>
              <a:rPr lang="fr-FR" dirty="0"/>
              <a:t>circuit de délestage automatique (ou non) permet de supprimer des servitudes non essentielles en cas de surcharge de la génération suite à une panne (</a:t>
            </a:r>
            <a:r>
              <a:rPr lang="fr-FR" dirty="0" err="1"/>
              <a:t>load</a:t>
            </a:r>
            <a:r>
              <a:rPr lang="fr-FR" dirty="0"/>
              <a:t> </a:t>
            </a:r>
            <a:r>
              <a:rPr lang="fr-FR" dirty="0" err="1"/>
              <a:t>shedding</a:t>
            </a:r>
            <a:r>
              <a:rPr lang="fr-FR" dirty="0"/>
              <a:t>).</a:t>
            </a:r>
          </a:p>
        </p:txBody>
      </p:sp>
      <p:pic>
        <p:nvPicPr>
          <p:cNvPr id="5" name="Espace réservé du contenu 6"/>
          <p:cNvPicPr>
            <a:picLocks noGrp="1" noChangeAspect="1"/>
          </p:cNvPicPr>
          <p:nvPr>
            <p:ph idx="1"/>
          </p:nvPr>
        </p:nvPicPr>
        <p:blipFill rotWithShape="1">
          <a:blip r:embed="rId2"/>
          <a:srcRect l="47115"/>
          <a:stretch/>
        </p:blipFill>
        <p:spPr>
          <a:xfrm>
            <a:off x="8131628" y="1777271"/>
            <a:ext cx="3683957" cy="2541627"/>
          </a:xfrm>
          <a:prstGeom prst="rect">
            <a:avLst/>
          </a:prstGeom>
        </p:spPr>
      </p:pic>
      <p:grpSp>
        <p:nvGrpSpPr>
          <p:cNvPr id="6" name="Groupe 5"/>
          <p:cNvGrpSpPr/>
          <p:nvPr/>
        </p:nvGrpSpPr>
        <p:grpSpPr>
          <a:xfrm>
            <a:off x="4784270" y="0"/>
            <a:ext cx="2623457" cy="1015663"/>
            <a:chOff x="1763486" y="260060"/>
            <a:chExt cx="2623457" cy="1015663"/>
          </a:xfrm>
        </p:grpSpPr>
        <p:sp>
          <p:nvSpPr>
            <p:cNvPr id="7" name="Rectangle 6"/>
            <p:cNvSpPr/>
            <p:nvPr/>
          </p:nvSpPr>
          <p:spPr>
            <a:xfrm>
              <a:off x="2070638" y="906391"/>
              <a:ext cx="2009151" cy="369332"/>
            </a:xfrm>
            <a:prstGeom prst="rect">
              <a:avLst/>
            </a:prstGeom>
          </p:spPr>
          <p:txBody>
            <a:bodyPr wrap="square">
              <a:spAutoFit/>
            </a:bodyPr>
            <a:lstStyle/>
            <a:p>
              <a:r>
                <a:rPr lang="fr-FR" b="1" dirty="0"/>
                <a:t>Bus d'alimentation</a:t>
              </a:r>
            </a:p>
          </p:txBody>
        </p:sp>
        <p:sp>
          <p:nvSpPr>
            <p:cNvPr id="8" name="Rectangle 7"/>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Tree>
    <p:extLst>
      <p:ext uri="{BB962C8B-B14F-4D97-AF65-F5344CB8AC3E}">
        <p14:creationId xmlns:p14="http://schemas.microsoft.com/office/powerpoint/2010/main" val="47174379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502444" y="969905"/>
            <a:ext cx="6904080" cy="3654960"/>
          </a:xfrm>
          <a:prstGeom prst="rect">
            <a:avLst/>
          </a:prstGeom>
        </p:spPr>
      </p:pic>
      <p:sp>
        <p:nvSpPr>
          <p:cNvPr id="4" name="Rectangle 3"/>
          <p:cNvSpPr/>
          <p:nvPr/>
        </p:nvSpPr>
        <p:spPr>
          <a:xfrm>
            <a:off x="500743" y="4671006"/>
            <a:ext cx="1141911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a:t>
            </a:r>
            <a:r>
              <a:rPr lang="fr-FR" dirty="0"/>
              <a:t>GPU (Ground Power Unit) permet d'alimenter l'avion par une source extérieure. </a:t>
            </a:r>
            <a:endParaRPr lang="fr-FR" dirty="0" smtClean="0"/>
          </a:p>
          <a:p>
            <a:pPr marL="285750" indent="-285750">
              <a:buFont typeface="Arial" panose="020B0604020202020204" pitchFamily="34" charset="0"/>
              <a:buChar char="•"/>
            </a:pPr>
            <a:r>
              <a:rPr lang="fr-FR" dirty="0" smtClean="0"/>
              <a:t>On </a:t>
            </a:r>
            <a:r>
              <a:rPr lang="fr-FR" dirty="0"/>
              <a:t>trouve des GPU permettant d'alimenter les avions où la génération principale est à courant continu ou alternatif.</a:t>
            </a:r>
          </a:p>
          <a:p>
            <a:pPr marL="285750" indent="-285750">
              <a:buFont typeface="Arial" panose="020B0604020202020204" pitchFamily="34" charset="0"/>
              <a:buChar char="•"/>
            </a:pPr>
            <a:r>
              <a:rPr lang="fr-FR" dirty="0" smtClean="0"/>
              <a:t>L'ensemble </a:t>
            </a:r>
            <a:r>
              <a:rPr lang="fr-FR" dirty="0"/>
              <a:t>est composé d'un moteur diesel entraînant un alternateur. </a:t>
            </a:r>
            <a:endParaRPr lang="fr-FR" dirty="0" smtClean="0"/>
          </a:p>
          <a:p>
            <a:pPr marL="285750" indent="-285750">
              <a:buFont typeface="Arial" panose="020B0604020202020204" pitchFamily="34" charset="0"/>
              <a:buChar char="•"/>
            </a:pPr>
            <a:r>
              <a:rPr lang="fr-FR" dirty="0" smtClean="0"/>
              <a:t>La </a:t>
            </a:r>
            <a:r>
              <a:rPr lang="fr-FR" dirty="0"/>
              <a:t>maintenance connecte le GPU à l'avion. </a:t>
            </a:r>
            <a:endParaRPr lang="fr-FR" dirty="0" smtClean="0"/>
          </a:p>
          <a:p>
            <a:pPr marL="285750" indent="-285750">
              <a:buFont typeface="Arial" panose="020B0604020202020204" pitchFamily="34" charset="0"/>
              <a:buChar char="•"/>
            </a:pPr>
            <a:r>
              <a:rPr lang="fr-FR" dirty="0" smtClean="0"/>
              <a:t>Un </a:t>
            </a:r>
            <a:r>
              <a:rPr lang="fr-FR" dirty="0"/>
              <a:t>voyant (en général, blanc) signale au poste que la connexion est réalisée (« GPU </a:t>
            </a:r>
            <a:r>
              <a:rPr lang="fr-FR" dirty="0" err="1"/>
              <a:t>available</a:t>
            </a:r>
            <a:r>
              <a:rPr lang="fr-FR" dirty="0"/>
              <a:t> »). </a:t>
            </a:r>
            <a:endParaRPr lang="fr-FR" dirty="0" smtClean="0"/>
          </a:p>
          <a:p>
            <a:pPr marL="285750" indent="-285750">
              <a:buFont typeface="Arial" panose="020B0604020202020204" pitchFamily="34" charset="0"/>
              <a:buChar char="•"/>
            </a:pPr>
            <a:r>
              <a:rPr lang="fr-FR" dirty="0" smtClean="0"/>
              <a:t>Lorsque </a:t>
            </a:r>
            <a:r>
              <a:rPr lang="fr-FR" dirty="0"/>
              <a:t>le GPU alimente l'avion, un voyant (en général, bleu) signale que le réseau de bord est sous la dépendance du GPU.</a:t>
            </a:r>
          </a:p>
        </p:txBody>
      </p:sp>
      <p:grpSp>
        <p:nvGrpSpPr>
          <p:cNvPr id="7" name="Groupe 6"/>
          <p:cNvGrpSpPr/>
          <p:nvPr/>
        </p:nvGrpSpPr>
        <p:grpSpPr>
          <a:xfrm>
            <a:off x="4784270" y="97971"/>
            <a:ext cx="2623457" cy="917692"/>
            <a:chOff x="1763486" y="260060"/>
            <a:chExt cx="2623457" cy="1015663"/>
          </a:xfrm>
        </p:grpSpPr>
        <p:sp>
          <p:nvSpPr>
            <p:cNvPr id="8" name="Rectangle 7"/>
            <p:cNvSpPr/>
            <p:nvPr/>
          </p:nvSpPr>
          <p:spPr>
            <a:xfrm>
              <a:off x="2070638" y="906391"/>
              <a:ext cx="2009151" cy="369332"/>
            </a:xfrm>
            <a:prstGeom prst="rect">
              <a:avLst/>
            </a:prstGeom>
          </p:spPr>
          <p:txBody>
            <a:bodyPr wrap="square">
              <a:spAutoFit/>
            </a:bodyPr>
            <a:lstStyle/>
            <a:p>
              <a:r>
                <a:rPr lang="fr-FR" dirty="0"/>
                <a:t>Ground Power Unit</a:t>
              </a:r>
            </a:p>
          </p:txBody>
        </p:sp>
        <p:sp>
          <p:nvSpPr>
            <p:cNvPr id="9" name="Rectangle 8"/>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Tree>
    <p:extLst>
      <p:ext uri="{BB962C8B-B14F-4D97-AF65-F5344CB8AC3E}">
        <p14:creationId xmlns:p14="http://schemas.microsoft.com/office/powerpoint/2010/main" val="424647463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920089" y="1370127"/>
            <a:ext cx="5163054" cy="3538560"/>
          </a:xfrm>
          <a:prstGeom prst="rect">
            <a:avLst/>
          </a:prstGeom>
        </p:spPr>
      </p:pic>
      <p:sp>
        <p:nvSpPr>
          <p:cNvPr id="4" name="Rectangle 3"/>
          <p:cNvSpPr/>
          <p:nvPr/>
        </p:nvSpPr>
        <p:spPr>
          <a:xfrm>
            <a:off x="119740" y="1456701"/>
            <a:ext cx="656408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prise de parc possède toujours une broche plus courte que les autres.</a:t>
            </a:r>
          </a:p>
          <a:p>
            <a:pPr algn="just">
              <a:lnSpc>
                <a:spcPct val="150000"/>
              </a:lnSpc>
            </a:pPr>
            <a:r>
              <a:rPr lang="fr-FR" dirty="0" smtClean="0"/>
              <a:t>Lorsque </a:t>
            </a:r>
            <a:r>
              <a:rPr lang="fr-FR" dirty="0"/>
              <a:t>la prise GPU est approchée de la prise </a:t>
            </a:r>
            <a:r>
              <a:rPr lang="fr-FR" dirty="0" smtClean="0"/>
              <a:t>avion:</a:t>
            </a:r>
          </a:p>
          <a:p>
            <a:pPr marL="285750" indent="-285750" algn="just">
              <a:lnSpc>
                <a:spcPct val="150000"/>
              </a:lnSpc>
              <a:buFont typeface="Arial" panose="020B0604020202020204" pitchFamily="34" charset="0"/>
              <a:buChar char="•"/>
            </a:pPr>
            <a:r>
              <a:rPr lang="fr-FR" dirty="0" smtClean="0"/>
              <a:t>les </a:t>
            </a:r>
            <a:r>
              <a:rPr lang="fr-FR" dirty="0"/>
              <a:t>contacts longs (contacts transportant la forte </a:t>
            </a:r>
            <a:r>
              <a:rPr lang="fr-FR" dirty="0" smtClean="0"/>
              <a:t>intensité </a:t>
            </a:r>
            <a:r>
              <a:rPr lang="fr-FR" dirty="0"/>
              <a:t>l'avion) sont d'abord </a:t>
            </a:r>
            <a:r>
              <a:rPr lang="fr-FR" dirty="0" smtClean="0"/>
              <a:t>insérés</a:t>
            </a:r>
          </a:p>
          <a:p>
            <a:pPr marL="285750" indent="-285750" algn="just">
              <a:lnSpc>
                <a:spcPct val="150000"/>
              </a:lnSpc>
              <a:buFont typeface="Arial" panose="020B0604020202020204" pitchFamily="34" charset="0"/>
              <a:buChar char="•"/>
            </a:pPr>
            <a:r>
              <a:rPr lang="fr-FR" dirty="0" smtClean="0"/>
              <a:t>aucune </a:t>
            </a:r>
            <a:r>
              <a:rPr lang="fr-FR" dirty="0"/>
              <a:t>tension n'arrive au réseau de bord, </a:t>
            </a:r>
            <a:endParaRPr lang="fr-FR" dirty="0" smtClean="0"/>
          </a:p>
          <a:p>
            <a:pPr marL="285750" indent="-285750" algn="just">
              <a:lnSpc>
                <a:spcPct val="150000"/>
              </a:lnSpc>
              <a:buFont typeface="Arial" panose="020B0604020202020204" pitchFamily="34" charset="0"/>
              <a:buChar char="•"/>
            </a:pPr>
            <a:r>
              <a:rPr lang="fr-FR" dirty="0" smtClean="0"/>
              <a:t>Un </a:t>
            </a:r>
            <a:r>
              <a:rPr lang="fr-FR" dirty="0"/>
              <a:t>relais de puissance </a:t>
            </a:r>
            <a:r>
              <a:rPr lang="fr-FR" dirty="0" smtClean="0"/>
              <a:t>ne </a:t>
            </a:r>
            <a:r>
              <a:rPr lang="fr-FR" dirty="0"/>
              <a:t>pourra se fermer que lorsque la broche courte sera insérée</a:t>
            </a:r>
            <a:endParaRPr lang="fr-FR" dirty="0" smtClean="0"/>
          </a:p>
          <a:p>
            <a:pPr marL="285750" indent="-285750" algn="just">
              <a:lnSpc>
                <a:spcPct val="150000"/>
              </a:lnSpc>
              <a:buFont typeface="Arial" panose="020B0604020202020204" pitchFamily="34" charset="0"/>
              <a:buChar char="•"/>
            </a:pPr>
            <a:r>
              <a:rPr lang="fr-FR" dirty="0" smtClean="0"/>
              <a:t>Cela </a:t>
            </a:r>
            <a:r>
              <a:rPr lang="fr-FR" dirty="0"/>
              <a:t>garantit que tous les contacts seront bien insérés avant la mise sous tension et qu'aucun arc destructeur ne se produira</a:t>
            </a:r>
            <a:r>
              <a:rPr lang="fr-FR" dirty="0" smtClean="0"/>
              <a:t>.</a:t>
            </a:r>
            <a:r>
              <a:rPr lang="fr-FR" dirty="0"/>
              <a:t> </a:t>
            </a:r>
          </a:p>
        </p:txBody>
      </p:sp>
      <p:grpSp>
        <p:nvGrpSpPr>
          <p:cNvPr id="6" name="Groupe 5"/>
          <p:cNvGrpSpPr/>
          <p:nvPr/>
        </p:nvGrpSpPr>
        <p:grpSpPr>
          <a:xfrm>
            <a:off x="4784270" y="97971"/>
            <a:ext cx="2623457" cy="917692"/>
            <a:chOff x="1763486" y="260060"/>
            <a:chExt cx="2623457" cy="1015663"/>
          </a:xfrm>
        </p:grpSpPr>
        <p:sp>
          <p:nvSpPr>
            <p:cNvPr id="7" name="Rectangle 6"/>
            <p:cNvSpPr/>
            <p:nvPr/>
          </p:nvSpPr>
          <p:spPr>
            <a:xfrm>
              <a:off x="2070638" y="906391"/>
              <a:ext cx="2009151" cy="369332"/>
            </a:xfrm>
            <a:prstGeom prst="rect">
              <a:avLst/>
            </a:prstGeom>
          </p:spPr>
          <p:txBody>
            <a:bodyPr wrap="square">
              <a:spAutoFit/>
            </a:bodyPr>
            <a:lstStyle/>
            <a:p>
              <a:r>
                <a:rPr lang="fr-FR" dirty="0"/>
                <a:t>Ground Power Unit</a:t>
              </a:r>
            </a:p>
          </p:txBody>
        </p:sp>
        <p:sp>
          <p:nvSpPr>
            <p:cNvPr id="8" name="Rectangle 7"/>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Tree>
    <p:extLst>
      <p:ext uri="{BB962C8B-B14F-4D97-AF65-F5344CB8AC3E}">
        <p14:creationId xmlns:p14="http://schemas.microsoft.com/office/powerpoint/2010/main" val="61353897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6237064" y="1362188"/>
            <a:ext cx="5813871" cy="4351338"/>
          </a:xfrm>
          <a:prstGeom prst="rect">
            <a:avLst/>
          </a:prstGeom>
        </p:spPr>
        <p:style>
          <a:lnRef idx="2">
            <a:schemeClr val="accent2"/>
          </a:lnRef>
          <a:fillRef idx="1">
            <a:schemeClr val="lt1"/>
          </a:fillRef>
          <a:effectRef idx="0">
            <a:schemeClr val="accent2"/>
          </a:effectRef>
          <a:fontRef idx="minor">
            <a:schemeClr val="dk1"/>
          </a:fontRef>
        </p:style>
      </p:pic>
      <p:grpSp>
        <p:nvGrpSpPr>
          <p:cNvPr id="6" name="Groupe 5"/>
          <p:cNvGrpSpPr/>
          <p:nvPr/>
        </p:nvGrpSpPr>
        <p:grpSpPr>
          <a:xfrm>
            <a:off x="4395104" y="127039"/>
            <a:ext cx="2833468" cy="824139"/>
            <a:chOff x="4395104" y="127039"/>
            <a:chExt cx="2833468" cy="824139"/>
          </a:xfrm>
        </p:grpSpPr>
        <p:sp>
          <p:nvSpPr>
            <p:cNvPr id="4" name="Rectangle 3"/>
            <p:cNvSpPr/>
            <p:nvPr/>
          </p:nvSpPr>
          <p:spPr>
            <a:xfrm>
              <a:off x="4395104" y="581846"/>
              <a:ext cx="2808514" cy="369332"/>
            </a:xfrm>
            <a:prstGeom prst="rect">
              <a:avLst/>
            </a:prstGeom>
          </p:spPr>
          <p:txBody>
            <a:bodyPr wrap="square">
              <a:spAutoFit/>
            </a:bodyPr>
            <a:lstStyle/>
            <a:p>
              <a:pPr algn="ctr"/>
              <a:r>
                <a:rPr lang="fr-FR" dirty="0" smtClean="0"/>
                <a:t> </a:t>
              </a:r>
              <a:r>
                <a:rPr lang="fr-FR" dirty="0"/>
                <a:t>Aéronefs monomoteurs</a:t>
              </a:r>
            </a:p>
          </p:txBody>
        </p:sp>
        <p:sp>
          <p:nvSpPr>
            <p:cNvPr id="5" name="Rectangle 4"/>
            <p:cNvSpPr/>
            <p:nvPr/>
          </p:nvSpPr>
          <p:spPr>
            <a:xfrm>
              <a:off x="4395104" y="127039"/>
              <a:ext cx="283346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Distribution courant continu</a:t>
              </a:r>
            </a:p>
          </p:txBody>
        </p:sp>
      </p:grpSp>
      <p:sp>
        <p:nvSpPr>
          <p:cNvPr id="8" name="Rectangle 7"/>
          <p:cNvSpPr/>
          <p:nvPr/>
        </p:nvSpPr>
        <p:spPr>
          <a:xfrm>
            <a:off x="141064" y="2250053"/>
            <a:ext cx="591139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La génération est </a:t>
            </a:r>
            <a:r>
              <a:rPr lang="fr-FR" dirty="0" smtClean="0"/>
              <a:t>plus </a:t>
            </a:r>
            <a:r>
              <a:rPr lang="fr-FR" dirty="0"/>
              <a:t>simple </a:t>
            </a:r>
            <a:r>
              <a:rPr lang="fr-FR" dirty="0" smtClean="0"/>
              <a:t>(</a:t>
            </a:r>
            <a:r>
              <a:rPr lang="fr-FR" dirty="0"/>
              <a:t>une batterie, un alternateur). </a:t>
            </a:r>
            <a:endParaRPr lang="fr-FR" dirty="0" smtClean="0"/>
          </a:p>
          <a:p>
            <a:pPr marL="285750" indent="-285750">
              <a:lnSpc>
                <a:spcPct val="150000"/>
              </a:lnSpc>
              <a:buFont typeface="Arial" panose="020B0604020202020204" pitchFamily="34" charset="0"/>
              <a:buChar char="•"/>
            </a:pPr>
            <a:r>
              <a:rPr lang="fr-FR" dirty="0" smtClean="0"/>
              <a:t>Interrupteur </a:t>
            </a:r>
            <a:r>
              <a:rPr lang="fr-FR" dirty="0"/>
              <a:t>BAT sur « ON », </a:t>
            </a:r>
            <a:endParaRPr lang="fr-FR" dirty="0" smtClean="0"/>
          </a:p>
          <a:p>
            <a:pPr marL="285750" indent="-285750">
              <a:lnSpc>
                <a:spcPct val="150000"/>
              </a:lnSpc>
              <a:buFont typeface="Arial" panose="020B0604020202020204" pitchFamily="34" charset="0"/>
              <a:buChar char="•"/>
            </a:pPr>
            <a:r>
              <a:rPr lang="fr-FR" dirty="0" smtClean="0"/>
              <a:t>l'unique </a:t>
            </a:r>
            <a:r>
              <a:rPr lang="fr-FR" dirty="0"/>
              <a:t>bus est alimentée.</a:t>
            </a:r>
          </a:p>
          <a:p>
            <a:pPr marL="285750" indent="-285750">
              <a:lnSpc>
                <a:spcPct val="150000"/>
              </a:lnSpc>
              <a:buFont typeface="Arial" panose="020B0604020202020204" pitchFamily="34" charset="0"/>
              <a:buChar char="•"/>
            </a:pPr>
            <a:r>
              <a:rPr lang="fr-FR" dirty="0"/>
              <a:t>Après démarrage (START en position momentanée), l'alternateur alimente la bus et recharge la batterie.</a:t>
            </a:r>
          </a:p>
          <a:p>
            <a:pPr marL="285750" indent="-285750">
              <a:lnSpc>
                <a:spcPct val="150000"/>
              </a:lnSpc>
              <a:buFont typeface="Arial" panose="020B0604020202020204" pitchFamily="34" charset="0"/>
              <a:buChar char="•"/>
            </a:pPr>
            <a:r>
              <a:rPr lang="fr-FR" dirty="0"/>
              <a:t>L'ampèremètre permet de mesurer le débit de décharge et de charge de la batterie.</a:t>
            </a:r>
          </a:p>
        </p:txBody>
      </p:sp>
    </p:spTree>
    <p:extLst>
      <p:ext uri="{BB962C8B-B14F-4D97-AF65-F5344CB8AC3E}">
        <p14:creationId xmlns:p14="http://schemas.microsoft.com/office/powerpoint/2010/main" val="163394914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3000" y="1051289"/>
            <a:ext cx="7239000" cy="5621524"/>
          </a:xfrm>
        </p:spPr>
      </p:pic>
      <p:sp>
        <p:nvSpPr>
          <p:cNvPr id="4" name="Rectangle 3"/>
          <p:cNvSpPr/>
          <p:nvPr/>
        </p:nvSpPr>
        <p:spPr>
          <a:xfrm>
            <a:off x="119744" y="1198163"/>
            <a:ext cx="4757056"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 </a:t>
            </a:r>
            <a:r>
              <a:rPr lang="fr-FR" dirty="0"/>
              <a:t>réseau n'est alimenté que par des sources de tension continue. </a:t>
            </a:r>
            <a:endParaRPr lang="fr-FR" dirty="0" smtClean="0"/>
          </a:p>
          <a:p>
            <a:pPr marL="285750" indent="-285750">
              <a:lnSpc>
                <a:spcPct val="150000"/>
              </a:lnSpc>
              <a:buFont typeface="Arial" panose="020B0604020202020204" pitchFamily="34" charset="0"/>
              <a:buChar char="•"/>
            </a:pPr>
            <a:r>
              <a:rPr lang="fr-FR" dirty="0" smtClean="0"/>
              <a:t>Il </a:t>
            </a:r>
            <a:r>
              <a:rPr lang="fr-FR" dirty="0"/>
              <a:t>n'existe pas de réseau alternatif (bimoteurs légers).</a:t>
            </a:r>
          </a:p>
          <a:p>
            <a:pPr marL="285750" indent="-285750">
              <a:lnSpc>
                <a:spcPct val="150000"/>
              </a:lnSpc>
              <a:buFont typeface="Arial" panose="020B0604020202020204" pitchFamily="34" charset="0"/>
              <a:buChar char="•"/>
            </a:pPr>
            <a:r>
              <a:rPr lang="fr-FR" dirty="0" smtClean="0"/>
              <a:t>Chaque </a:t>
            </a:r>
            <a:r>
              <a:rPr lang="fr-FR" dirty="0"/>
              <a:t>générateur (G) est un alternateur DC qui est connecté à sa MAIN Bus via un relais (</a:t>
            </a:r>
            <a:r>
              <a:rPr lang="fr-FR" dirty="0" smtClean="0"/>
              <a:t>G1 </a:t>
            </a:r>
            <a:r>
              <a:rPr lang="fr-FR" dirty="0"/>
              <a:t>ou G2) lorsque l'interrupteur </a:t>
            </a:r>
            <a:r>
              <a:rPr lang="fr-FR" dirty="0" smtClean="0"/>
              <a:t>G1ou </a:t>
            </a:r>
            <a:r>
              <a:rPr lang="fr-FR" dirty="0"/>
              <a:t>G2 est sur « ON ». </a:t>
            </a:r>
            <a:endParaRPr lang="fr-FR" dirty="0" smtClean="0"/>
          </a:p>
          <a:p>
            <a:pPr marL="285750" indent="-285750">
              <a:lnSpc>
                <a:spcPct val="150000"/>
              </a:lnSpc>
              <a:buFont typeface="Arial" panose="020B0604020202020204" pitchFamily="34" charset="0"/>
              <a:buChar char="•"/>
            </a:pPr>
            <a:r>
              <a:rPr lang="fr-FR" dirty="0" smtClean="0"/>
              <a:t>Les </a:t>
            </a:r>
            <a:r>
              <a:rPr lang="fr-FR" dirty="0"/>
              <a:t>deux MAIN Bus sont reliées à la BATT Bus par un disjoncteur.</a:t>
            </a:r>
          </a:p>
          <a:p>
            <a:pPr marL="285750" indent="-285750">
              <a:lnSpc>
                <a:spcPct val="150000"/>
              </a:lnSpc>
              <a:buFont typeface="Arial" panose="020B0604020202020204" pitchFamily="34" charset="0"/>
              <a:buChar char="•"/>
            </a:pPr>
            <a:endParaRPr lang="fr-FR" dirty="0"/>
          </a:p>
        </p:txBody>
      </p:sp>
      <p:grpSp>
        <p:nvGrpSpPr>
          <p:cNvPr id="6" name="Groupe 5"/>
          <p:cNvGrpSpPr/>
          <p:nvPr/>
        </p:nvGrpSpPr>
        <p:grpSpPr>
          <a:xfrm>
            <a:off x="4784270" y="97971"/>
            <a:ext cx="3282044" cy="738664"/>
            <a:chOff x="1763486" y="260060"/>
            <a:chExt cx="2924112" cy="817522"/>
          </a:xfrm>
        </p:grpSpPr>
        <p:sp>
          <p:nvSpPr>
            <p:cNvPr id="7" name="Rectangle 6"/>
            <p:cNvSpPr/>
            <p:nvPr/>
          </p:nvSpPr>
          <p:spPr>
            <a:xfrm>
              <a:off x="2064141" y="668821"/>
              <a:ext cx="2623457" cy="408761"/>
            </a:xfrm>
            <a:prstGeom prst="rect">
              <a:avLst/>
            </a:prstGeom>
          </p:spPr>
          <p:txBody>
            <a:bodyPr wrap="square">
              <a:spAutoFit/>
            </a:bodyPr>
            <a:lstStyle/>
            <a:p>
              <a:pPr algn="ctr"/>
              <a:r>
                <a:rPr lang="fr-FR" dirty="0"/>
                <a:t>Aéronefs normes CS-23</a:t>
              </a:r>
            </a:p>
          </p:txBody>
        </p:sp>
        <p:sp>
          <p:nvSpPr>
            <p:cNvPr id="8" name="Rectangle 7"/>
            <p:cNvSpPr/>
            <p:nvPr/>
          </p:nvSpPr>
          <p:spPr>
            <a:xfrm>
              <a:off x="1763486" y="260060"/>
              <a:ext cx="2924112" cy="4087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grpSp>
    </p:spTree>
    <p:extLst>
      <p:ext uri="{BB962C8B-B14F-4D97-AF65-F5344CB8AC3E}">
        <p14:creationId xmlns:p14="http://schemas.microsoft.com/office/powerpoint/2010/main" val="86619513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1971" y="1198163"/>
            <a:ext cx="6760029" cy="5659837"/>
          </a:xfrm>
        </p:spPr>
      </p:pic>
      <p:sp>
        <p:nvSpPr>
          <p:cNvPr id="4" name="Rectangle 3"/>
          <p:cNvSpPr/>
          <p:nvPr/>
        </p:nvSpPr>
        <p:spPr>
          <a:xfrm>
            <a:off x="119744" y="1198163"/>
            <a:ext cx="5192485"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HOT Bus est reliée directement à la batterie</a:t>
            </a:r>
            <a:r>
              <a:rPr lang="fr-FR" dirty="0" smtClean="0"/>
              <a:t>.</a:t>
            </a:r>
          </a:p>
          <a:p>
            <a:pPr marL="285750" indent="-285750" algn="just">
              <a:lnSpc>
                <a:spcPct val="150000"/>
              </a:lnSpc>
              <a:buFont typeface="Arial" panose="020B0604020202020204" pitchFamily="34" charset="0"/>
              <a:buChar char="•"/>
            </a:pPr>
            <a:r>
              <a:rPr lang="fr-FR" dirty="0" smtClean="0"/>
              <a:t>La </a:t>
            </a:r>
            <a:r>
              <a:rPr lang="fr-FR" dirty="0"/>
              <a:t>BATT Bus est reliée à la batterie par un relais activé lorsque le contact M (« Master) </a:t>
            </a:r>
            <a:r>
              <a:rPr lang="fr-FR" dirty="0" smtClean="0"/>
              <a:t>sur «ON».</a:t>
            </a:r>
            <a:endParaRPr lang="fr-FR" dirty="0"/>
          </a:p>
          <a:p>
            <a:pPr marL="285750" indent="-285750" algn="just">
              <a:lnSpc>
                <a:spcPct val="150000"/>
              </a:lnSpc>
              <a:buFont typeface="Arial" panose="020B0604020202020204" pitchFamily="34" charset="0"/>
              <a:buChar char="•"/>
            </a:pPr>
            <a:r>
              <a:rPr lang="fr-FR" dirty="0" smtClean="0"/>
              <a:t>La </a:t>
            </a:r>
            <a:r>
              <a:rPr lang="fr-FR" dirty="0"/>
              <a:t>BATT Bus alimente les deux MAIN Bus et les bus ECU (Engine Control Unit, en gris). </a:t>
            </a:r>
            <a:endParaRPr lang="fr-FR" dirty="0" smtClean="0"/>
          </a:p>
          <a:p>
            <a:pPr marL="285750" indent="-285750" algn="just">
              <a:lnSpc>
                <a:spcPct val="150000"/>
              </a:lnSpc>
              <a:buFont typeface="Arial" panose="020B0604020202020204" pitchFamily="34" charset="0"/>
              <a:buChar char="•"/>
            </a:pPr>
            <a:r>
              <a:rPr lang="fr-FR" dirty="0" smtClean="0"/>
              <a:t>Les </a:t>
            </a:r>
            <a:r>
              <a:rPr lang="fr-FR" dirty="0"/>
              <a:t>Bus ECU sont alimentées également par les générateurs via une diode (deux sources différentes disponibles).</a:t>
            </a:r>
          </a:p>
          <a:p>
            <a:pPr marL="285750" indent="-285750" algn="just">
              <a:lnSpc>
                <a:spcPct val="150000"/>
              </a:lnSpc>
              <a:buFont typeface="Arial" panose="020B0604020202020204" pitchFamily="34" charset="0"/>
              <a:buChar char="•"/>
            </a:pPr>
            <a:r>
              <a:rPr lang="fr-FR" dirty="0" smtClean="0"/>
              <a:t>Chaque </a:t>
            </a:r>
            <a:r>
              <a:rPr lang="fr-FR" dirty="0"/>
              <a:t>bus possède donc deux possibilités d'alimentation (BATT ou GEN).</a:t>
            </a:r>
          </a:p>
        </p:txBody>
      </p:sp>
      <p:sp>
        <p:nvSpPr>
          <p:cNvPr id="7" name="Rectangle 6"/>
          <p:cNvSpPr/>
          <p:nvPr/>
        </p:nvSpPr>
        <p:spPr>
          <a:xfrm>
            <a:off x="4893128" y="535083"/>
            <a:ext cx="2623457" cy="369332"/>
          </a:xfrm>
          <a:prstGeom prst="rect">
            <a:avLst/>
          </a:prstGeom>
        </p:spPr>
        <p:txBody>
          <a:bodyPr wrap="square">
            <a:spAutoFit/>
          </a:bodyPr>
          <a:lstStyle/>
          <a:p>
            <a:r>
              <a:rPr lang="fr-FR" dirty="0"/>
              <a:t>Aéronefs normes CS-23</a:t>
            </a:r>
          </a:p>
        </p:txBody>
      </p:sp>
      <p:sp>
        <p:nvSpPr>
          <p:cNvPr id="11" name="Rectangle 10"/>
          <p:cNvSpPr/>
          <p:nvPr/>
        </p:nvSpPr>
        <p:spPr>
          <a:xfrm>
            <a:off x="4454976" y="165751"/>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53024776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134" y="854473"/>
            <a:ext cx="7075716"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Une bus </a:t>
            </a:r>
            <a:r>
              <a:rPr lang="fr-FR" dirty="0" err="1"/>
              <a:t>Avionic</a:t>
            </a:r>
            <a:r>
              <a:rPr lang="fr-FR" dirty="0"/>
              <a:t> est reliée à la R MAIN Bus via un </a:t>
            </a:r>
            <a:r>
              <a:rPr lang="fr-FR" dirty="0" smtClean="0"/>
              <a:t>relais</a:t>
            </a:r>
          </a:p>
          <a:p>
            <a:pPr marL="285750" indent="-285750">
              <a:buFont typeface="Arial" panose="020B0604020202020204" pitchFamily="34" charset="0"/>
              <a:buChar char="•"/>
            </a:pPr>
            <a:r>
              <a:rPr lang="fr-FR" dirty="0" smtClean="0"/>
              <a:t>Ce relais est </a:t>
            </a:r>
            <a:r>
              <a:rPr lang="fr-FR" dirty="0"/>
              <a:t>activé par une action pilote après la mise sous tension de tout le </a:t>
            </a:r>
            <a:r>
              <a:rPr lang="fr-FR" dirty="0" smtClean="0"/>
              <a:t>réseau </a:t>
            </a:r>
            <a:r>
              <a:rPr lang="fr-FR" dirty="0"/>
              <a:t>afin de protéger l'avionique des à-coups de tension. </a:t>
            </a:r>
            <a:endParaRPr lang="fr-FR" dirty="0" smtClean="0"/>
          </a:p>
          <a:p>
            <a:pPr marL="285750" indent="-285750">
              <a:buFont typeface="Arial" panose="020B0604020202020204" pitchFamily="34" charset="0"/>
              <a:buChar char="•"/>
            </a:pPr>
            <a:r>
              <a:rPr lang="fr-FR" dirty="0" smtClean="0"/>
              <a:t>La </a:t>
            </a:r>
            <a:r>
              <a:rPr lang="fr-FR" dirty="0"/>
              <a:t>bus </a:t>
            </a:r>
            <a:r>
              <a:rPr lang="fr-FR" dirty="0" err="1"/>
              <a:t>Avionic</a:t>
            </a:r>
            <a:r>
              <a:rPr lang="fr-FR" dirty="0"/>
              <a:t> sera coupée avant arrêt des moteurs.</a:t>
            </a:r>
          </a:p>
          <a:p>
            <a:pPr marL="285750" indent="-285750">
              <a:buFont typeface="Arial" panose="020B0604020202020204" pitchFamily="34" charset="0"/>
              <a:buChar char="•"/>
            </a:pPr>
            <a:r>
              <a:rPr lang="fr-FR" dirty="0" smtClean="0"/>
              <a:t>Au </a:t>
            </a:r>
            <a:r>
              <a:rPr lang="fr-FR" dirty="0"/>
              <a:t>sol, un GPU peut être connecté à la BATT Bus en remplacement de la batterie. </a:t>
            </a:r>
            <a:endParaRPr lang="fr-FR" dirty="0" smtClean="0"/>
          </a:p>
        </p:txBody>
      </p:sp>
      <p:sp>
        <p:nvSpPr>
          <p:cNvPr id="6" name="Rectangle 5"/>
          <p:cNvSpPr/>
          <p:nvPr/>
        </p:nvSpPr>
        <p:spPr>
          <a:xfrm>
            <a:off x="4645478" y="508983"/>
            <a:ext cx="2623457" cy="369332"/>
          </a:xfrm>
          <a:prstGeom prst="rect">
            <a:avLst/>
          </a:prstGeom>
        </p:spPr>
        <p:txBody>
          <a:bodyPr wrap="square">
            <a:spAutoFit/>
          </a:bodyPr>
          <a:lstStyle/>
          <a:p>
            <a:r>
              <a:rPr lang="fr-FR" dirty="0"/>
              <a:t>Aéronefs normes CS-23</a:t>
            </a:r>
          </a:p>
        </p:txBody>
      </p:sp>
      <p:sp>
        <p:nvSpPr>
          <p:cNvPr id="8" name="Rectangle 7"/>
          <p:cNvSpPr/>
          <p:nvPr/>
        </p:nvSpPr>
        <p:spPr>
          <a:xfrm>
            <a:off x="4280805" y="139651"/>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pic>
        <p:nvPicPr>
          <p:cNvPr id="5"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7728" y="599450"/>
            <a:ext cx="4686302" cy="4005634"/>
          </a:xfrm>
        </p:spPr>
      </p:pic>
      <p:sp>
        <p:nvSpPr>
          <p:cNvPr id="2" name="Rectangle 1"/>
          <p:cNvSpPr/>
          <p:nvPr/>
        </p:nvSpPr>
        <p:spPr>
          <a:xfrm>
            <a:off x="96609" y="2729853"/>
            <a:ext cx="709476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Secours</a:t>
            </a:r>
          </a:p>
          <a:p>
            <a:pPr marL="285750" indent="-285750">
              <a:buFont typeface="Arial" panose="020B0604020202020204" pitchFamily="34" charset="0"/>
              <a:buChar char="•"/>
            </a:pPr>
            <a:r>
              <a:rPr lang="fr-FR" dirty="0"/>
              <a:t>En cas de perte de la batterie, une batterie de secours (EXC BAT) permet de conserver l'excitation des alternateurs.</a:t>
            </a:r>
          </a:p>
          <a:p>
            <a:pPr marL="285750" indent="-285750">
              <a:buFont typeface="Arial" panose="020B0604020202020204" pitchFamily="34" charset="0"/>
              <a:buChar char="•"/>
            </a:pPr>
            <a:r>
              <a:rPr lang="fr-FR" dirty="0"/>
              <a:t>Les bus ECU sont également reliées à deux batteries (ECU Backup) pouvant assurer l'alimentation des ECU pendant 30 minutes en cas de perte totale d'alimentation (batterie et générateurs).</a:t>
            </a:r>
          </a:p>
          <a:p>
            <a:pPr marL="285750" indent="-285750">
              <a:buFont typeface="Arial" panose="020B0604020202020204" pitchFamily="34" charset="0"/>
              <a:buChar char="•"/>
            </a:pPr>
            <a:r>
              <a:rPr lang="fr-FR" dirty="0"/>
              <a:t>Sans ces batteries, les ECU non alimentés provoqueraient l'arrêt des moteurs</a:t>
            </a:r>
            <a:r>
              <a:rPr lang="fr-FR" dirty="0" smtClean="0"/>
              <a:t>.</a:t>
            </a:r>
            <a:endParaRPr lang="fr-FR" dirty="0"/>
          </a:p>
        </p:txBody>
      </p:sp>
      <p:sp>
        <p:nvSpPr>
          <p:cNvPr id="3" name="Rectangle 2"/>
          <p:cNvSpPr/>
          <p:nvPr/>
        </p:nvSpPr>
        <p:spPr>
          <a:xfrm>
            <a:off x="106134" y="5159231"/>
            <a:ext cx="11987896"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L'éclairage cabine et l'horizon de secours possèdent une batterie de secours indépendante du réseau de bord, non rechargeable et vérifiée périodiquement.</a:t>
            </a:r>
          </a:p>
          <a:p>
            <a:pPr marL="285750" indent="-285750">
              <a:buFont typeface="Arial" panose="020B0604020202020204" pitchFamily="34" charset="0"/>
              <a:buChar char="•"/>
            </a:pPr>
            <a:r>
              <a:rPr lang="fr-FR" dirty="0"/>
              <a:t>Cet avion possède un système original d'équilibrage des générateurs. </a:t>
            </a:r>
          </a:p>
          <a:p>
            <a:pPr marL="285750" indent="-285750">
              <a:buFont typeface="Arial" panose="020B0604020202020204" pitchFamily="34" charset="0"/>
              <a:buChar char="•"/>
            </a:pPr>
            <a:r>
              <a:rPr lang="fr-FR" dirty="0"/>
              <a:t>Celui-ci est réalisé en mesurant la température interne des alternateurs DC et abaisse la tension de celui qui est le plus chaud (donc qui débite le plus normalement) et augmente la tension du moins chaud.</a:t>
            </a:r>
          </a:p>
        </p:txBody>
      </p:sp>
    </p:spTree>
    <p:extLst>
      <p:ext uri="{BB962C8B-B14F-4D97-AF65-F5344CB8AC3E}">
        <p14:creationId xmlns:p14="http://schemas.microsoft.com/office/powerpoint/2010/main" val="428840253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6231643" y="1068727"/>
            <a:ext cx="5824714" cy="4351338"/>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24755" y="1068727"/>
            <a:ext cx="5971243"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Sur </a:t>
            </a:r>
            <a:r>
              <a:rPr lang="fr-FR" dirty="0"/>
              <a:t>les types d'aéronefs où la génération principale est alternative (avion de transport), le réseau continu est </a:t>
            </a:r>
            <a:r>
              <a:rPr lang="fr-FR" dirty="0" smtClean="0"/>
              <a:t>alimenté:</a:t>
            </a:r>
          </a:p>
          <a:p>
            <a:pPr marL="285750" indent="-285750" algn="just">
              <a:lnSpc>
                <a:spcPct val="150000"/>
              </a:lnSpc>
              <a:buFont typeface="Arial" panose="020B0604020202020204" pitchFamily="34" charset="0"/>
              <a:buChar char="•"/>
            </a:pPr>
            <a:r>
              <a:rPr lang="fr-FR" dirty="0" smtClean="0"/>
              <a:t>soit </a:t>
            </a:r>
            <a:r>
              <a:rPr lang="fr-FR" dirty="0"/>
              <a:t>par des sources alternatives à l'aide de TRU (Transformer Rectifier Unit), </a:t>
            </a:r>
            <a:endParaRPr lang="fr-FR" dirty="0" smtClean="0"/>
          </a:p>
          <a:p>
            <a:pPr marL="285750" indent="-285750" algn="just">
              <a:lnSpc>
                <a:spcPct val="150000"/>
              </a:lnSpc>
              <a:buFont typeface="Arial" panose="020B0604020202020204" pitchFamily="34" charset="0"/>
              <a:buChar char="•"/>
            </a:pPr>
            <a:r>
              <a:rPr lang="fr-FR" dirty="0" smtClean="0"/>
              <a:t>soit </a:t>
            </a:r>
            <a:r>
              <a:rPr lang="fr-FR" dirty="0"/>
              <a:t>par des sources de tension continue (batterie) en secours.</a:t>
            </a:r>
          </a:p>
          <a:p>
            <a:pPr algn="just">
              <a:lnSpc>
                <a:spcPct val="150000"/>
              </a:lnSpc>
            </a:pPr>
            <a:r>
              <a:rPr lang="fr-FR" dirty="0" smtClean="0"/>
              <a:t>On </a:t>
            </a:r>
            <a:r>
              <a:rPr lang="fr-FR" dirty="0"/>
              <a:t>retrouve donc toujours le même principe : alimentation par au moins deux sources indépendantes.</a:t>
            </a:r>
          </a:p>
        </p:txBody>
      </p:sp>
      <p:sp>
        <p:nvSpPr>
          <p:cNvPr id="6" name="Rectangle 5"/>
          <p:cNvSpPr/>
          <p:nvPr/>
        </p:nvSpPr>
        <p:spPr>
          <a:xfrm>
            <a:off x="4919914" y="593983"/>
            <a:ext cx="2623457" cy="369332"/>
          </a:xfrm>
          <a:prstGeom prst="rect">
            <a:avLst/>
          </a:prstGeom>
        </p:spPr>
        <p:txBody>
          <a:bodyPr wrap="square">
            <a:spAutoFit/>
          </a:bodyPr>
          <a:lstStyle/>
          <a:p>
            <a:r>
              <a:rPr lang="fr-FR" dirty="0"/>
              <a:t>Aéronef normes CS-25</a:t>
            </a:r>
          </a:p>
        </p:txBody>
      </p:sp>
      <p:sp>
        <p:nvSpPr>
          <p:cNvPr id="10" name="Rectangle 9"/>
          <p:cNvSpPr/>
          <p:nvPr/>
        </p:nvSpPr>
        <p:spPr>
          <a:xfrm>
            <a:off x="4454976" y="11924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173825946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92306" y="0"/>
            <a:ext cx="5799694" cy="6771043"/>
          </a:xfrm>
          <a:prstGeom prst="rect">
            <a:avLst/>
          </a:prstGeom>
        </p:spPr>
      </p:pic>
      <p:sp>
        <p:nvSpPr>
          <p:cNvPr id="7" name="Rectangle 6"/>
          <p:cNvSpPr/>
          <p:nvPr/>
        </p:nvSpPr>
        <p:spPr>
          <a:xfrm>
            <a:off x="133020" y="1345200"/>
            <a:ext cx="6096000" cy="503535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nSpc>
                <a:spcPct val="150000"/>
              </a:lnSpc>
              <a:buFont typeface="Arial" panose="020B0604020202020204" pitchFamily="34" charset="0"/>
              <a:buChar char="•"/>
            </a:pPr>
            <a:r>
              <a:rPr lang="fr-FR" dirty="0" smtClean="0"/>
              <a:t>Chaque </a:t>
            </a:r>
            <a:r>
              <a:rPr lang="fr-FR" dirty="0"/>
              <a:t>génératrice alimente une bus (GEN DC x) à laquelle sont connectées les servitudes normales non délestables (du moins automatiquement). </a:t>
            </a:r>
            <a:endParaRPr lang="fr-FR" dirty="0" smtClean="0"/>
          </a:p>
          <a:p>
            <a:pPr marL="285750" indent="-285750">
              <a:lnSpc>
                <a:spcPct val="150000"/>
              </a:lnSpc>
              <a:buFont typeface="Arial" panose="020B0604020202020204" pitchFamily="34" charset="0"/>
              <a:buChar char="•"/>
            </a:pPr>
            <a:r>
              <a:rPr lang="fr-FR" dirty="0" smtClean="0"/>
              <a:t>A </a:t>
            </a:r>
            <a:r>
              <a:rPr lang="fr-FR" dirty="0"/>
              <a:t>partir de cette bus, on alimente une bus (SHED Bus) desservant des équipements de confort (distraction passager, fours, etc.) dont on peut se passer sans pénaliser le vol d'un point de vue opérationnel. </a:t>
            </a:r>
            <a:endParaRPr lang="fr-FR" dirty="0" smtClean="0"/>
          </a:p>
          <a:p>
            <a:pPr marL="285750" indent="-285750">
              <a:lnSpc>
                <a:spcPct val="150000"/>
              </a:lnSpc>
              <a:buFont typeface="Arial" panose="020B0604020202020204" pitchFamily="34" charset="0"/>
              <a:buChar char="•"/>
            </a:pPr>
            <a:r>
              <a:rPr lang="fr-FR" dirty="0" smtClean="0"/>
              <a:t>Cette </a:t>
            </a:r>
            <a:r>
              <a:rPr lang="fr-FR" dirty="0"/>
              <a:t>bus peut être automatiquement isolée via </a:t>
            </a:r>
            <a:r>
              <a:rPr lang="fr-FR" dirty="0" smtClean="0"/>
              <a:t>S1 </a:t>
            </a:r>
            <a:r>
              <a:rPr lang="fr-FR" dirty="0"/>
              <a:t>ou S2.</a:t>
            </a:r>
          </a:p>
          <a:p>
            <a:pPr marL="285750" indent="-285750">
              <a:lnSpc>
                <a:spcPct val="150000"/>
              </a:lnSpc>
              <a:buFont typeface="Arial" panose="020B0604020202020204" pitchFamily="34" charset="0"/>
              <a:buChar char="•"/>
            </a:pPr>
            <a:r>
              <a:rPr lang="fr-FR" dirty="0"/>
              <a:t>Chaque DC BUS alimente, via une diode antiretour, la bus essentielle à laquelle sont connectées les servitudes (comme le nom l'indique) essentielles. </a:t>
            </a:r>
            <a:endParaRPr lang="fr-FR" dirty="0" smtClean="0"/>
          </a:p>
          <a:p>
            <a:pPr marL="285750" indent="-285750">
              <a:lnSpc>
                <a:spcPct val="150000"/>
              </a:lnSpc>
              <a:buFont typeface="Arial" panose="020B0604020202020204" pitchFamily="34" charset="0"/>
              <a:buChar char="•"/>
            </a:pPr>
            <a:endParaRPr lang="fr-FR" dirty="0"/>
          </a:p>
        </p:txBody>
      </p:sp>
      <p:sp>
        <p:nvSpPr>
          <p:cNvPr id="9" name="Rectangle 8"/>
          <p:cNvSpPr/>
          <p:nvPr/>
        </p:nvSpPr>
        <p:spPr>
          <a:xfrm>
            <a:off x="2106383" y="487934"/>
            <a:ext cx="2623457" cy="369332"/>
          </a:xfrm>
          <a:prstGeom prst="rect">
            <a:avLst/>
          </a:prstGeom>
        </p:spPr>
        <p:txBody>
          <a:bodyPr wrap="square">
            <a:spAutoFit/>
          </a:bodyPr>
          <a:lstStyle/>
          <a:p>
            <a:r>
              <a:rPr lang="fr-FR" dirty="0"/>
              <a:t>Aéronef normes CS-25</a:t>
            </a:r>
          </a:p>
        </p:txBody>
      </p:sp>
      <p:sp>
        <p:nvSpPr>
          <p:cNvPr id="12" name="Rectangle 11"/>
          <p:cNvSpPr/>
          <p:nvPr/>
        </p:nvSpPr>
        <p:spPr>
          <a:xfrm>
            <a:off x="1777090" y="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338897579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92306" y="0"/>
            <a:ext cx="5799694" cy="6771043"/>
          </a:xfrm>
          <a:prstGeom prst="rect">
            <a:avLst/>
          </a:prstGeom>
        </p:spPr>
      </p:pic>
      <p:sp>
        <p:nvSpPr>
          <p:cNvPr id="7" name="Rectangle 6"/>
          <p:cNvSpPr/>
          <p:nvPr/>
        </p:nvSpPr>
        <p:spPr>
          <a:xfrm>
            <a:off x="133020" y="931542"/>
            <a:ext cx="6096000" cy="424731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La bus essentielle est donc alimentée même s'il ne subsiste qu'une seule génératrice.</a:t>
            </a:r>
          </a:p>
          <a:p>
            <a:pPr marL="285750" indent="-285750">
              <a:buFont typeface="Arial" panose="020B0604020202020204" pitchFamily="34" charset="0"/>
              <a:buChar char="•"/>
            </a:pPr>
            <a:r>
              <a:rPr lang="fr-FR" dirty="0"/>
              <a:t>En fonctionnement normal, les génératrices sont couplées via le Bus </a:t>
            </a:r>
            <a:r>
              <a:rPr lang="fr-FR" dirty="0" err="1"/>
              <a:t>Tie</a:t>
            </a:r>
            <a:r>
              <a:rPr lang="fr-FR" dirty="0"/>
              <a:t> </a:t>
            </a:r>
            <a:r>
              <a:rPr lang="fr-FR" dirty="0" err="1"/>
              <a:t>Contactor</a:t>
            </a:r>
            <a:r>
              <a:rPr lang="fr-FR" dirty="0"/>
              <a:t> (BTC).</a:t>
            </a:r>
          </a:p>
          <a:p>
            <a:pPr marL="285750" indent="-285750">
              <a:buFont typeface="Arial" panose="020B0604020202020204" pitchFamily="34" charset="0"/>
              <a:buChar char="•"/>
            </a:pPr>
            <a:r>
              <a:rPr lang="fr-FR" dirty="0"/>
              <a:t>La bus secours est alimentée par :</a:t>
            </a:r>
          </a:p>
          <a:p>
            <a:pPr marL="742950" lvl="1" indent="-285750">
              <a:buFont typeface="Courier New" panose="02070309020205020404" pitchFamily="49" charset="0"/>
              <a:buChar char="o"/>
            </a:pPr>
            <a:r>
              <a:rPr lang="fr-FR" dirty="0"/>
              <a:t>d'une part, la bus essentielle, normalement alimentée par les génératrices ;</a:t>
            </a:r>
          </a:p>
          <a:p>
            <a:pPr marL="742950" lvl="1" indent="-285750">
              <a:buFont typeface="Courier New" panose="02070309020205020404" pitchFamily="49" charset="0"/>
              <a:buChar char="o"/>
            </a:pPr>
            <a:r>
              <a:rPr lang="fr-FR" dirty="0"/>
              <a:t>en cas de perte totale de génération, par la batterie à travers la bus batterie.</a:t>
            </a:r>
          </a:p>
          <a:p>
            <a:pPr marL="285750" indent="-285750">
              <a:buFont typeface="Arial" panose="020B0604020202020204" pitchFamily="34" charset="0"/>
              <a:buChar char="•"/>
            </a:pPr>
            <a:r>
              <a:rPr lang="fr-FR" dirty="0"/>
              <a:t>La HOT Bus est une bus reliée directement à la batterie sans possibilité d'isolement. </a:t>
            </a:r>
            <a:endParaRPr lang="fr-FR" dirty="0" smtClean="0"/>
          </a:p>
          <a:p>
            <a:pPr marL="742950" lvl="1" indent="-285750">
              <a:buFont typeface="Courier New" panose="02070309020205020404" pitchFamily="49" charset="0"/>
              <a:buChar char="o"/>
            </a:pPr>
            <a:r>
              <a:rPr lang="fr-FR" dirty="0" smtClean="0"/>
              <a:t>Très </a:t>
            </a:r>
            <a:r>
              <a:rPr lang="fr-FR" dirty="0"/>
              <a:t>peu d'éléments sont connectés à cette bus. </a:t>
            </a:r>
            <a:endParaRPr lang="fr-FR" dirty="0" smtClean="0"/>
          </a:p>
          <a:p>
            <a:pPr marL="742950" lvl="1" indent="-285750">
              <a:buFont typeface="Courier New" panose="02070309020205020404" pitchFamily="49" charset="0"/>
              <a:buChar char="o"/>
            </a:pPr>
            <a:r>
              <a:rPr lang="fr-FR" dirty="0" smtClean="0"/>
              <a:t>Ce </a:t>
            </a:r>
            <a:r>
              <a:rPr lang="fr-FR" dirty="0"/>
              <a:t>sont ceux dont on doit disposer le plus longtemps possible, même si l'on a tout coupé à bord (par exemple, les percussions extincteurs</a:t>
            </a:r>
            <a:r>
              <a:rPr lang="fr-FR" dirty="0" smtClean="0"/>
              <a:t>).</a:t>
            </a:r>
            <a:endParaRPr lang="fr-FR" dirty="0"/>
          </a:p>
        </p:txBody>
      </p:sp>
      <p:sp>
        <p:nvSpPr>
          <p:cNvPr id="9" name="Rectangle 8"/>
          <p:cNvSpPr/>
          <p:nvPr/>
        </p:nvSpPr>
        <p:spPr>
          <a:xfrm>
            <a:off x="2247898" y="369332"/>
            <a:ext cx="2623457" cy="369332"/>
          </a:xfrm>
          <a:prstGeom prst="rect">
            <a:avLst/>
          </a:prstGeom>
        </p:spPr>
        <p:txBody>
          <a:bodyPr wrap="square">
            <a:spAutoFit/>
          </a:bodyPr>
          <a:lstStyle/>
          <a:p>
            <a:r>
              <a:rPr lang="fr-FR" dirty="0"/>
              <a:t>Aéronef normes CS-25</a:t>
            </a:r>
          </a:p>
        </p:txBody>
      </p:sp>
      <p:sp>
        <p:nvSpPr>
          <p:cNvPr id="11" name="Rectangle 10"/>
          <p:cNvSpPr/>
          <p:nvPr/>
        </p:nvSpPr>
        <p:spPr>
          <a:xfrm>
            <a:off x="1777090" y="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13079368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624444" y="1958899"/>
                <a:ext cx="10308771" cy="44045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volt est la DDP (U) qui existe entre deux points d'un circuit lorsqu'un coulomb libère entre ces deux points une énergie de 1 joule ;</a:t>
                </a:r>
              </a:p>
              <a:p>
                <a:r>
                  <a:rPr lang="fr-FR" dirty="0" smtClean="0"/>
                  <a:t>l'intensité </a:t>
                </a:r>
                <a:r>
                  <a:rPr lang="fr-FR" dirty="0"/>
                  <a:t>d'un courant est le nombre de coulomb circulant par unité de </a:t>
                </a:r>
                <a:r>
                  <a:rPr lang="fr-FR" dirty="0" smtClean="0"/>
                  <a:t>temps</a:t>
                </a:r>
              </a:p>
              <a:p>
                <a:r>
                  <a:rPr lang="fr-FR" dirty="0" smtClean="0"/>
                  <a:t> (</a:t>
                </a:r>
                <a:r>
                  <a:rPr lang="fr-FR" b="1" dirty="0" smtClean="0"/>
                  <a:t>I= </a:t>
                </a:r>
                <a:r>
                  <a:rPr lang="fr-FR" b="1" dirty="0"/>
                  <a:t>Q/t</a:t>
                </a:r>
                <a:r>
                  <a:rPr lang="fr-FR" dirty="0"/>
                  <a:t>).</a:t>
                </a:r>
              </a:p>
              <a:p>
                <a:r>
                  <a:rPr lang="fr-FR" dirty="0" smtClean="0"/>
                  <a:t>Q </a:t>
                </a:r>
                <a:r>
                  <a:rPr lang="fr-FR" dirty="0"/>
                  <a:t>coulombs libèrent (fournissent un travail), entre deux points soumis à une différence de potentiel de U volts, une énergie de W joules :</a:t>
                </a:r>
              </a:p>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𝑊</m:t>
                      </m:r>
                      <m:r>
                        <a:rPr lang="fr-FR" i="1" dirty="0" smtClean="0">
                          <a:latin typeface="Cambria Math" panose="02040503050406030204" pitchFamily="18" charset="0"/>
                        </a:rPr>
                        <m:t>= </m:t>
                      </m:r>
                      <m:r>
                        <a:rPr lang="fr-FR" i="1" dirty="0" err="1">
                          <a:latin typeface="Cambria Math" panose="02040503050406030204" pitchFamily="18" charset="0"/>
                        </a:rPr>
                        <m:t>𝑈</m:t>
                      </m:r>
                      <m:r>
                        <a:rPr lang="fr-FR" i="1" dirty="0" smtClean="0">
                          <a:latin typeface="Cambria Math" panose="02040503050406030204" pitchFamily="18" charset="0"/>
                          <a:ea typeface="Cambria Math" panose="02040503050406030204" pitchFamily="18" charset="0"/>
                        </a:rPr>
                        <m:t>×</m:t>
                      </m:r>
                      <m:r>
                        <a:rPr lang="fr-FR" i="1" dirty="0" err="1">
                          <a:latin typeface="Cambria Math" panose="02040503050406030204" pitchFamily="18" charset="0"/>
                        </a:rPr>
                        <m:t>𝑙</m:t>
                      </m:r>
                      <m:r>
                        <a:rPr lang="fr-FR" i="1" dirty="0" smtClean="0">
                          <a:latin typeface="Cambria Math" panose="02040503050406030204" pitchFamily="18" charset="0"/>
                          <a:ea typeface="Cambria Math" panose="02040503050406030204" pitchFamily="18" charset="0"/>
                        </a:rPr>
                        <m:t>×</m:t>
                      </m:r>
                      <m:r>
                        <a:rPr lang="fr-FR" i="1" dirty="0" err="1">
                          <a:latin typeface="Cambria Math" panose="02040503050406030204" pitchFamily="18" charset="0"/>
                        </a:rPr>
                        <m:t>𝑡</m:t>
                      </m:r>
                    </m:oMath>
                  </m:oMathPara>
                </a14:m>
                <a:endParaRPr lang="fr-FR" dirty="0"/>
              </a:p>
              <a:p>
                <a:r>
                  <a:rPr lang="fr-FR" dirty="0"/>
                  <a:t>La puissance étant la vitesse à laquelle s'effectue un travail W, nous pouvons écrire :</a:t>
                </a:r>
                <a:r>
                  <a:rPr lang="fr-FR" dirty="0" smtClean="0"/>
                  <a:t>	</a:t>
                </a:r>
                <a14:m>
                  <m:oMath xmlns:m="http://schemas.openxmlformats.org/officeDocument/2006/math">
                    <m:r>
                      <a:rPr lang="fr-FR" i="1" dirty="0" smtClean="0">
                        <a:latin typeface="Cambria Math" panose="02040503050406030204" pitchFamily="18" charset="0"/>
                      </a:rPr>
                      <m:t>𝑃</m:t>
                    </m:r>
                    <m:r>
                      <a:rPr lang="fr-FR" i="1" dirty="0" smtClean="0">
                        <a:latin typeface="Cambria Math" panose="02040503050406030204" pitchFamily="18" charset="0"/>
                      </a:rPr>
                      <m:t> =</m:t>
                    </m:r>
                    <m:r>
                      <a:rPr lang="fr-FR" i="1" dirty="0" smtClean="0">
                        <a:latin typeface="Cambria Math" panose="02040503050406030204" pitchFamily="18" charset="0"/>
                      </a:rPr>
                      <m:t>𝑊</m:t>
                    </m:r>
                    <m:r>
                      <a:rPr lang="fr-FR" i="1" dirty="0" smtClean="0">
                        <a:latin typeface="Cambria Math" panose="02040503050406030204" pitchFamily="18" charset="0"/>
                      </a:rPr>
                      <m:t>/</m:t>
                    </m:r>
                    <m:r>
                      <a:rPr lang="fr-FR" i="1" dirty="0" smtClean="0">
                        <a:latin typeface="Cambria Math" panose="02040503050406030204" pitchFamily="18" charset="0"/>
                      </a:rPr>
                      <m:t>𝑡</m:t>
                    </m:r>
                  </m:oMath>
                </a14:m>
                <a:endParaRPr lang="fr-FR" dirty="0"/>
              </a:p>
              <a:p>
                <a:r>
                  <a:rPr lang="fr-FR" dirty="0" smtClean="0"/>
                  <a:t>Et					</a:t>
                </a:r>
                <a14:m>
                  <m:oMath xmlns:m="http://schemas.openxmlformats.org/officeDocument/2006/math">
                    <m:r>
                      <a:rPr lang="fr-FR" i="1" dirty="0" smtClean="0">
                        <a:latin typeface="Cambria Math" panose="02040503050406030204" pitchFamily="18" charset="0"/>
                      </a:rPr>
                      <m:t>𝑃</m:t>
                    </m:r>
                    <m:r>
                      <a:rPr lang="fr-FR" i="1" dirty="0" smtClean="0">
                        <a:latin typeface="Cambria Math" panose="02040503050406030204" pitchFamily="18" charset="0"/>
                      </a:rPr>
                      <m:t> =</m:t>
                    </m:r>
                    <m:r>
                      <a:rPr lang="fr-FR" i="1" dirty="0" smtClean="0">
                        <a:latin typeface="Cambria Math" panose="02040503050406030204" pitchFamily="18" charset="0"/>
                      </a:rPr>
                      <m:t>𝑈</m:t>
                    </m:r>
                    <m:r>
                      <a:rPr lang="fr-FR" i="1" dirty="0" smtClean="0">
                        <a:latin typeface="Cambria Math" panose="02040503050406030204" pitchFamily="18" charset="0"/>
                        <a:ea typeface="Cambria Math" panose="02040503050406030204" pitchFamily="18" charset="0"/>
                      </a:rPr>
                      <m:t>×</m:t>
                    </m:r>
                    <m:r>
                      <a:rPr lang="fr-FR" i="1" dirty="0" smtClean="0">
                        <a:latin typeface="Cambria Math" panose="02040503050406030204" pitchFamily="18" charset="0"/>
                      </a:rPr>
                      <m:t>𝐼</m:t>
                    </m:r>
                  </m:oMath>
                </a14:m>
                <a:endParaRPr lang="fr-FR" dirty="0" smtClean="0"/>
              </a:p>
              <a:p>
                <a:endParaRPr lang="fr-FR" b="1" dirty="0" smtClean="0">
                  <a:solidFill>
                    <a:srgbClr val="000000"/>
                  </a:solidFill>
                  <a:ea typeface="DejaVu Sans" panose="020B0603030804020204" pitchFamily="34" charset="0"/>
                  <a:cs typeface="DejaVu Sans" panose="020B0603030804020204" pitchFamily="34" charset="0"/>
                </a:endParaRPr>
              </a:p>
              <a:p>
                <a:r>
                  <a:rPr lang="fr-FR" b="1" dirty="0" smtClean="0">
                    <a:solidFill>
                      <a:srgbClr val="000000"/>
                    </a:solidFill>
                    <a:ea typeface="DejaVu Sans" panose="020B0603030804020204" pitchFamily="34" charset="0"/>
                    <a:cs typeface="DejaVu Sans" panose="020B0603030804020204" pitchFamily="34" charset="0"/>
                  </a:rPr>
                  <a:t>RENDEMENT</a:t>
                </a:r>
                <a:endParaRPr lang="fr-FR" b="1" dirty="0"/>
              </a:p>
              <a:p>
                <a:r>
                  <a:rPr lang="fr-FR" dirty="0"/>
                  <a:t>W se conserve en quantité, mais toute transformation d’W s’accompagne de pertes diverses:</a:t>
                </a:r>
              </a:p>
              <a:p>
                <a:r>
                  <a:rPr lang="fr-FR" dirty="0"/>
                  <a:t>W fournie = W utile + Pertes</a:t>
                </a:r>
              </a:p>
              <a:p>
                <a:endParaRPr lang="fr-FR" dirty="0"/>
              </a:p>
              <a:p>
                <a:pPr algn="ctr"/>
                <a:r>
                  <a:rPr lang="fr-FR" dirty="0"/>
                  <a:t>Rendement=</a:t>
                </a:r>
                <a14:m>
                  <m:oMath xmlns:m="http://schemas.openxmlformats.org/officeDocument/2006/math">
                    <m:r>
                      <a:rPr lang="fr-FR" i="1">
                        <a:latin typeface="Cambria Math" panose="02040503050406030204" pitchFamily="18" charset="0"/>
                        <a:ea typeface="Cambria Math" panose="02040503050406030204" pitchFamily="18" charset="0"/>
                      </a:rPr>
                      <m:t>𝜂</m:t>
                    </m:r>
                    <m:r>
                      <a:rPr lang="de-DE" i="1">
                        <a:latin typeface="Cambria Math" panose="02040503050406030204" pitchFamily="18" charset="0"/>
                        <a:ea typeface="Cambria Math" panose="02040503050406030204" pitchFamily="18" charset="0"/>
                      </a:rPr>
                      <m:t>=</m:t>
                    </m:r>
                    <m:f>
                      <m:fPr>
                        <m:ctrlPr>
                          <a:rPr lang="de-DE" i="1">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𝑊</m:t>
                        </m:r>
                        <m:r>
                          <a:rPr lang="de-DE" i="1">
                            <a:latin typeface="Cambria Math" panose="02040503050406030204" pitchFamily="18" charset="0"/>
                            <a:ea typeface="Cambria Math" panose="02040503050406030204" pitchFamily="18" charset="0"/>
                          </a:rPr>
                          <m:t> </m:t>
                        </m:r>
                        <m:r>
                          <a:rPr lang="de-DE" i="1">
                            <a:latin typeface="Cambria Math" panose="02040503050406030204" pitchFamily="18" charset="0"/>
                            <a:ea typeface="Cambria Math" panose="02040503050406030204" pitchFamily="18" charset="0"/>
                          </a:rPr>
                          <m:t>𝑢𝑡𝑖𝑙𝑒</m:t>
                        </m:r>
                      </m:num>
                      <m:den>
                        <m:r>
                          <a:rPr lang="de-DE" i="1">
                            <a:latin typeface="Cambria Math" panose="02040503050406030204" pitchFamily="18" charset="0"/>
                            <a:ea typeface="Cambria Math" panose="02040503050406030204" pitchFamily="18" charset="0"/>
                          </a:rPr>
                          <m:t>𝑊</m:t>
                        </m:r>
                        <m:r>
                          <a:rPr lang="de-DE"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𝑓𝑜𝑢𝑟𝑛𝑖𝑒</m:t>
                        </m:r>
                      </m:den>
                    </m:f>
                  </m:oMath>
                </a14:m>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624444" y="1958899"/>
                <a:ext cx="10308771" cy="4404539"/>
              </a:xfrm>
              <a:prstGeom prst="rect">
                <a:avLst/>
              </a:prstGeom>
              <a:blipFill>
                <a:blip r:embed="rId2"/>
                <a:stretch>
                  <a:fillRect l="-413" t="-552"/>
                </a:stretch>
              </a:blipFill>
            </p:spPr>
            <p:txBody>
              <a:bodyPr/>
              <a:lstStyle/>
              <a:p>
                <a:r>
                  <a:rPr lang="fr-FR">
                    <a:noFill/>
                  </a:rPr>
                  <a:t> </a:t>
                </a:r>
              </a:p>
            </p:txBody>
          </p:sp>
        </mc:Fallback>
      </mc:AlternateContent>
      <p:sp>
        <p:nvSpPr>
          <p:cNvPr id="6" name="Rectangle 5"/>
          <p:cNvSpPr/>
          <p:nvPr/>
        </p:nvSpPr>
        <p:spPr>
          <a:xfrm>
            <a:off x="5063344" y="12643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327904095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285" y="904693"/>
            <a:ext cx="6096000" cy="549381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b="1" dirty="0" smtClean="0"/>
              <a:t>bus service</a:t>
            </a:r>
            <a:r>
              <a:rPr lang="fr-FR" dirty="0"/>
              <a:t>:</a:t>
            </a:r>
            <a:endParaRPr lang="fr-FR" dirty="0" smtClean="0"/>
          </a:p>
          <a:p>
            <a:pPr marL="742950" lvl="1" indent="-285750" algn="just">
              <a:lnSpc>
                <a:spcPct val="150000"/>
              </a:lnSpc>
              <a:buFont typeface="Courier New" panose="02070309020205020404" pitchFamily="49" charset="0"/>
              <a:buChar char="o"/>
            </a:pPr>
            <a:r>
              <a:rPr lang="fr-FR" dirty="0" smtClean="0"/>
              <a:t>alimentée </a:t>
            </a:r>
            <a:r>
              <a:rPr lang="fr-FR" dirty="0"/>
              <a:t>soit par la bus batterie si l'interrupteur SERV est sur « ON », soit par une source extérieure (GPU). </a:t>
            </a:r>
            <a:endParaRPr lang="fr-FR" dirty="0" smtClean="0"/>
          </a:p>
          <a:p>
            <a:pPr marL="742950" lvl="1" indent="-285750" algn="just">
              <a:lnSpc>
                <a:spcPct val="150000"/>
              </a:lnSpc>
              <a:buFont typeface="Courier New" panose="02070309020205020404" pitchFamily="49" charset="0"/>
              <a:buChar char="o"/>
            </a:pPr>
            <a:r>
              <a:rPr lang="fr-FR" dirty="0" smtClean="0"/>
              <a:t>Cette </a:t>
            </a:r>
            <a:r>
              <a:rPr lang="fr-FR" dirty="0"/>
              <a:t>bus permet, par exemple, de disposer d'un minimum d'éclairage ou de faire les pleins alors que tout est coupé à bord.</a:t>
            </a:r>
          </a:p>
          <a:p>
            <a:pPr marL="285750" indent="-285750" algn="just">
              <a:lnSpc>
                <a:spcPct val="150000"/>
              </a:lnSpc>
              <a:buFont typeface="Arial" panose="020B0604020202020204" pitchFamily="34" charset="0"/>
              <a:buChar char="•"/>
            </a:pPr>
            <a:r>
              <a:rPr lang="fr-FR" dirty="0" smtClean="0"/>
              <a:t>La </a:t>
            </a:r>
            <a:r>
              <a:rPr lang="fr-FR" b="1" dirty="0"/>
              <a:t>STARTER </a:t>
            </a:r>
            <a:r>
              <a:rPr lang="fr-FR" b="1" dirty="0" smtClean="0"/>
              <a:t>Bus</a:t>
            </a:r>
            <a:r>
              <a:rPr lang="fr-FR" dirty="0"/>
              <a:t>:</a:t>
            </a:r>
            <a:endParaRPr lang="fr-FR" dirty="0" smtClean="0"/>
          </a:p>
          <a:p>
            <a:pPr marL="742950" lvl="1" indent="-285750" algn="just">
              <a:lnSpc>
                <a:spcPct val="150000"/>
              </a:lnSpc>
              <a:buFont typeface="Courier New" panose="02070309020205020404" pitchFamily="49" charset="0"/>
              <a:buChar char="o"/>
            </a:pPr>
            <a:r>
              <a:rPr lang="fr-FR" dirty="0" smtClean="0"/>
              <a:t>alimentée </a:t>
            </a:r>
            <a:r>
              <a:rPr lang="fr-FR" dirty="0"/>
              <a:t>si l'interrupteur BATT est sur « ON » et si l'interrupteur START est sur « ON </a:t>
            </a:r>
            <a:r>
              <a:rPr lang="fr-FR" dirty="0" smtClean="0"/>
              <a:t>»,</a:t>
            </a:r>
          </a:p>
          <a:p>
            <a:pPr marL="742950" lvl="1" indent="-285750" algn="just">
              <a:lnSpc>
                <a:spcPct val="150000"/>
              </a:lnSpc>
              <a:buFont typeface="Courier New" panose="02070309020205020404" pitchFamily="49" charset="0"/>
              <a:buChar char="o"/>
            </a:pPr>
            <a:r>
              <a:rPr lang="fr-FR" dirty="0" smtClean="0"/>
              <a:t> </a:t>
            </a:r>
            <a:r>
              <a:rPr lang="fr-FR" dirty="0"/>
              <a:t>permet d'utiliser nos génératrices en démarreur, car se sont des GENE STARTER.</a:t>
            </a:r>
          </a:p>
          <a:p>
            <a:pPr algn="just">
              <a:lnSpc>
                <a:spcPct val="150000"/>
              </a:lnSpc>
            </a:pPr>
            <a:r>
              <a:rPr lang="fr-FR" dirty="0" smtClean="0"/>
              <a:t>La </a:t>
            </a:r>
            <a:r>
              <a:rPr lang="fr-FR" dirty="0"/>
              <a:t>connexion du GPU au réseau de bord principal et le circuit de charge de la batterie ne sont pas représentés sur le schéma.</a:t>
            </a:r>
          </a:p>
        </p:txBody>
      </p:sp>
      <p:sp>
        <p:nvSpPr>
          <p:cNvPr id="6" name="Rectangle 5"/>
          <p:cNvSpPr/>
          <p:nvPr/>
        </p:nvSpPr>
        <p:spPr>
          <a:xfrm>
            <a:off x="2390610" y="465520"/>
            <a:ext cx="2623457" cy="369332"/>
          </a:xfrm>
          <a:prstGeom prst="rect">
            <a:avLst/>
          </a:prstGeom>
        </p:spPr>
        <p:txBody>
          <a:bodyPr wrap="square">
            <a:spAutoFit/>
          </a:bodyPr>
          <a:lstStyle/>
          <a:p>
            <a:r>
              <a:rPr lang="fr-FR" dirty="0"/>
              <a:t>Aéronef normes CS-25</a:t>
            </a:r>
          </a:p>
        </p:txBody>
      </p:sp>
      <p:sp>
        <p:nvSpPr>
          <p:cNvPr id="8" name="Rectangle 7"/>
          <p:cNvSpPr/>
          <p:nvPr/>
        </p:nvSpPr>
        <p:spPr>
          <a:xfrm>
            <a:off x="1921327" y="87739"/>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pic>
        <p:nvPicPr>
          <p:cNvPr id="5" name="Espace réservé du contenu 4"/>
          <p:cNvPicPr>
            <a:picLocks noGrp="1" noChangeAspect="1"/>
          </p:cNvPicPr>
          <p:nvPr>
            <p:ph idx="1"/>
          </p:nvPr>
        </p:nvPicPr>
        <p:blipFill>
          <a:blip r:embed="rId2"/>
          <a:stretch>
            <a:fillRect/>
          </a:stretch>
        </p:blipFill>
        <p:spPr>
          <a:xfrm>
            <a:off x="6392306" y="0"/>
            <a:ext cx="5799694" cy="6771043"/>
          </a:xfrm>
          <a:prstGeom prst="rect">
            <a:avLst/>
          </a:prstGeom>
        </p:spPr>
      </p:pic>
    </p:spTree>
    <p:extLst>
      <p:ext uri="{BB962C8B-B14F-4D97-AF65-F5344CB8AC3E}">
        <p14:creationId xmlns:p14="http://schemas.microsoft.com/office/powerpoint/2010/main" val="19248012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dirty="0"/>
          </a:p>
        </p:txBody>
      </p:sp>
      <p:sp>
        <p:nvSpPr>
          <p:cNvPr id="4" name="Rectangle 3"/>
          <p:cNvSpPr/>
          <p:nvPr/>
        </p:nvSpPr>
        <p:spPr>
          <a:xfrm>
            <a:off x="337457" y="1241154"/>
            <a:ext cx="11517085"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a) Séquence </a:t>
            </a:r>
            <a:r>
              <a:rPr lang="fr-FR" b="1" dirty="0"/>
              <a:t>lors d'un vol</a:t>
            </a:r>
          </a:p>
          <a:p>
            <a:pPr marL="342900" indent="-342900">
              <a:buFont typeface="+mj-lt"/>
              <a:buAutoNum type="arabicPeriod"/>
            </a:pPr>
            <a:r>
              <a:rPr lang="fr-FR" dirty="0" smtClean="0"/>
              <a:t>Arrivé </a:t>
            </a:r>
            <a:r>
              <a:rPr lang="fr-FR" dirty="0"/>
              <a:t>à l'avion, un GPU est branché et est en fonctionnement. </a:t>
            </a:r>
            <a:endParaRPr lang="fr-FR" dirty="0" smtClean="0"/>
          </a:p>
          <a:p>
            <a:pPr marL="342900" indent="-342900">
              <a:buFont typeface="+mj-lt"/>
              <a:buAutoNum type="arabicPeriod"/>
            </a:pPr>
            <a:r>
              <a:rPr lang="fr-FR" dirty="0" smtClean="0"/>
              <a:t>La </a:t>
            </a:r>
            <a:r>
              <a:rPr lang="fr-FR" dirty="0"/>
              <a:t>bus service est alimentée. </a:t>
            </a:r>
            <a:endParaRPr lang="fr-FR" dirty="0" smtClean="0"/>
          </a:p>
          <a:p>
            <a:pPr marL="342900" indent="-342900">
              <a:buFont typeface="+mj-lt"/>
              <a:buAutoNum type="arabicPeriod"/>
            </a:pPr>
            <a:r>
              <a:rPr lang="fr-FR" dirty="0" smtClean="0"/>
              <a:t>Lors </a:t>
            </a:r>
            <a:r>
              <a:rPr lang="fr-FR" dirty="0"/>
              <a:t>de la visite </a:t>
            </a:r>
            <a:r>
              <a:rPr lang="fr-FR" dirty="0" err="1"/>
              <a:t>prévol</a:t>
            </a:r>
            <a:r>
              <a:rPr lang="fr-FR" dirty="0"/>
              <a:t>, on connecte la batterie, le réseau n'est alors que sur batterie, comme lors d'un vol où toute la génération a été perdue. </a:t>
            </a:r>
            <a:endParaRPr lang="fr-FR" dirty="0" smtClean="0"/>
          </a:p>
          <a:p>
            <a:pPr marL="342900" indent="-342900">
              <a:buFont typeface="+mj-lt"/>
              <a:buAutoNum type="arabicPeriod"/>
            </a:pPr>
            <a:r>
              <a:rPr lang="fr-FR" dirty="0" smtClean="0"/>
              <a:t>On </a:t>
            </a:r>
            <a:r>
              <a:rPr lang="fr-FR" dirty="0"/>
              <a:t>vérifie alors l'état de la batterie. </a:t>
            </a:r>
            <a:endParaRPr lang="fr-FR" dirty="0" smtClean="0"/>
          </a:p>
          <a:p>
            <a:pPr marL="342900" indent="-342900">
              <a:buFont typeface="+mj-lt"/>
              <a:buAutoNum type="arabicPeriod"/>
            </a:pPr>
            <a:r>
              <a:rPr lang="fr-FR" dirty="0" smtClean="0"/>
              <a:t>On </a:t>
            </a:r>
            <a:r>
              <a:rPr lang="fr-FR" dirty="0"/>
              <a:t>connecte le GPU sur le réseau de bord. </a:t>
            </a:r>
            <a:endParaRPr lang="fr-FR" dirty="0" smtClean="0"/>
          </a:p>
          <a:p>
            <a:pPr marL="342900" indent="-342900">
              <a:buFont typeface="+mj-lt"/>
              <a:buAutoNum type="arabicPeriod"/>
            </a:pPr>
            <a:r>
              <a:rPr lang="fr-FR" dirty="0" smtClean="0"/>
              <a:t>Toutes </a:t>
            </a:r>
            <a:r>
              <a:rPr lang="fr-FR" dirty="0"/>
              <a:t>les servitudes peuvent être alimentées. </a:t>
            </a:r>
            <a:endParaRPr lang="fr-FR" dirty="0" smtClean="0"/>
          </a:p>
          <a:p>
            <a:pPr marL="342900" indent="-342900">
              <a:buFont typeface="+mj-lt"/>
              <a:buAutoNum type="arabicPeriod"/>
            </a:pPr>
            <a:r>
              <a:rPr lang="fr-FR" dirty="0" smtClean="0"/>
              <a:t>La </a:t>
            </a:r>
            <a:r>
              <a:rPr lang="fr-FR" dirty="0"/>
              <a:t>batterie se recharge.</a:t>
            </a:r>
          </a:p>
          <a:p>
            <a:pPr marL="342900" indent="-342900">
              <a:buFont typeface="+mj-lt"/>
              <a:buAutoNum type="arabicPeriod"/>
            </a:pPr>
            <a:r>
              <a:rPr lang="fr-FR" dirty="0" smtClean="0"/>
              <a:t>Si </a:t>
            </a:r>
            <a:r>
              <a:rPr lang="fr-FR" dirty="0"/>
              <a:t>l'aéronef possède un APU, on peut alors démarrer l'APU et le connecter au réseau de </a:t>
            </a:r>
            <a:r>
              <a:rPr lang="fr-FR" dirty="0" smtClean="0"/>
              <a:t>bord: </a:t>
            </a:r>
            <a:r>
              <a:rPr lang="fr-FR" dirty="0"/>
              <a:t>Cela a pour conséquence de déconnecter le GPU.</a:t>
            </a:r>
          </a:p>
          <a:p>
            <a:pPr marL="342900" indent="-342900">
              <a:buFont typeface="+mj-lt"/>
              <a:buAutoNum type="arabicPeriod"/>
            </a:pPr>
            <a:r>
              <a:rPr lang="fr-FR" dirty="0" smtClean="0"/>
              <a:t>Après </a:t>
            </a:r>
            <a:r>
              <a:rPr lang="fr-FR" dirty="0"/>
              <a:t>démarrage des moteurs, on connecte les générateurs principaux, cela déconnecte l'APU, qu'on arrête.</a:t>
            </a:r>
          </a:p>
          <a:p>
            <a:pPr marL="342900" indent="-342900">
              <a:buFont typeface="+mj-lt"/>
              <a:buAutoNum type="arabicPeriod"/>
            </a:pPr>
            <a:r>
              <a:rPr lang="fr-FR" dirty="0" smtClean="0"/>
              <a:t>Après </a:t>
            </a:r>
            <a:r>
              <a:rPr lang="fr-FR" dirty="0"/>
              <a:t>l'atterrissage, on remet en route l'APU. </a:t>
            </a:r>
            <a:endParaRPr lang="fr-FR" dirty="0" smtClean="0"/>
          </a:p>
          <a:p>
            <a:pPr marL="342900" indent="-342900">
              <a:buFont typeface="+mj-lt"/>
              <a:buAutoNum type="arabicPeriod"/>
            </a:pPr>
            <a:r>
              <a:rPr lang="fr-FR" dirty="0" smtClean="0"/>
              <a:t>Arrivé </a:t>
            </a:r>
            <a:r>
              <a:rPr lang="fr-FR" dirty="0"/>
              <a:t>au parking, on le connecte. </a:t>
            </a:r>
            <a:endParaRPr lang="fr-FR" dirty="0" smtClean="0"/>
          </a:p>
          <a:p>
            <a:pPr marL="342900" indent="-342900">
              <a:buFont typeface="+mj-lt"/>
              <a:buAutoNum type="arabicPeriod"/>
            </a:pPr>
            <a:r>
              <a:rPr lang="fr-FR" dirty="0" smtClean="0"/>
              <a:t>Cela </a:t>
            </a:r>
            <a:r>
              <a:rPr lang="fr-FR" dirty="0"/>
              <a:t>déconnecte les générateurs principaux. </a:t>
            </a:r>
            <a:endParaRPr lang="fr-FR" dirty="0" smtClean="0"/>
          </a:p>
          <a:p>
            <a:pPr marL="342900" indent="-342900">
              <a:buFont typeface="+mj-lt"/>
              <a:buAutoNum type="arabicPeriod"/>
            </a:pPr>
            <a:r>
              <a:rPr lang="fr-FR" dirty="0" smtClean="0"/>
              <a:t>On </a:t>
            </a:r>
            <a:r>
              <a:rPr lang="fr-FR" dirty="0"/>
              <a:t>peut arrêter les moteurs.</a:t>
            </a:r>
          </a:p>
          <a:p>
            <a:pPr marL="342900" indent="-342900">
              <a:buFont typeface="+mj-lt"/>
              <a:buAutoNum type="arabicPeriod"/>
            </a:pPr>
            <a:r>
              <a:rPr lang="fr-FR" dirty="0" smtClean="0"/>
              <a:t>Un </a:t>
            </a:r>
            <a:r>
              <a:rPr lang="fr-FR" dirty="0"/>
              <a:t>GPU est branché et mis en service ; l'équipage peut le connecter au réseau de bord. </a:t>
            </a:r>
            <a:endParaRPr lang="fr-FR" dirty="0" smtClean="0"/>
          </a:p>
          <a:p>
            <a:pPr marL="342900" indent="-342900">
              <a:buFont typeface="+mj-lt"/>
              <a:buAutoNum type="arabicPeriod"/>
            </a:pPr>
            <a:r>
              <a:rPr lang="fr-FR" dirty="0" smtClean="0"/>
              <a:t>L'APU </a:t>
            </a:r>
            <a:r>
              <a:rPr lang="fr-FR" dirty="0"/>
              <a:t>est alors déconnecté automatiquement et peut être arrêté</a:t>
            </a:r>
            <a:r>
              <a:rPr lang="fr-FR" dirty="0" smtClean="0"/>
              <a:t>.</a:t>
            </a:r>
          </a:p>
        </p:txBody>
      </p:sp>
      <p:sp>
        <p:nvSpPr>
          <p:cNvPr id="6" name="Rectangle 5"/>
          <p:cNvSpPr/>
          <p:nvPr/>
        </p:nvSpPr>
        <p:spPr>
          <a:xfrm>
            <a:off x="4533898" y="460557"/>
            <a:ext cx="2623457" cy="369332"/>
          </a:xfrm>
          <a:prstGeom prst="rect">
            <a:avLst/>
          </a:prstGeom>
        </p:spPr>
        <p:txBody>
          <a:bodyPr wrap="square">
            <a:spAutoFit/>
          </a:bodyPr>
          <a:lstStyle/>
          <a:p>
            <a:pPr algn="ctr"/>
            <a:r>
              <a:rPr lang="fr-FR" dirty="0"/>
              <a:t>Priorité</a:t>
            </a:r>
          </a:p>
        </p:txBody>
      </p:sp>
      <p:sp>
        <p:nvSpPr>
          <p:cNvPr id="8" name="Rectangle 7"/>
          <p:cNvSpPr/>
          <p:nvPr/>
        </p:nvSpPr>
        <p:spPr>
          <a:xfrm>
            <a:off x="337455" y="806506"/>
            <a:ext cx="1101634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Toutes les sources d'alimentation citées ne peuvent être connectées simultanément au réseau de bord.</a:t>
            </a:r>
          </a:p>
        </p:txBody>
      </p:sp>
      <p:sp>
        <p:nvSpPr>
          <p:cNvPr id="9" name="Rectangle 8"/>
          <p:cNvSpPr/>
          <p:nvPr/>
        </p:nvSpPr>
        <p:spPr>
          <a:xfrm>
            <a:off x="4305299" y="10772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27607153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8713" y="1574470"/>
            <a:ext cx="10700658"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b) Panne </a:t>
            </a:r>
            <a:r>
              <a:rPr lang="fr-FR" b="1" dirty="0"/>
              <a:t>en </a:t>
            </a:r>
            <a:r>
              <a:rPr lang="fr-FR" b="1" dirty="0" smtClean="0"/>
              <a:t>vol</a:t>
            </a:r>
          </a:p>
          <a:p>
            <a:endParaRPr lang="fr-FR" b="1" dirty="0"/>
          </a:p>
          <a:p>
            <a:pPr marL="342900" indent="-342900">
              <a:buFont typeface="+mj-lt"/>
              <a:buAutoNum type="arabicPeriod"/>
            </a:pPr>
            <a:r>
              <a:rPr lang="fr-FR" dirty="0"/>
              <a:t>En cas de panne d'un générateur, la fermeture automatique du BTC garantit l'alimentation des deux bus par un seul générateur.</a:t>
            </a:r>
          </a:p>
          <a:p>
            <a:pPr marL="342900" indent="-342900">
              <a:buFont typeface="+mj-lt"/>
              <a:buAutoNum type="arabicPeriod"/>
            </a:pPr>
            <a:r>
              <a:rPr lang="fr-FR" dirty="0"/>
              <a:t>Les servitudes </a:t>
            </a:r>
            <a:r>
              <a:rPr lang="fr-FR" dirty="0" smtClean="0"/>
              <a:t>délestables </a:t>
            </a:r>
            <a:r>
              <a:rPr lang="fr-FR" dirty="0"/>
              <a:t>ne sont plus alimentées (ouverture de </a:t>
            </a:r>
            <a:r>
              <a:rPr lang="fr-FR" dirty="0" smtClean="0"/>
              <a:t>S4 </a:t>
            </a:r>
            <a:r>
              <a:rPr lang="fr-FR" dirty="0"/>
              <a:t>et S2) afin de ne pas surcharger le seul générateur opérationnel.</a:t>
            </a:r>
          </a:p>
          <a:p>
            <a:pPr marL="342900" indent="-342900">
              <a:buFont typeface="+mj-lt"/>
              <a:buAutoNum type="arabicPeriod"/>
            </a:pPr>
            <a:r>
              <a:rPr lang="fr-FR" dirty="0"/>
              <a:t>Bus essentielle et secours sont toujours alimentées par les bus normales.</a:t>
            </a:r>
          </a:p>
          <a:p>
            <a:pPr marL="342900" indent="-342900">
              <a:buFont typeface="+mj-lt"/>
              <a:buAutoNum type="arabicPeriod"/>
            </a:pPr>
            <a:r>
              <a:rPr lang="fr-FR" dirty="0"/>
              <a:t>En cas de perte de tous les générateurs, le réseau normal est perdu, seule la bus secours est alimentée par la bus batterie. </a:t>
            </a:r>
            <a:endParaRPr lang="fr-FR" dirty="0" smtClean="0"/>
          </a:p>
          <a:p>
            <a:pPr marL="342900" indent="-342900">
              <a:buFont typeface="+mj-lt"/>
              <a:buAutoNum type="arabicPeriod"/>
            </a:pPr>
            <a:r>
              <a:rPr lang="fr-FR" dirty="0" smtClean="0"/>
              <a:t>La </a:t>
            </a:r>
            <a:r>
              <a:rPr lang="fr-FR" dirty="0"/>
              <a:t>starter bus reste alimentée en cas de besoin (redémarrage assisté).</a:t>
            </a:r>
          </a:p>
          <a:p>
            <a:pPr marL="342900" indent="-342900">
              <a:buFont typeface="+mj-lt"/>
              <a:buAutoNum type="arabicPeriod"/>
            </a:pPr>
            <a:r>
              <a:rPr lang="fr-FR" dirty="0"/>
              <a:t>On ne </a:t>
            </a:r>
            <a:r>
              <a:rPr lang="fr-FR" dirty="0" smtClean="0"/>
              <a:t>dispose </a:t>
            </a:r>
            <a:r>
              <a:rPr lang="fr-FR" dirty="0"/>
              <a:t>que de 30 minutes d'autonomie.</a:t>
            </a:r>
          </a:p>
        </p:txBody>
      </p:sp>
      <p:sp>
        <p:nvSpPr>
          <p:cNvPr id="6" name="Rectangle 5"/>
          <p:cNvSpPr/>
          <p:nvPr/>
        </p:nvSpPr>
        <p:spPr>
          <a:xfrm>
            <a:off x="4196441" y="583986"/>
            <a:ext cx="2623457" cy="369332"/>
          </a:xfrm>
          <a:prstGeom prst="rect">
            <a:avLst/>
          </a:prstGeom>
        </p:spPr>
        <p:txBody>
          <a:bodyPr wrap="square">
            <a:spAutoFit/>
          </a:bodyPr>
          <a:lstStyle/>
          <a:p>
            <a:pPr algn="ctr"/>
            <a:r>
              <a:rPr lang="fr-FR" dirty="0"/>
              <a:t>Priorité</a:t>
            </a:r>
          </a:p>
        </p:txBody>
      </p:sp>
      <p:sp>
        <p:nvSpPr>
          <p:cNvPr id="8" name="Rectangle 7"/>
          <p:cNvSpPr/>
          <p:nvPr/>
        </p:nvSpPr>
        <p:spPr>
          <a:xfrm>
            <a:off x="3867147" y="93463"/>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17874578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1857" y="1397951"/>
            <a:ext cx="9688286"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Citons </a:t>
            </a:r>
            <a:r>
              <a:rPr lang="fr-FR" dirty="0"/>
              <a:t>quelques servitudes typiques, qui fonctionnent en continu </a:t>
            </a:r>
            <a:endParaRPr lang="fr-FR" dirty="0" smtClean="0"/>
          </a:p>
          <a:p>
            <a:pPr marL="285750" indent="-285750">
              <a:lnSpc>
                <a:spcPct val="150000"/>
              </a:lnSpc>
              <a:buFont typeface="Arial" panose="020B0604020202020204" pitchFamily="34" charset="0"/>
              <a:buChar char="•"/>
            </a:pPr>
            <a:r>
              <a:rPr lang="fr-FR" dirty="0" smtClean="0"/>
              <a:t>les </a:t>
            </a:r>
            <a:r>
              <a:rPr lang="fr-FR" dirty="0"/>
              <a:t>démarreurs électriques ; </a:t>
            </a:r>
            <a:endParaRPr lang="fr-FR" dirty="0" smtClean="0"/>
          </a:p>
          <a:p>
            <a:pPr marL="285750" indent="-285750">
              <a:lnSpc>
                <a:spcPct val="150000"/>
              </a:lnSpc>
              <a:buFont typeface="Arial" panose="020B0604020202020204" pitchFamily="34" charset="0"/>
              <a:buChar char="•"/>
            </a:pPr>
            <a:r>
              <a:rPr lang="fr-FR" dirty="0" smtClean="0"/>
              <a:t>pompes </a:t>
            </a:r>
            <a:r>
              <a:rPr lang="fr-FR" dirty="0"/>
              <a:t>carburant ; </a:t>
            </a:r>
            <a:endParaRPr lang="fr-FR" dirty="0" smtClean="0"/>
          </a:p>
          <a:p>
            <a:pPr marL="285750" indent="-285750">
              <a:lnSpc>
                <a:spcPct val="150000"/>
              </a:lnSpc>
              <a:buFont typeface="Arial" panose="020B0604020202020204" pitchFamily="34" charset="0"/>
              <a:buChar char="•"/>
            </a:pPr>
            <a:r>
              <a:rPr lang="fr-FR" dirty="0" smtClean="0"/>
              <a:t>pompe </a:t>
            </a:r>
            <a:r>
              <a:rPr lang="fr-FR" dirty="0"/>
              <a:t>hydraulique de secours </a:t>
            </a:r>
            <a:r>
              <a:rPr lang="fr-FR" dirty="0" smtClean="0"/>
              <a:t>;</a:t>
            </a:r>
          </a:p>
          <a:p>
            <a:pPr marL="285750" indent="-285750">
              <a:lnSpc>
                <a:spcPct val="150000"/>
              </a:lnSpc>
              <a:buFont typeface="Arial" panose="020B0604020202020204" pitchFamily="34" charset="0"/>
              <a:buChar char="•"/>
            </a:pPr>
            <a:r>
              <a:rPr lang="fr-FR" dirty="0" smtClean="0"/>
              <a:t>dégivrage </a:t>
            </a:r>
            <a:r>
              <a:rPr lang="fr-FR" dirty="0"/>
              <a:t>tubes Pitot.</a:t>
            </a:r>
          </a:p>
        </p:txBody>
      </p:sp>
      <p:sp>
        <p:nvSpPr>
          <p:cNvPr id="6" name="Rectangle 5"/>
          <p:cNvSpPr/>
          <p:nvPr/>
        </p:nvSpPr>
        <p:spPr>
          <a:xfrm>
            <a:off x="4525734" y="557852"/>
            <a:ext cx="2623457" cy="369332"/>
          </a:xfrm>
          <a:prstGeom prst="rect">
            <a:avLst/>
          </a:prstGeom>
        </p:spPr>
        <p:txBody>
          <a:bodyPr wrap="square">
            <a:spAutoFit/>
          </a:bodyPr>
          <a:lstStyle/>
          <a:p>
            <a:pPr algn="ctr"/>
            <a:r>
              <a:rPr lang="fr-FR" dirty="0"/>
              <a:t>Servitudes en continu</a:t>
            </a:r>
          </a:p>
        </p:txBody>
      </p:sp>
      <p:sp>
        <p:nvSpPr>
          <p:cNvPr id="8" name="Rectangle 7"/>
          <p:cNvSpPr/>
          <p:nvPr/>
        </p:nvSpPr>
        <p:spPr>
          <a:xfrm>
            <a:off x="4196441" y="87085"/>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4546742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6199413" y="1033731"/>
            <a:ext cx="5954486" cy="3329998"/>
          </a:xfrm>
          <a:prstGeom prst="rect">
            <a:avLst/>
          </a:prstGeom>
        </p:spPr>
      </p:pic>
      <p:sp>
        <p:nvSpPr>
          <p:cNvPr id="4" name="Rectangle 3"/>
          <p:cNvSpPr/>
          <p:nvPr/>
        </p:nvSpPr>
        <p:spPr>
          <a:xfrm>
            <a:off x="130629" y="1224408"/>
            <a:ext cx="5987142"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Dans </a:t>
            </a:r>
            <a:r>
              <a:rPr lang="fr-FR" dirty="0"/>
              <a:t>ce type de réseaux, chaque </a:t>
            </a:r>
            <a:r>
              <a:rPr lang="fr-FR" dirty="0" smtClean="0"/>
              <a:t> alternateur alimente </a:t>
            </a:r>
            <a:r>
              <a:rPr lang="fr-FR" dirty="0"/>
              <a:t>sa propre barre bus</a:t>
            </a:r>
            <a:r>
              <a:rPr lang="fr-FR" dirty="0" smtClean="0"/>
              <a:t>.</a:t>
            </a:r>
          </a:p>
          <a:p>
            <a:pPr marL="285750" indent="-285750" algn="just">
              <a:buFont typeface="Arial" panose="020B0604020202020204" pitchFamily="34" charset="0"/>
              <a:buChar char="•"/>
            </a:pPr>
            <a:r>
              <a:rPr lang="fr-FR" dirty="0"/>
              <a:t>Chaque alternateur alimente sa propre barre bus, BUS AC 1 ou 2. </a:t>
            </a:r>
          </a:p>
          <a:p>
            <a:pPr marL="285750" indent="-285750" algn="just">
              <a:buFont typeface="Arial" panose="020B0604020202020204" pitchFamily="34" charset="0"/>
              <a:buChar char="•"/>
            </a:pPr>
            <a:r>
              <a:rPr lang="fr-FR" dirty="0"/>
              <a:t>En cas de panne d'un générateur, la fermeture des deux BTB (Bus </a:t>
            </a:r>
            <a:r>
              <a:rPr lang="fr-FR" dirty="0" err="1"/>
              <a:t>Tie</a:t>
            </a:r>
            <a:r>
              <a:rPr lang="fr-FR" dirty="0"/>
              <a:t> </a:t>
            </a:r>
            <a:r>
              <a:rPr lang="fr-FR" dirty="0" err="1" smtClean="0"/>
              <a:t>Breaker</a:t>
            </a:r>
            <a:r>
              <a:rPr lang="fr-FR" dirty="0" smtClean="0"/>
              <a:t>:</a:t>
            </a:r>
            <a:r>
              <a:rPr lang="fr-FR" dirty="0"/>
              <a:t> relais de transfert</a:t>
            </a:r>
            <a:r>
              <a:rPr lang="fr-FR" dirty="0" smtClean="0"/>
              <a:t> ): </a:t>
            </a:r>
            <a:r>
              <a:rPr lang="fr-FR" dirty="0"/>
              <a:t>permet de retrouver une alimentation via l'autre bus AC et la bus de transfert.</a:t>
            </a:r>
          </a:p>
          <a:p>
            <a:pPr marL="285750" indent="-285750" algn="just">
              <a:buFont typeface="Arial" panose="020B0604020202020204" pitchFamily="34" charset="0"/>
              <a:buChar char="•"/>
            </a:pPr>
            <a:r>
              <a:rPr lang="fr-FR" dirty="0" smtClean="0"/>
              <a:t>En </a:t>
            </a:r>
            <a:r>
              <a:rPr lang="fr-FR" dirty="0"/>
              <a:t>général, le transfert est automatique et piloté par un système qui surveille l'alimentation de chacune des bus AC et les positions des relais</a:t>
            </a:r>
            <a:r>
              <a:rPr lang="fr-FR" dirty="0" smtClean="0"/>
              <a:t>.</a:t>
            </a:r>
            <a:endParaRPr lang="fr-FR" dirty="0"/>
          </a:p>
        </p:txBody>
      </p:sp>
      <p:sp>
        <p:nvSpPr>
          <p:cNvPr id="5" name="Rectangle 4"/>
          <p:cNvSpPr/>
          <p:nvPr/>
        </p:nvSpPr>
        <p:spPr>
          <a:xfrm>
            <a:off x="4038600" y="104391"/>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6" name="Rectangle 5"/>
          <p:cNvSpPr/>
          <p:nvPr/>
        </p:nvSpPr>
        <p:spPr>
          <a:xfrm>
            <a:off x="4157185" y="473723"/>
            <a:ext cx="3658758" cy="369332"/>
          </a:xfrm>
          <a:prstGeom prst="rect">
            <a:avLst/>
          </a:prstGeom>
        </p:spPr>
        <p:txBody>
          <a:bodyPr wrap="none">
            <a:spAutoFit/>
          </a:bodyPr>
          <a:lstStyle/>
          <a:p>
            <a:pPr algn="ctr"/>
            <a:r>
              <a:rPr lang="fr-FR" dirty="0"/>
              <a:t>Réseaux à alternateurs indépendants</a:t>
            </a:r>
          </a:p>
        </p:txBody>
      </p:sp>
      <p:sp>
        <p:nvSpPr>
          <p:cNvPr id="2" name="Rectangle 1"/>
          <p:cNvSpPr/>
          <p:nvPr/>
        </p:nvSpPr>
        <p:spPr>
          <a:xfrm>
            <a:off x="201386" y="4575509"/>
            <a:ext cx="1195251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alternateurs ne doivent en aucun cas être reliés ensemble. Ainsi, la logique n'autorisera la fermeture des BTB qu'après l'ouverture du relais de ligne (RL) du générateur en panne</a:t>
            </a:r>
            <a:r>
              <a:rPr lang="fr-FR" dirty="0" smtClean="0"/>
              <a:t>.</a:t>
            </a:r>
            <a:endParaRPr lang="fr-FR" dirty="0"/>
          </a:p>
        </p:txBody>
      </p:sp>
    </p:spTree>
    <p:extLst>
      <p:ext uri="{BB962C8B-B14F-4D97-AF65-F5344CB8AC3E}">
        <p14:creationId xmlns:p14="http://schemas.microsoft.com/office/powerpoint/2010/main" val="251563049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602869" y="3385740"/>
            <a:ext cx="3295217" cy="3284961"/>
          </a:xfrm>
          <a:prstGeom prst="rect">
            <a:avLst/>
          </a:prstGeom>
        </p:spPr>
      </p:pic>
      <p:sp>
        <p:nvSpPr>
          <p:cNvPr id="4" name="Rectangle 3"/>
          <p:cNvSpPr/>
          <p:nvPr/>
        </p:nvSpPr>
        <p:spPr>
          <a:xfrm>
            <a:off x="195942" y="1057903"/>
            <a:ext cx="634637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L'aéronef peut être alimenté par l'APU ou le GPU connecté par leurs relais respectifs sur la bus de transfert. </a:t>
            </a:r>
          </a:p>
          <a:p>
            <a:pPr marL="285750" indent="-285750" algn="just">
              <a:buFont typeface="Arial" panose="020B0604020202020204" pitchFamily="34" charset="0"/>
              <a:buChar char="•"/>
            </a:pPr>
            <a:r>
              <a:rPr lang="fr-FR" dirty="0"/>
              <a:t>APU et GPU ne peuvent jamais être connectés ensemble.</a:t>
            </a:r>
          </a:p>
          <a:p>
            <a:pPr marL="285750" indent="-285750" algn="just">
              <a:buFont typeface="Arial" panose="020B0604020202020204" pitchFamily="34" charset="0"/>
              <a:buChar char="•"/>
            </a:pPr>
            <a:r>
              <a:rPr lang="fr-FR" dirty="0"/>
              <a:t>La connexion de l'un ou l'autre sur la bus de transfert permet, via les relais de transfert, l'alimentation des bus AC dont le relais de ligne est ouvert</a:t>
            </a:r>
            <a:r>
              <a:rPr lang="fr-FR" dirty="0" smtClean="0"/>
              <a:t>.</a:t>
            </a:r>
            <a:endParaRPr lang="fr-FR" dirty="0"/>
          </a:p>
        </p:txBody>
      </p:sp>
      <p:sp>
        <p:nvSpPr>
          <p:cNvPr id="6" name="Rectangle 5"/>
          <p:cNvSpPr/>
          <p:nvPr/>
        </p:nvSpPr>
        <p:spPr>
          <a:xfrm>
            <a:off x="1741714" y="74209"/>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7" name="Rectangle 6"/>
          <p:cNvSpPr/>
          <p:nvPr/>
        </p:nvSpPr>
        <p:spPr>
          <a:xfrm>
            <a:off x="1860299" y="443541"/>
            <a:ext cx="3658758" cy="369332"/>
          </a:xfrm>
          <a:prstGeom prst="rect">
            <a:avLst/>
          </a:prstGeom>
        </p:spPr>
        <p:txBody>
          <a:bodyPr wrap="none">
            <a:spAutoFit/>
          </a:bodyPr>
          <a:lstStyle/>
          <a:p>
            <a:pPr algn="ctr"/>
            <a:r>
              <a:rPr lang="fr-FR" dirty="0"/>
              <a:t>Réseaux à alternateurs indépendants</a:t>
            </a:r>
          </a:p>
        </p:txBody>
      </p:sp>
      <p:pic>
        <p:nvPicPr>
          <p:cNvPr id="8" name="Espace réservé du contenu 6"/>
          <p:cNvPicPr>
            <a:picLocks noChangeAspect="1"/>
          </p:cNvPicPr>
          <p:nvPr/>
        </p:nvPicPr>
        <p:blipFill>
          <a:blip r:embed="rId3"/>
          <a:stretch>
            <a:fillRect/>
          </a:stretch>
        </p:blipFill>
        <p:spPr>
          <a:xfrm>
            <a:off x="6705600" y="22677"/>
            <a:ext cx="5486400" cy="3329998"/>
          </a:xfrm>
          <a:prstGeom prst="rect">
            <a:avLst/>
          </a:prstGeom>
        </p:spPr>
      </p:pic>
      <p:sp>
        <p:nvSpPr>
          <p:cNvPr id="9" name="Rectangle 8"/>
          <p:cNvSpPr/>
          <p:nvPr/>
        </p:nvSpPr>
        <p:spPr>
          <a:xfrm>
            <a:off x="321128" y="3597059"/>
            <a:ext cx="7516586"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moteurs sont arrêtés, on est sur GPU, les BTB sont fermés et les bus AC 1 et 2 alimentées. </a:t>
            </a:r>
          </a:p>
          <a:p>
            <a:pPr marL="285750" indent="-285750" algn="just">
              <a:buFont typeface="Arial" panose="020B0604020202020204" pitchFamily="34" charset="0"/>
              <a:buChar char="•"/>
            </a:pPr>
            <a:r>
              <a:rPr lang="fr-FR" dirty="0"/>
              <a:t>On démarre l'APU, puis on le connecte, cela ouvre le relais GPU ; </a:t>
            </a:r>
          </a:p>
          <a:p>
            <a:pPr marL="285750" indent="-285750" algn="just">
              <a:buFont typeface="Arial" panose="020B0604020202020204" pitchFamily="34" charset="0"/>
              <a:buChar char="•"/>
            </a:pPr>
            <a:r>
              <a:rPr lang="fr-FR" dirty="0"/>
              <a:t>les BTB restent fermés, l'avion est toujours alimenté, on peut déconnecter le GPU.</a:t>
            </a:r>
          </a:p>
          <a:p>
            <a:pPr marL="285750" indent="-285750" algn="just">
              <a:buFont typeface="Arial" panose="020B0604020202020204" pitchFamily="34" charset="0"/>
              <a:buChar char="•"/>
            </a:pPr>
            <a:r>
              <a:rPr lang="fr-FR" dirty="0"/>
              <a:t>Après démarrage des réacteurs, on connecte les générateurs. </a:t>
            </a:r>
            <a:endParaRPr lang="fr-FR" dirty="0" smtClean="0"/>
          </a:p>
          <a:p>
            <a:pPr marL="285750" indent="-285750" algn="just">
              <a:buFont typeface="Arial" panose="020B0604020202020204" pitchFamily="34" charset="0"/>
              <a:buChar char="•"/>
            </a:pPr>
            <a:r>
              <a:rPr lang="fr-FR" dirty="0" smtClean="0"/>
              <a:t>A </a:t>
            </a:r>
            <a:r>
              <a:rPr lang="fr-FR" dirty="0"/>
              <a:t>la fermeture des relais de ligne, les BTB s'ouvrent, chaque bus est alimentée par son générateur. On peut arrêter l'APU.</a:t>
            </a:r>
          </a:p>
        </p:txBody>
      </p:sp>
    </p:spTree>
    <p:extLst>
      <p:ext uri="{BB962C8B-B14F-4D97-AF65-F5344CB8AC3E}">
        <p14:creationId xmlns:p14="http://schemas.microsoft.com/office/powerpoint/2010/main" val="204126327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2772" y="1234226"/>
            <a:ext cx="5954485"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a</a:t>
            </a:r>
            <a:r>
              <a:rPr lang="fr-FR" b="1" dirty="0"/>
              <a:t>) Conditions de couplage</a:t>
            </a:r>
          </a:p>
          <a:p>
            <a:pPr marL="285750" indent="-285750" algn="just">
              <a:buFont typeface="Arial" panose="020B0604020202020204" pitchFamily="34" charset="0"/>
              <a:buChar char="•"/>
            </a:pPr>
            <a:r>
              <a:rPr lang="fr-FR" dirty="0" smtClean="0"/>
              <a:t>On </a:t>
            </a:r>
            <a:r>
              <a:rPr lang="fr-FR" dirty="0"/>
              <a:t>se rappelle que « couplé » signifie que chaque générateur fournit la moitié du travail (avec deux alternateurs).</a:t>
            </a:r>
          </a:p>
          <a:p>
            <a:pPr marL="285750" indent="-285750" algn="just">
              <a:buFont typeface="Arial" panose="020B0604020202020204" pitchFamily="34" charset="0"/>
              <a:buChar char="•"/>
            </a:pPr>
            <a:r>
              <a:rPr lang="fr-FR" dirty="0" smtClean="0"/>
              <a:t>Le </a:t>
            </a:r>
            <a:r>
              <a:rPr lang="fr-FR" dirty="0"/>
              <a:t>couplage des alternateurs permet d'augmenter la puissance disponible à bord en ayant toujours une redondance de générateur.</a:t>
            </a:r>
          </a:p>
          <a:p>
            <a:pPr marL="285750" indent="-285750" algn="just">
              <a:buFont typeface="Arial" panose="020B0604020202020204" pitchFamily="34" charset="0"/>
              <a:buChar char="•"/>
            </a:pPr>
            <a:r>
              <a:rPr lang="fr-FR" dirty="0" smtClean="0"/>
              <a:t>En </a:t>
            </a:r>
            <a:r>
              <a:rPr lang="fr-FR" dirty="0"/>
              <a:t>courant </a:t>
            </a:r>
            <a:r>
              <a:rPr lang="fr-FR" dirty="0" smtClean="0"/>
              <a:t>continu pour </a:t>
            </a:r>
            <a:r>
              <a:rPr lang="fr-FR" dirty="0"/>
              <a:t>coupler deux </a:t>
            </a:r>
            <a:r>
              <a:rPr lang="fr-FR" dirty="0" smtClean="0"/>
              <a:t>génératrices: </a:t>
            </a:r>
          </a:p>
          <a:p>
            <a:pPr marL="742950" lvl="1" indent="-285750" algn="just">
              <a:buFont typeface="Courier New" panose="02070309020205020404" pitchFamily="49" charset="0"/>
              <a:buChar char="o"/>
            </a:pPr>
            <a:r>
              <a:rPr lang="fr-FR" dirty="0" smtClean="0"/>
              <a:t>elles </a:t>
            </a:r>
            <a:r>
              <a:rPr lang="fr-FR" dirty="0"/>
              <a:t>devaient fournir la même tension </a:t>
            </a:r>
            <a:endParaRPr lang="fr-FR" dirty="0" smtClean="0"/>
          </a:p>
          <a:p>
            <a:pPr marL="742950" lvl="1" indent="-285750" algn="just">
              <a:buFont typeface="Courier New" panose="02070309020205020404" pitchFamily="49" charset="0"/>
              <a:buChar char="o"/>
            </a:pPr>
            <a:r>
              <a:rPr lang="fr-FR" dirty="0" smtClean="0"/>
              <a:t>ceci </a:t>
            </a:r>
            <a:r>
              <a:rPr lang="fr-FR" dirty="0"/>
              <a:t>était réalisé par un circuit (la ligne d'équilibrage) qui pilotait l'excitation de chaque génératrice.</a:t>
            </a:r>
          </a:p>
          <a:p>
            <a:pPr marL="285750" indent="-285750" algn="just">
              <a:buFont typeface="Arial" panose="020B0604020202020204" pitchFamily="34" charset="0"/>
              <a:buChar char="•"/>
            </a:pPr>
            <a:r>
              <a:rPr lang="fr-FR" dirty="0" smtClean="0"/>
              <a:t>En </a:t>
            </a:r>
            <a:r>
              <a:rPr lang="fr-FR" dirty="0"/>
              <a:t>alternatif </a:t>
            </a:r>
            <a:r>
              <a:rPr lang="fr-FR" dirty="0" smtClean="0"/>
              <a:t>, pour </a:t>
            </a:r>
            <a:r>
              <a:rPr lang="fr-FR" dirty="0"/>
              <a:t>coupler des alternateurs, il faudra donc qu'ils délivrent :</a:t>
            </a:r>
          </a:p>
          <a:p>
            <a:pPr marL="742950" lvl="1" indent="-285750" algn="just">
              <a:buFont typeface="Courier New" panose="02070309020205020404" pitchFamily="49" charset="0"/>
              <a:buChar char="o"/>
            </a:pPr>
            <a:r>
              <a:rPr lang="fr-FR" dirty="0" smtClean="0"/>
              <a:t>la </a:t>
            </a:r>
            <a:r>
              <a:rPr lang="fr-FR" dirty="0"/>
              <a:t>même tension ;</a:t>
            </a:r>
          </a:p>
          <a:p>
            <a:pPr marL="742950" lvl="1" indent="-285750" algn="just">
              <a:buFont typeface="Courier New" panose="02070309020205020404" pitchFamily="49" charset="0"/>
              <a:buChar char="o"/>
            </a:pPr>
            <a:r>
              <a:rPr lang="fr-FR" dirty="0" smtClean="0"/>
              <a:t>la </a:t>
            </a:r>
            <a:r>
              <a:rPr lang="fr-FR" dirty="0"/>
              <a:t>même fréquence ;</a:t>
            </a:r>
          </a:p>
          <a:p>
            <a:pPr marL="742950" lvl="1" indent="-285750" algn="just">
              <a:buFont typeface="Courier New" panose="02070309020205020404" pitchFamily="49" charset="0"/>
              <a:buChar char="o"/>
            </a:pPr>
            <a:r>
              <a:rPr lang="fr-FR" dirty="0" smtClean="0"/>
              <a:t>la </a:t>
            </a:r>
            <a:r>
              <a:rPr lang="fr-FR" dirty="0"/>
              <a:t>même phase ;</a:t>
            </a:r>
          </a:p>
          <a:p>
            <a:pPr marL="742950" lvl="1" indent="-285750" algn="just">
              <a:buFont typeface="Courier New" panose="02070309020205020404" pitchFamily="49" charset="0"/>
              <a:buChar char="o"/>
            </a:pPr>
            <a:r>
              <a:rPr lang="fr-FR" dirty="0" smtClean="0"/>
              <a:t>le </a:t>
            </a:r>
            <a:r>
              <a:rPr lang="fr-FR" dirty="0"/>
              <a:t>même ordre de phase.</a:t>
            </a:r>
          </a:p>
        </p:txBody>
      </p:sp>
      <p:sp>
        <p:nvSpPr>
          <p:cNvPr id="5" name="Rectangle 4"/>
          <p:cNvSpPr/>
          <p:nvPr/>
        </p:nvSpPr>
        <p:spPr>
          <a:xfrm>
            <a:off x="4038600" y="104391"/>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6" name="Rectangle 5"/>
          <p:cNvSpPr/>
          <p:nvPr/>
        </p:nvSpPr>
        <p:spPr>
          <a:xfrm>
            <a:off x="4432823" y="473723"/>
            <a:ext cx="2988895" cy="369332"/>
          </a:xfrm>
          <a:prstGeom prst="rect">
            <a:avLst/>
          </a:prstGeom>
        </p:spPr>
        <p:txBody>
          <a:bodyPr wrap="none">
            <a:spAutoFit/>
          </a:bodyPr>
          <a:lstStyle/>
          <a:p>
            <a:r>
              <a:rPr lang="fr-FR" dirty="0"/>
              <a:t>Réseau à alternateurs couplés</a:t>
            </a:r>
          </a:p>
        </p:txBody>
      </p:sp>
      <p:pic>
        <p:nvPicPr>
          <p:cNvPr id="7" name="Espace réservé du contenu 3"/>
          <p:cNvPicPr>
            <a:picLocks noGrp="1" noChangeAspect="1"/>
          </p:cNvPicPr>
          <p:nvPr>
            <p:ph idx="1"/>
          </p:nvPr>
        </p:nvPicPr>
        <p:blipFill>
          <a:blip r:embed="rId2"/>
          <a:stretch>
            <a:fillRect/>
          </a:stretch>
        </p:blipFill>
        <p:spPr>
          <a:xfrm>
            <a:off x="6571038" y="1234226"/>
            <a:ext cx="5443906" cy="489313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69117547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853137" y="203256"/>
            <a:ext cx="5338863" cy="377912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103413" y="843055"/>
            <a:ext cx="656953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b) Architecture de réseaux couplés</a:t>
            </a:r>
          </a:p>
          <a:p>
            <a:pPr marL="285750" indent="-285750" algn="just">
              <a:buFont typeface="Arial" panose="020B0604020202020204" pitchFamily="34" charset="0"/>
              <a:buChar char="•"/>
            </a:pPr>
            <a:r>
              <a:rPr lang="fr-FR" dirty="0" smtClean="0"/>
              <a:t>Les </a:t>
            </a:r>
            <a:r>
              <a:rPr lang="fr-FR" dirty="0"/>
              <a:t>alternateurs sont reliés à leurs bus respectives via les relais de lignes (RL), </a:t>
            </a:r>
            <a:endParaRPr lang="fr-FR" dirty="0" smtClean="0"/>
          </a:p>
          <a:p>
            <a:pPr marL="285750" indent="-285750" algn="just">
              <a:buFont typeface="Arial" panose="020B0604020202020204" pitchFamily="34" charset="0"/>
              <a:buChar char="•"/>
            </a:pPr>
            <a:r>
              <a:rPr lang="fr-FR" dirty="0" smtClean="0"/>
              <a:t>puis </a:t>
            </a:r>
            <a:r>
              <a:rPr lang="fr-FR" dirty="0"/>
              <a:t>à la bus de couplage via les relais de couplage (RC). </a:t>
            </a:r>
            <a:endParaRPr lang="fr-FR" dirty="0" smtClean="0"/>
          </a:p>
          <a:p>
            <a:pPr marL="285750" indent="-285750" algn="just">
              <a:buFont typeface="Arial" panose="020B0604020202020204" pitchFamily="34" charset="0"/>
              <a:buChar char="•"/>
            </a:pPr>
            <a:r>
              <a:rPr lang="fr-FR" dirty="0" smtClean="0"/>
              <a:t>En </a:t>
            </a:r>
            <a:r>
              <a:rPr lang="fr-FR" dirty="0"/>
              <a:t>fonctionnement normal, même avion au sol et moteurs arrêtés, les relais de couplage sont toujours fermés.</a:t>
            </a:r>
          </a:p>
          <a:p>
            <a:pPr marL="285750" indent="-285750" algn="just">
              <a:buFont typeface="Arial" panose="020B0604020202020204" pitchFamily="34" charset="0"/>
              <a:buChar char="•"/>
            </a:pPr>
            <a:r>
              <a:rPr lang="fr-FR" dirty="0" smtClean="0"/>
              <a:t>Le </a:t>
            </a:r>
            <a:r>
              <a:rPr lang="fr-FR" dirty="0"/>
              <a:t>couplage se fait par fermeture des relais de ligne lorsque les conditions de couplage sont réalisées. </a:t>
            </a:r>
            <a:endParaRPr lang="fr-FR" dirty="0" smtClean="0"/>
          </a:p>
          <a:p>
            <a:pPr marL="285750" indent="-285750" algn="just">
              <a:buFont typeface="Arial" panose="020B0604020202020204" pitchFamily="34" charset="0"/>
              <a:buChar char="•"/>
            </a:pPr>
            <a:r>
              <a:rPr lang="fr-FR" dirty="0" smtClean="0"/>
              <a:t>Les </a:t>
            </a:r>
            <a:r>
              <a:rPr lang="fr-FR" dirty="0"/>
              <a:t>relais de couplage s'ouvrent en cas de défaut sur un alternateur afin de l'isoler</a:t>
            </a:r>
            <a:r>
              <a:rPr lang="fr-FR" dirty="0" smtClean="0"/>
              <a:t>.</a:t>
            </a:r>
          </a:p>
          <a:p>
            <a:pPr marL="285750" indent="-285750" algn="just">
              <a:buFont typeface="Arial" panose="020B0604020202020204" pitchFamily="34" charset="0"/>
              <a:buChar char="•"/>
            </a:pPr>
            <a:endParaRPr lang="fr-FR" dirty="0"/>
          </a:p>
        </p:txBody>
      </p:sp>
      <p:sp>
        <p:nvSpPr>
          <p:cNvPr id="8" name="Rectangle 7"/>
          <p:cNvSpPr/>
          <p:nvPr/>
        </p:nvSpPr>
        <p:spPr>
          <a:xfrm>
            <a:off x="1709058" y="91063"/>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9" name="Rectangle 8"/>
          <p:cNvSpPr/>
          <p:nvPr/>
        </p:nvSpPr>
        <p:spPr>
          <a:xfrm>
            <a:off x="2103281" y="420880"/>
            <a:ext cx="2988895" cy="369332"/>
          </a:xfrm>
          <a:prstGeom prst="rect">
            <a:avLst/>
          </a:prstGeom>
        </p:spPr>
        <p:txBody>
          <a:bodyPr wrap="none">
            <a:spAutoFit/>
          </a:bodyPr>
          <a:lstStyle/>
          <a:p>
            <a:r>
              <a:rPr lang="fr-FR" dirty="0"/>
              <a:t>Réseau à alternateurs couplés</a:t>
            </a:r>
          </a:p>
        </p:txBody>
      </p:sp>
      <p:sp>
        <p:nvSpPr>
          <p:cNvPr id="10" name="Rectangle 9"/>
          <p:cNvSpPr/>
          <p:nvPr/>
        </p:nvSpPr>
        <p:spPr>
          <a:xfrm>
            <a:off x="103413" y="4152934"/>
            <a:ext cx="11990616"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Donc :</a:t>
            </a:r>
          </a:p>
          <a:p>
            <a:pPr marL="285750" indent="-285750" algn="just">
              <a:buFont typeface="Arial" panose="020B0604020202020204" pitchFamily="34" charset="0"/>
              <a:buChar char="•"/>
            </a:pPr>
            <a:r>
              <a:rPr lang="fr-FR" dirty="0"/>
              <a:t>sur un réseau « alternateurs fonctionnant en isolés », les relais de transfert sont toujours ouverts et on les ferme en cas de défaut d'un alternateur ;</a:t>
            </a:r>
          </a:p>
          <a:p>
            <a:pPr marL="285750" indent="-285750" algn="just">
              <a:buFont typeface="Arial" panose="020B0604020202020204" pitchFamily="34" charset="0"/>
              <a:buChar char="•"/>
            </a:pPr>
            <a:r>
              <a:rPr lang="fr-FR" dirty="0"/>
              <a:t>sur un « réseau alternateurs couplés », les relais de couplage sont toujours fermés et on les ouvre en cas de défaut.</a:t>
            </a:r>
          </a:p>
          <a:p>
            <a:pPr marL="285750" indent="-285750" algn="just">
              <a:buFont typeface="Arial" panose="020B0604020202020204" pitchFamily="34" charset="0"/>
              <a:buChar char="•"/>
            </a:pPr>
            <a:r>
              <a:rPr lang="fr-FR" dirty="0"/>
              <a:t>Le GPU et l'APU ne peuvent jamais être connectés :</a:t>
            </a:r>
          </a:p>
          <a:p>
            <a:pPr marL="742950" lvl="1" indent="-285750" algn="just">
              <a:buFont typeface="Courier New" panose="02070309020205020404" pitchFamily="49" charset="0"/>
              <a:buChar char="o"/>
            </a:pPr>
            <a:r>
              <a:rPr lang="fr-FR" dirty="0" smtClean="0"/>
              <a:t>simultanément </a:t>
            </a:r>
            <a:r>
              <a:rPr lang="fr-FR" dirty="0"/>
              <a:t>à la bus de couplage ;</a:t>
            </a:r>
          </a:p>
          <a:p>
            <a:pPr marL="742950" lvl="1" indent="-285750" algn="just">
              <a:buFont typeface="Courier New" panose="02070309020205020404" pitchFamily="49" charset="0"/>
              <a:buChar char="o"/>
            </a:pPr>
            <a:r>
              <a:rPr lang="fr-FR" dirty="0" smtClean="0"/>
              <a:t>à </a:t>
            </a:r>
            <a:r>
              <a:rPr lang="fr-FR" dirty="0"/>
              <a:t>un alternateur (GEN 1 ou 2) via la bus de couplage.</a:t>
            </a:r>
          </a:p>
          <a:p>
            <a:pPr marL="285750" indent="-285750" algn="just">
              <a:buFont typeface="Arial" panose="020B0604020202020204" pitchFamily="34" charset="0"/>
              <a:buChar char="•"/>
            </a:pPr>
            <a:r>
              <a:rPr lang="fr-FR" dirty="0"/>
              <a:t>Il existe la même logique que sur le réseau à alternateurs indépendants qui, lors de la connexion APU ou GPU, ouvre les relais de ligne des alternateurs</a:t>
            </a:r>
            <a:r>
              <a:rPr lang="fr-FR" dirty="0" smtClean="0"/>
              <a:t>.</a:t>
            </a:r>
            <a:endParaRPr lang="fr-FR" dirty="0"/>
          </a:p>
        </p:txBody>
      </p:sp>
    </p:spTree>
    <p:extLst>
      <p:ext uri="{BB962C8B-B14F-4D97-AF65-F5344CB8AC3E}">
        <p14:creationId xmlns:p14="http://schemas.microsoft.com/office/powerpoint/2010/main" val="33410414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94714" y="1225391"/>
            <a:ext cx="5410200" cy="4351338"/>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6" name="Rectangle 5"/>
          <p:cNvSpPr/>
          <p:nvPr/>
        </p:nvSpPr>
        <p:spPr>
          <a:xfrm>
            <a:off x="4596108" y="447177"/>
            <a:ext cx="2988895" cy="369332"/>
          </a:xfrm>
          <a:prstGeom prst="rect">
            <a:avLst/>
          </a:prstGeom>
        </p:spPr>
        <p:txBody>
          <a:bodyPr wrap="none">
            <a:spAutoFit/>
          </a:bodyPr>
          <a:lstStyle/>
          <a:p>
            <a:r>
              <a:rPr lang="fr-FR" dirty="0"/>
              <a:t>Réseau à alternateurs couplés</a:t>
            </a:r>
          </a:p>
        </p:txBody>
      </p:sp>
      <p:sp>
        <p:nvSpPr>
          <p:cNvPr id="7" name="Rectangle 6"/>
          <p:cNvSpPr/>
          <p:nvPr/>
        </p:nvSpPr>
        <p:spPr>
          <a:xfrm>
            <a:off x="163283" y="1210454"/>
            <a:ext cx="6411687"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Sur des réseaux comportant plus d'alternateurs, on peut trouver un mixage « couplage-transfert » (Split </a:t>
            </a:r>
            <a:r>
              <a:rPr lang="fr-FR" dirty="0" err="1"/>
              <a:t>Parallel</a:t>
            </a:r>
            <a:r>
              <a:rPr lang="fr-FR" dirty="0"/>
              <a:t> System</a:t>
            </a:r>
            <a:r>
              <a:rPr lang="fr-FR" dirty="0" smtClean="0"/>
              <a:t>).</a:t>
            </a:r>
          </a:p>
          <a:p>
            <a:pPr marL="285750" indent="-285750" algn="just">
              <a:buFont typeface="Arial" panose="020B0604020202020204" pitchFamily="34" charset="0"/>
              <a:buChar char="•"/>
            </a:pPr>
            <a:r>
              <a:rPr lang="fr-FR" dirty="0" smtClean="0"/>
              <a:t> </a:t>
            </a:r>
            <a:r>
              <a:rPr lang="fr-FR" dirty="0"/>
              <a:t>Les alternateurs sont couplés deux à deux puis, éventuellement, les deux bus de couplage sont reliés par un Split System </a:t>
            </a:r>
            <a:r>
              <a:rPr lang="fr-FR" dirty="0" err="1"/>
              <a:t>Breaker</a:t>
            </a:r>
            <a:r>
              <a:rPr lang="fr-FR" dirty="0"/>
              <a:t> donnant un réseau à quatre alternateurs couplés.</a:t>
            </a:r>
          </a:p>
          <a:p>
            <a:pPr marL="285750" indent="-285750" algn="just">
              <a:buFont typeface="Arial" panose="020B0604020202020204" pitchFamily="34" charset="0"/>
              <a:buChar char="•"/>
            </a:pPr>
            <a:r>
              <a:rPr lang="fr-FR" dirty="0"/>
              <a:t>Le SSB s'ouvrira dans certaines conditions afin de donner deux réseaux indépendants.</a:t>
            </a:r>
          </a:p>
          <a:p>
            <a:pPr marL="285750" indent="-285750" algn="just">
              <a:buFont typeface="Arial" panose="020B0604020202020204" pitchFamily="34" charset="0"/>
              <a:buChar char="•"/>
            </a:pPr>
            <a:r>
              <a:rPr lang="fr-FR" dirty="0"/>
              <a:t>Par exemple, lors d'un atterrissage automatique, il est prévu que chaque pilote automatique soit, à partir d'une certaine phase du vol, alimenté par des sources indépendantes.</a:t>
            </a:r>
          </a:p>
        </p:txBody>
      </p:sp>
      <p:sp>
        <p:nvSpPr>
          <p:cNvPr id="8" name="Rectangle 7"/>
          <p:cNvSpPr/>
          <p:nvPr/>
        </p:nvSpPr>
        <p:spPr>
          <a:xfrm>
            <a:off x="321126" y="4617335"/>
            <a:ext cx="6096000" cy="171136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b="1" dirty="0"/>
              <a:t>Vous pouvez trouver en anglais </a:t>
            </a:r>
            <a:endParaRPr lang="fr-FR" dirty="0"/>
          </a:p>
          <a:p>
            <a:pPr>
              <a:lnSpc>
                <a:spcPct val="150000"/>
              </a:lnSpc>
            </a:pPr>
            <a:r>
              <a:rPr lang="fr-FR" dirty="0"/>
              <a:t>relais de couplage (RC</a:t>
            </a:r>
            <a:r>
              <a:rPr lang="fr-FR" dirty="0" smtClean="0"/>
              <a:t>)  </a:t>
            </a:r>
            <a:r>
              <a:rPr lang="fr-FR" dirty="0"/>
              <a:t>= Bus </a:t>
            </a:r>
            <a:r>
              <a:rPr lang="fr-FR" dirty="0" err="1"/>
              <a:t>Tie</a:t>
            </a:r>
            <a:r>
              <a:rPr lang="fr-FR" dirty="0"/>
              <a:t> </a:t>
            </a:r>
            <a:r>
              <a:rPr lang="fr-FR" dirty="0" err="1"/>
              <a:t>Breaker</a:t>
            </a:r>
            <a:r>
              <a:rPr lang="fr-FR" dirty="0"/>
              <a:t> (BTB) ;</a:t>
            </a:r>
          </a:p>
          <a:p>
            <a:pPr>
              <a:lnSpc>
                <a:spcPct val="150000"/>
              </a:lnSpc>
            </a:pPr>
            <a:r>
              <a:rPr lang="fr-FR" dirty="0" smtClean="0"/>
              <a:t>relais </a:t>
            </a:r>
            <a:r>
              <a:rPr lang="fr-FR" dirty="0"/>
              <a:t>de ligne (RL) </a:t>
            </a:r>
            <a:r>
              <a:rPr lang="fr-FR" dirty="0" smtClean="0"/>
              <a:t>         = </a:t>
            </a:r>
            <a:r>
              <a:rPr lang="fr-FR" dirty="0" err="1"/>
              <a:t>Generator</a:t>
            </a:r>
            <a:r>
              <a:rPr lang="fr-FR" dirty="0"/>
              <a:t> Line Contacter (GLC) ;</a:t>
            </a:r>
          </a:p>
          <a:p>
            <a:pPr>
              <a:lnSpc>
                <a:spcPct val="150000"/>
              </a:lnSpc>
            </a:pPr>
            <a:r>
              <a:rPr lang="fr-FR" dirty="0"/>
              <a:t>relais d'excitation (REX) = </a:t>
            </a:r>
            <a:r>
              <a:rPr lang="fr-FR" dirty="0" err="1"/>
              <a:t>Generator</a:t>
            </a:r>
            <a:r>
              <a:rPr lang="fr-FR" dirty="0"/>
              <a:t> Control </a:t>
            </a:r>
            <a:r>
              <a:rPr lang="fr-FR" dirty="0" err="1"/>
              <a:t>Breaker</a:t>
            </a:r>
            <a:r>
              <a:rPr lang="fr-FR" dirty="0"/>
              <a:t> (GCB).</a:t>
            </a:r>
          </a:p>
        </p:txBody>
      </p:sp>
    </p:spTree>
    <p:extLst>
      <p:ext uri="{BB962C8B-B14F-4D97-AF65-F5344CB8AC3E}">
        <p14:creationId xmlns:p14="http://schemas.microsoft.com/office/powerpoint/2010/main" val="392598850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239622" y="1699849"/>
            <a:ext cx="2538720" cy="229696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609600" y="1954367"/>
                <a:ext cx="5431972" cy="17879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a</a:t>
                </a:r>
                <a:r>
                  <a:rPr lang="fr-FR" b="1" dirty="0"/>
                  <a:t>) Puissance active</a:t>
                </a:r>
              </a:p>
              <a:p>
                <a:r>
                  <a:rPr lang="fr-FR" dirty="0"/>
                  <a:t>La puissance est le </a:t>
                </a:r>
                <a:r>
                  <a:rPr lang="fr-FR" dirty="0" smtClean="0"/>
                  <a:t>produit	 </a:t>
                </a:r>
                <a:r>
                  <a:rPr lang="fr-FR" b="1" i="1" dirty="0"/>
                  <a:t>U x I</a:t>
                </a:r>
                <a:r>
                  <a:rPr lang="fr-FR" dirty="0"/>
                  <a:t>.</a:t>
                </a:r>
              </a:p>
              <a:p>
                <a:r>
                  <a:rPr lang="fr-FR" dirty="0" smtClean="0"/>
                  <a:t>La </a:t>
                </a:r>
                <a:r>
                  <a:rPr lang="fr-FR" dirty="0"/>
                  <a:t>puissance est le produit scalaire des deux vecteurs.</a:t>
                </a:r>
              </a:p>
              <a:p>
                <a:r>
                  <a:rPr lang="fr-FR" dirty="0" smtClean="0"/>
                  <a:t>Le </a:t>
                </a:r>
                <a:r>
                  <a:rPr lang="fr-FR" dirty="0"/>
                  <a:t>produit scalaire </a:t>
                </a:r>
                <a14:m>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𝑈</m:t>
                        </m:r>
                      </m:e>
                    </m:acc>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𝑉</m:t>
                        </m:r>
                      </m:e>
                    </m:acc>
                    <m:r>
                      <a:rPr lang="fr-FR" b="0" i="1" smtClean="0">
                        <a:latin typeface="Cambria Math" panose="02040503050406030204" pitchFamily="18" charset="0"/>
                      </a:rPr>
                      <m:t>=</m:t>
                    </m:r>
                    <m:r>
                      <a:rPr lang="fr-FR" b="0" i="1" smtClean="0">
                        <a:latin typeface="Cambria Math" panose="02040503050406030204" pitchFamily="18" charset="0"/>
                      </a:rPr>
                      <m:t>𝑈</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𝐼</m:t>
                    </m:r>
                    <m:r>
                      <a:rPr lang="fr-FR" b="0" i="1"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cos</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𝜑</m:t>
                    </m:r>
                    <m:r>
                      <a:rPr lang="fr-FR" b="0" i="1" smtClean="0">
                        <a:latin typeface="Cambria Math" panose="02040503050406030204" pitchFamily="18" charset="0"/>
                        <a:ea typeface="Cambria Math" panose="02040503050406030204" pitchFamily="18" charset="0"/>
                      </a:rPr>
                      <m:t>)</m:t>
                    </m:r>
                  </m:oMath>
                </a14:m>
                <a:endParaRPr lang="fr-FR" dirty="0" smtClean="0"/>
              </a:p>
              <a:p>
                <a:r>
                  <a:rPr lang="fr-FR" dirty="0" smtClean="0"/>
                  <a:t>Cette </a:t>
                </a:r>
                <a:r>
                  <a:rPr lang="fr-FR" dirty="0"/>
                  <a:t>puissance est appelée puissance active P, </a:t>
                </a:r>
                <a:endParaRPr lang="fr-FR" dirty="0" smtClean="0"/>
              </a:p>
              <a:p>
                <a:r>
                  <a:rPr lang="fr-FR" dirty="0" smtClean="0"/>
                  <a:t>Elle </a:t>
                </a:r>
                <a:r>
                  <a:rPr lang="fr-FR" dirty="0"/>
                  <a:t>s'exprime en watts</a:t>
                </a:r>
                <a:r>
                  <a:rPr lang="fr-FR" dirty="0" smtClean="0"/>
                  <a:t>.</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609600" y="1954367"/>
                <a:ext cx="5431972" cy="1787925"/>
              </a:xfrm>
              <a:prstGeom prst="rect">
                <a:avLst/>
              </a:prstGeom>
              <a:blipFill>
                <a:blip r:embed="rId3"/>
                <a:stretch>
                  <a:fillRect l="-784" t="-1695" b="-4407"/>
                </a:stretch>
              </a:blipFill>
            </p:spPr>
            <p:txBody>
              <a:bodyPr/>
              <a:lstStyle/>
              <a:p>
                <a:r>
                  <a:rPr lang="fr-FR">
                    <a:noFill/>
                  </a:rPr>
                  <a:t> </a:t>
                </a:r>
              </a:p>
            </p:txBody>
          </p:sp>
        </mc:Fallback>
      </mc:AlternateContent>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3" name="Rectangle 2"/>
          <p:cNvSpPr/>
          <p:nvPr/>
        </p:nvSpPr>
        <p:spPr>
          <a:xfrm>
            <a:off x="4982980" y="407627"/>
            <a:ext cx="2400209" cy="369332"/>
          </a:xfrm>
          <a:prstGeom prst="rect">
            <a:avLst/>
          </a:prstGeom>
        </p:spPr>
        <p:txBody>
          <a:bodyPr wrap="none">
            <a:spAutoFit/>
          </a:bodyPr>
          <a:lstStyle/>
          <a:p>
            <a:r>
              <a:rPr lang="fr-FR" dirty="0"/>
              <a:t>Puissances en alternatif</a:t>
            </a:r>
          </a:p>
        </p:txBody>
      </p:sp>
      <p:sp>
        <p:nvSpPr>
          <p:cNvPr id="7" name="Rectangle 6"/>
          <p:cNvSpPr/>
          <p:nvPr/>
        </p:nvSpPr>
        <p:spPr>
          <a:xfrm>
            <a:off x="609600" y="903998"/>
            <a:ext cx="845820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circuits électriques sont rarement des circuits avec une résistance pure.</a:t>
            </a:r>
          </a:p>
          <a:p>
            <a:r>
              <a:rPr lang="fr-FR" dirty="0"/>
              <a:t>Il y a toujours comme résultat un déphasage entre le courant I débité par le générateur et la tension U qu'il délivre.</a:t>
            </a:r>
          </a:p>
        </p:txBody>
      </p:sp>
    </p:spTree>
    <p:extLst>
      <p:ext uri="{BB962C8B-B14F-4D97-AF65-F5344CB8AC3E}">
        <p14:creationId xmlns:p14="http://schemas.microsoft.com/office/powerpoint/2010/main" val="42819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001AAF3-AD46-92EB-53E1-9F3D961A5CF6}"/>
              </a:ext>
            </a:extLst>
          </p:cNvPr>
          <p:cNvSpPr txBox="1"/>
          <p:nvPr/>
        </p:nvSpPr>
        <p:spPr>
          <a:xfrm>
            <a:off x="1949986" y="788939"/>
            <a:ext cx="7317954" cy="54784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547370" indent="-547370" algn="just"/>
            <a:r>
              <a:rPr lang="fr-FR" sz="11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 Equipements et circuits électriques E</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2.2.1. Généralités et principe de fonctionnement</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2.2.2. Généralités sur les éléments des circuits de génération électrique :</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à fréquence fixe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Transmission à vitesse constante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Eléments de contrôle du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Tensions et fréquences normalisées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solidFill>
                  <a:srgbClr val="FF0000"/>
                </a:solidFill>
                <a:effectLst/>
                <a:latin typeface="CourierNewPSMT"/>
                <a:ea typeface="Calibri" panose="020F0502020204030204" pitchFamily="34" charset="0"/>
                <a:cs typeface="CourierNewPSMT"/>
              </a:rPr>
              <a:t>Raison du choix de 400 Hz</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et le couplage sur le réseau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Relais d'excitation, de ligne, de couplage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err="1">
                <a:effectLst/>
                <a:latin typeface="CourierNewPSMT"/>
                <a:ea typeface="Calibri" panose="020F0502020204030204" pitchFamily="34" charset="0"/>
                <a:cs typeface="CourierNewPSMT"/>
              </a:rPr>
              <a:t>Transforedresseur</a:t>
            </a:r>
            <a:r>
              <a:rPr lang="fr-FR" sz="1150" dirty="0">
                <a:effectLst/>
                <a:latin typeface="CourierNewPSMT"/>
                <a:ea typeface="Calibri" panose="020F0502020204030204" pitchFamily="34" charset="0"/>
                <a:cs typeface="CourierNewPSMT"/>
              </a:rPr>
              <a:t>. Convertisseur statique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Génératrice à courant </a:t>
            </a:r>
            <a:r>
              <a:rPr lang="fr-FR" sz="1150" dirty="0" err="1">
                <a:effectLst/>
                <a:latin typeface="CourierNewPSMT"/>
                <a:ea typeface="Calibri" panose="020F0502020204030204" pitchFamily="34" charset="0"/>
                <a:cs typeface="CourierNewPSMT"/>
              </a:rPr>
              <a:t>continu.-Batterie</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Alimentation par groupe de parc.</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Bilan de l'énergie électrique à bord de l'avion.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2.2.3. Schéma du circuit de distribution.</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alternatif 115 V/4OO Hz,28V/4OOHz.</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continu.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2.2.4. Dispositifs de commande et contrôle.</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Dispositifs de contrôle. Détecteur de défaut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-sous-tension, surtension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excitation, surexcitation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vitesse, survitesse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-sous-fréquence, surfréquence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-décrabotage.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Protection, isolement.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Instruments de contrôle.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2.2.5. Circuits de secours :</a:t>
            </a:r>
          </a:p>
          <a:p>
            <a:pPr marL="547370" indent="-547370" algn="l">
              <a:spcBef>
                <a:spcPts val="600"/>
              </a:spcBef>
              <a:spcAft>
                <a:spcPts val="0"/>
              </a:spcAft>
            </a:pPr>
            <a:r>
              <a:rPr lang="fr-FR" sz="1150" dirty="0">
                <a:effectLst/>
                <a:latin typeface="CourierNewPSMT"/>
                <a:ea typeface="Calibri" panose="020F0502020204030204" pitchFamily="34" charset="0"/>
                <a:cs typeface="CourierNewPSMT"/>
              </a:rPr>
              <a:t>Cas de panne. Perte d'alternateurs, Bilan électrique.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2.2.6. Compréhension d'un circuit électrique simple(circuit avion)</a:t>
            </a:r>
          </a:p>
        </p:txBody>
      </p:sp>
    </p:spTree>
    <p:extLst>
      <p:ext uri="{BB962C8B-B14F-4D97-AF65-F5344CB8AC3E}">
        <p14:creationId xmlns:p14="http://schemas.microsoft.com/office/powerpoint/2010/main" val="38518744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D4CE16A-9E3E-67FF-D489-B420F36860DD}"/>
              </a:ext>
            </a:extLst>
          </p:cNvPr>
          <p:cNvSpPr txBox="1"/>
          <p:nvPr/>
        </p:nvSpPr>
        <p:spPr>
          <a:xfrm>
            <a:off x="176660" y="3827246"/>
            <a:ext cx="8017314"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Dans </a:t>
            </a:r>
            <a:r>
              <a:rPr lang="fr-FR" b="1" dirty="0"/>
              <a:t>les semi-conducteurs</a:t>
            </a:r>
            <a:r>
              <a:rPr lang="fr-FR" dirty="0"/>
              <a:t>:</a:t>
            </a:r>
          </a:p>
          <a:p>
            <a:pPr marL="285750" indent="-285750">
              <a:buFont typeface="Arial" panose="020B0604020202020204" pitchFamily="34" charset="0"/>
              <a:buChar char="•"/>
            </a:pPr>
            <a:r>
              <a:rPr lang="fr-FR" dirty="0"/>
              <a:t>la mobilité diminue lorsque la température augmente, </a:t>
            </a:r>
          </a:p>
          <a:p>
            <a:pPr marL="285750" indent="-285750">
              <a:buFont typeface="Arial" panose="020B0604020202020204" pitchFamily="34" charset="0"/>
              <a:buChar char="•"/>
            </a:pPr>
            <a:r>
              <a:rPr lang="fr-FR" dirty="0"/>
              <a:t>mais le nombre de porteurs de charge augmente très rapidement avec la température, </a:t>
            </a:r>
            <a:endParaRPr lang="fr-FR" dirty="0" smtClean="0"/>
          </a:p>
          <a:p>
            <a:pPr marL="285750" indent="-285750">
              <a:buFont typeface="Arial" panose="020B0604020202020204" pitchFamily="34" charset="0"/>
              <a:buChar char="•"/>
            </a:pPr>
            <a:r>
              <a:rPr lang="fr-FR" dirty="0" smtClean="0"/>
              <a:t>cette </a:t>
            </a:r>
            <a:r>
              <a:rPr lang="fr-FR" dirty="0"/>
              <a:t>augmentation l’emporte largement sur la diminution de la mobilité ; </a:t>
            </a:r>
          </a:p>
          <a:p>
            <a:pPr marL="285750" indent="-285750">
              <a:buFont typeface="Arial" panose="020B0604020202020204" pitchFamily="34" charset="0"/>
              <a:buChar char="•"/>
            </a:pPr>
            <a:r>
              <a:rPr lang="fr-FR" dirty="0"/>
              <a:t>La résistivité diminue très rapidement avec la température ; </a:t>
            </a:r>
          </a:p>
          <a:p>
            <a:pPr marL="285750" indent="-285750">
              <a:buFont typeface="Arial" panose="020B0604020202020204" pitchFamily="34" charset="0"/>
              <a:buChar char="•"/>
            </a:pPr>
            <a:r>
              <a:rPr lang="fr-FR" dirty="0"/>
              <a:t>ces corps tels le germanium, le silicium, le carbone sont appelés CTN (Coefficient de Température Négatif) ou thermistances.</a:t>
            </a:r>
          </a:p>
          <a:p>
            <a:r>
              <a:rPr lang="fr-FR" dirty="0"/>
              <a:t>Cet effet est mis à profit pour mesurer une température, ou pour compenser un effet thermique.</a:t>
            </a:r>
          </a:p>
        </p:txBody>
      </p:sp>
      <p:sp>
        <p:nvSpPr>
          <p:cNvPr id="3" name="Rectangle 2"/>
          <p:cNvSpPr/>
          <p:nvPr/>
        </p:nvSpPr>
        <p:spPr>
          <a:xfrm>
            <a:off x="176660" y="2587132"/>
            <a:ext cx="80173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Dans la plupart des </a:t>
            </a:r>
            <a:r>
              <a:rPr lang="fr-FR" b="1" dirty="0" smtClean="0"/>
              <a:t>métaux</a:t>
            </a:r>
            <a:r>
              <a:rPr lang="fr-FR" b="1" dirty="0"/>
              <a:t>:</a:t>
            </a:r>
            <a:endParaRPr lang="fr-FR" b="1" dirty="0" smtClean="0"/>
          </a:p>
          <a:p>
            <a:pPr marL="285750" indent="-285750">
              <a:buFont typeface="Arial" panose="020B0604020202020204" pitchFamily="34" charset="0"/>
              <a:buChar char="•"/>
            </a:pPr>
            <a:r>
              <a:rPr lang="fr-FR" dirty="0" smtClean="0"/>
              <a:t>l’élévation </a:t>
            </a:r>
            <a:r>
              <a:rPr lang="fr-FR" dirty="0"/>
              <a:t>de température engendre une agitation thermique des électrons, </a:t>
            </a:r>
          </a:p>
          <a:p>
            <a:pPr marL="285750" indent="-285750">
              <a:buFont typeface="Arial" panose="020B0604020202020204" pitchFamily="34" charset="0"/>
              <a:buChar char="•"/>
            </a:pPr>
            <a:r>
              <a:rPr lang="fr-FR" dirty="0" smtClean="0"/>
              <a:t>le </a:t>
            </a:r>
            <a:r>
              <a:rPr lang="fr-FR" dirty="0"/>
              <a:t>nombre de chocs électrons ions augmente, ce qui accroît l’effet de freinage ; </a:t>
            </a:r>
          </a:p>
          <a:p>
            <a:pPr marL="285750" indent="-285750">
              <a:buFont typeface="Arial" panose="020B0604020202020204" pitchFamily="34" charset="0"/>
              <a:buChar char="•"/>
            </a:pPr>
            <a:r>
              <a:rPr lang="fr-FR" dirty="0"/>
              <a:t>La mobilité diminue, </a:t>
            </a:r>
            <a:r>
              <a:rPr lang="fr-FR" b="1" dirty="0"/>
              <a:t>la résistivité croît avec la température</a:t>
            </a:r>
            <a:r>
              <a:rPr lang="fr-FR" dirty="0"/>
              <a:t>.</a:t>
            </a:r>
          </a:p>
        </p:txBody>
      </p:sp>
      <p:pic>
        <p:nvPicPr>
          <p:cNvPr id="4" name="Image 3"/>
          <p:cNvPicPr>
            <a:picLocks noChangeAspect="1"/>
          </p:cNvPicPr>
          <p:nvPr/>
        </p:nvPicPr>
        <p:blipFill rotWithShape="1">
          <a:blip r:embed="rId2"/>
          <a:srcRect r="49067"/>
          <a:stretch/>
        </p:blipFill>
        <p:spPr>
          <a:xfrm>
            <a:off x="8341001" y="2257714"/>
            <a:ext cx="3459703" cy="2490054"/>
          </a:xfrm>
          <a:prstGeom prst="rect">
            <a:avLst/>
          </a:prstGeom>
        </p:spPr>
      </p:pic>
      <p:sp>
        <p:nvSpPr>
          <p:cNvPr id="6" name="Rectangle 5"/>
          <p:cNvSpPr/>
          <p:nvPr/>
        </p:nvSpPr>
        <p:spPr>
          <a:xfrm>
            <a:off x="4988188" y="3516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CD32C52-5F09-83B9-C50F-92E10C745D80}"/>
                  </a:ext>
                </a:extLst>
              </p:cNvPr>
              <p:cNvSpPr txBox="1"/>
              <p:nvPr/>
            </p:nvSpPr>
            <p:spPr>
              <a:xfrm>
                <a:off x="176660" y="844986"/>
                <a:ext cx="8017314" cy="136704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smtClean="0">
                    <a:effectLst/>
                    <a:ea typeface="Times New Roman" panose="02020603050405020304" pitchFamily="18" charset="0"/>
                  </a:rPr>
                  <a:t>La </a:t>
                </a:r>
                <a:r>
                  <a:rPr lang="fr-FR" sz="1800" spc="-50" dirty="0">
                    <a:effectLst/>
                    <a:ea typeface="Times New Roman" panose="02020603050405020304" pitchFamily="18" charset="0"/>
                  </a:rPr>
                  <a:t>résistance électrique d’un conducteur est par définition la propriété qu’il a de s’opposer au passage du courant.</a:t>
                </a:r>
              </a:p>
              <a:p>
                <a:pPr indent="-1295400" algn="just"/>
                <a:r>
                  <a:rPr lang="fr-FR" sz="1800" spc="-50" dirty="0">
                    <a:effectLst/>
                    <a:ea typeface="Times New Roman" panose="02020603050405020304" pitchFamily="18" charset="0"/>
                  </a:rPr>
                  <a:t>La détermination d’une résistance est donnée par la relation </a:t>
                </a:r>
                <a:r>
                  <a:rPr lang="fr-FR" sz="2000" spc="-50" dirty="0">
                    <a:effectLst/>
                    <a:ea typeface="Times New Roman" panose="02020603050405020304" pitchFamily="18" charset="0"/>
                  </a:rPr>
                  <a:t>:</a:t>
                </a:r>
                <a14:m>
                  <m:oMath xmlns:m="http://schemas.openxmlformats.org/officeDocument/2006/math">
                    <m:r>
                      <a:rPr lang="fr-FR" sz="2000" b="0" i="0" spc="-50" smtClean="0">
                        <a:effectLst/>
                        <a:latin typeface="Cambria Math" panose="02040503050406030204" pitchFamily="18" charset="0"/>
                        <a:ea typeface="Times New Roman" panose="02020603050405020304" pitchFamily="18" charset="0"/>
                      </a:rPr>
                      <m:t>      </m:t>
                    </m:r>
                    <m:r>
                      <a:rPr lang="de-DE" sz="2000" b="0" i="1" spc="-50" smtClean="0">
                        <a:effectLst/>
                        <a:latin typeface="Cambria Math" panose="02040503050406030204" pitchFamily="18" charset="0"/>
                        <a:ea typeface="Times New Roman" panose="02020603050405020304" pitchFamily="18" charset="0"/>
                      </a:rPr>
                      <m:t>𝑅</m:t>
                    </m:r>
                    <m:r>
                      <a:rPr lang="de-DE" sz="2000" b="0" i="1" spc="-50" smtClean="0">
                        <a:effectLst/>
                        <a:latin typeface="Cambria Math" panose="02040503050406030204" pitchFamily="18" charset="0"/>
                        <a:ea typeface="Times New Roman" panose="02020603050405020304" pitchFamily="18" charset="0"/>
                      </a:rPr>
                      <m:t>=</m:t>
                    </m:r>
                    <m:r>
                      <a:rPr lang="de-DE" sz="2000" b="0" i="1" spc="-50" smtClean="0">
                        <a:effectLst/>
                        <a:latin typeface="Cambria Math" panose="02040503050406030204" pitchFamily="18" charset="0"/>
                        <a:ea typeface="Cambria Math" panose="02040503050406030204" pitchFamily="18" charset="0"/>
                      </a:rPr>
                      <m:t>𝜚</m:t>
                    </m:r>
                    <m:f>
                      <m:fPr>
                        <m:ctrlPr>
                          <a:rPr lang="de-DE" sz="2000" b="0" i="1" spc="-50" smtClean="0">
                            <a:effectLst/>
                            <a:latin typeface="Cambria Math" panose="02040503050406030204" pitchFamily="18" charset="0"/>
                            <a:ea typeface="Cambria Math" panose="02040503050406030204" pitchFamily="18" charset="0"/>
                          </a:rPr>
                        </m:ctrlPr>
                      </m:fPr>
                      <m:num>
                        <m:r>
                          <a:rPr lang="de-DE" sz="2000" b="0" i="1" spc="-50" smtClean="0">
                            <a:effectLst/>
                            <a:latin typeface="Cambria Math" panose="02040503050406030204" pitchFamily="18" charset="0"/>
                            <a:ea typeface="Cambria Math" panose="02040503050406030204" pitchFamily="18" charset="0"/>
                          </a:rPr>
                          <m:t>𝑙</m:t>
                        </m:r>
                      </m:num>
                      <m:den>
                        <m:r>
                          <a:rPr lang="de-DE" sz="2000" b="0" i="1" spc="-50" smtClean="0">
                            <a:effectLst/>
                            <a:latin typeface="Cambria Math" panose="02040503050406030204" pitchFamily="18" charset="0"/>
                            <a:ea typeface="Cambria Math" panose="02040503050406030204" pitchFamily="18" charset="0"/>
                          </a:rPr>
                          <m:t>𝑆</m:t>
                        </m:r>
                      </m:den>
                    </m:f>
                  </m:oMath>
                </a14:m>
                <a:endParaRPr lang="fr-FR" sz="2000" spc="-50" dirty="0">
                  <a:effectLst/>
                  <a:ea typeface="Times New Roman" panose="02020603050405020304" pitchFamily="18" charset="0"/>
                </a:endParaRPr>
              </a:p>
              <a:p>
                <a:pPr marL="1168400" indent="-1295400" algn="l"/>
                <a14:m>
                  <m:oMath xmlns:m="http://schemas.openxmlformats.org/officeDocument/2006/math">
                    <m:r>
                      <a:rPr lang="de-DE" sz="1800" b="0" i="1" spc="-50" smtClean="0">
                        <a:effectLst/>
                        <a:latin typeface="Cambria Math" panose="02040503050406030204" pitchFamily="18" charset="0"/>
                        <a:ea typeface="Cambria Math" panose="02040503050406030204" pitchFamily="18" charset="0"/>
                      </a:rPr>
                      <m:t>𝜚</m:t>
                    </m:r>
                  </m:oMath>
                </a14:m>
                <a:r>
                  <a:rPr lang="fr-FR" sz="1800" spc="-50" dirty="0">
                    <a:effectLst/>
                    <a:ea typeface="Times New Roman" panose="02020603050405020304" pitchFamily="18" charset="0"/>
                  </a:rPr>
                  <a:t> coefficient de </a:t>
                </a:r>
                <a:r>
                  <a:rPr lang="fr-FR" sz="1800" spc="-50" dirty="0" smtClean="0">
                    <a:effectLst/>
                    <a:ea typeface="Times New Roman" panose="02020603050405020304" pitchFamily="18" charset="0"/>
                  </a:rPr>
                  <a:t>résistivité</a:t>
                </a:r>
                <a:endParaRPr lang="fr-FR" dirty="0"/>
              </a:p>
            </p:txBody>
          </p:sp>
        </mc:Choice>
        <mc:Fallback xmlns="">
          <p:sp>
            <p:nvSpPr>
              <p:cNvPr id="7" name="ZoneTexte 6">
                <a:extLst>
                  <a:ext uri="{FF2B5EF4-FFF2-40B4-BE49-F238E27FC236}">
                    <a16:creationId xmlns:a16="http://schemas.microsoft.com/office/drawing/2014/main" id="{DCD32C52-5F09-83B9-C50F-92E10C745D80}"/>
                  </a:ext>
                </a:extLst>
              </p:cNvPr>
              <p:cNvSpPr txBox="1">
                <a:spLocks noRot="1" noChangeAspect="1" noMove="1" noResize="1" noEditPoints="1" noAdjustHandles="1" noChangeArrowheads="1" noChangeShapeType="1" noTextEdit="1"/>
              </p:cNvSpPr>
              <p:nvPr/>
            </p:nvSpPr>
            <p:spPr>
              <a:xfrm>
                <a:off x="176660" y="844986"/>
                <a:ext cx="8017314" cy="1367041"/>
              </a:xfrm>
              <a:prstGeom prst="rect">
                <a:avLst/>
              </a:prstGeom>
              <a:blipFill>
                <a:blip r:embed="rId3"/>
                <a:stretch>
                  <a:fillRect l="-607" t="-2212" r="-532" b="-5752"/>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8" name="Rectangle 7"/>
          <p:cNvSpPr/>
          <p:nvPr/>
        </p:nvSpPr>
        <p:spPr>
          <a:xfrm>
            <a:off x="4348525" y="404501"/>
            <a:ext cx="3344634" cy="369332"/>
          </a:xfrm>
          <a:prstGeom prst="rect">
            <a:avLst/>
          </a:prstGeom>
        </p:spPr>
        <p:txBody>
          <a:bodyPr wrap="none">
            <a:spAutoFit/>
          </a:bodyPr>
          <a:lstStyle/>
          <a:p>
            <a:r>
              <a:rPr lang="fr-FR" b="1" dirty="0">
                <a:solidFill>
                  <a:srgbClr val="000000"/>
                </a:solidFill>
                <a:ea typeface="DejaVu Sans" panose="020B0603030804020204" pitchFamily="34" charset="0"/>
                <a:cs typeface="DejaVu Sans" panose="020B0603030804020204" pitchFamily="34" charset="0"/>
              </a:rPr>
              <a:t>RESISTANCE D’UN CONDUCTEUR </a:t>
            </a:r>
            <a:endParaRPr lang="fr-FR" dirty="0"/>
          </a:p>
        </p:txBody>
      </p:sp>
      <p:sp>
        <p:nvSpPr>
          <p:cNvPr id="9" name="Rectangle 8"/>
          <p:cNvSpPr/>
          <p:nvPr/>
        </p:nvSpPr>
        <p:spPr>
          <a:xfrm>
            <a:off x="176660" y="2245717"/>
            <a:ext cx="4510466" cy="369332"/>
          </a:xfrm>
          <a:prstGeom prst="rect">
            <a:avLst/>
          </a:prstGeom>
        </p:spPr>
        <p:txBody>
          <a:bodyPr wrap="none">
            <a:spAutoFit/>
          </a:bodyPr>
          <a:lstStyle/>
          <a:p>
            <a:pPr algn="ctr"/>
            <a:r>
              <a:rPr lang="fr-FR" b="1" dirty="0"/>
              <a:t>Variation de la résistivité avec la température</a:t>
            </a:r>
          </a:p>
        </p:txBody>
      </p:sp>
    </p:spTree>
    <p:extLst>
      <p:ext uri="{BB962C8B-B14F-4D97-AF65-F5344CB8AC3E}">
        <p14:creationId xmlns:p14="http://schemas.microsoft.com/office/powerpoint/2010/main" val="371229402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623036" y="776959"/>
            <a:ext cx="6935040" cy="237456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56294" y="3326777"/>
            <a:ext cx="11653579"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b) Puissance réactive</a:t>
            </a:r>
          </a:p>
          <a:p>
            <a:pPr marL="285750" indent="-285750">
              <a:buFont typeface="Arial" panose="020B0604020202020204" pitchFamily="34" charset="0"/>
              <a:buChar char="•"/>
            </a:pPr>
            <a:r>
              <a:rPr lang="fr-FR" dirty="0" smtClean="0"/>
              <a:t>Ce </a:t>
            </a:r>
            <a:r>
              <a:rPr lang="fr-FR" dirty="0"/>
              <a:t>circuit présente une impédance Z somme vectorielle de R et de la réactance </a:t>
            </a:r>
            <a:r>
              <a:rPr lang="fr-FR" dirty="0" err="1"/>
              <a:t>Xc</a:t>
            </a:r>
            <a:r>
              <a:rPr lang="fr-FR" dirty="0"/>
              <a:t>.</a:t>
            </a:r>
          </a:p>
          <a:p>
            <a:pPr marL="285750" indent="-285750">
              <a:buFont typeface="Arial" panose="020B0604020202020204" pitchFamily="34" charset="0"/>
              <a:buChar char="•"/>
            </a:pPr>
            <a:r>
              <a:rPr lang="fr-FR" dirty="0" smtClean="0"/>
              <a:t>Le </a:t>
            </a:r>
            <a:r>
              <a:rPr lang="fr-FR" dirty="0"/>
              <a:t>courant I traverse R et développe une tension U</a:t>
            </a:r>
            <a:r>
              <a:rPr lang="fr-FR" baseline="-25000" dirty="0"/>
              <a:t>R</a:t>
            </a:r>
            <a:r>
              <a:rPr lang="fr-FR" dirty="0"/>
              <a:t>, puis C, où il développe une tension </a:t>
            </a:r>
            <a:r>
              <a:rPr lang="fr-FR" dirty="0" err="1"/>
              <a:t>U</a:t>
            </a:r>
            <a:r>
              <a:rPr lang="fr-FR" baseline="-25000" dirty="0" err="1"/>
              <a:t>c</a:t>
            </a:r>
            <a:r>
              <a:rPr lang="fr-FR" dirty="0"/>
              <a:t>.</a:t>
            </a:r>
          </a:p>
          <a:p>
            <a:pPr marL="285750" indent="-285750">
              <a:buFont typeface="Arial" panose="020B0604020202020204" pitchFamily="34" charset="0"/>
              <a:buChar char="•"/>
            </a:pPr>
            <a:r>
              <a:rPr lang="fr-FR" dirty="0" smtClean="0"/>
              <a:t>En </a:t>
            </a:r>
            <a:r>
              <a:rPr lang="fr-FR" dirty="0"/>
              <a:t>multipliant ces tensions par I, </a:t>
            </a:r>
            <a:r>
              <a:rPr lang="fr-FR" dirty="0" smtClean="0"/>
              <a:t>on </a:t>
            </a:r>
            <a:r>
              <a:rPr lang="fr-FR" dirty="0"/>
              <a:t>visualise </a:t>
            </a:r>
            <a:endParaRPr lang="fr-FR" dirty="0" smtClean="0"/>
          </a:p>
          <a:p>
            <a:pPr marL="742950" lvl="1" indent="-285750">
              <a:buFont typeface="Courier New" panose="02070309020205020404" pitchFamily="49" charset="0"/>
              <a:buChar char="o"/>
            </a:pPr>
            <a:r>
              <a:rPr lang="fr-FR" dirty="0" smtClean="0"/>
              <a:t>la </a:t>
            </a:r>
            <a:r>
              <a:rPr lang="fr-FR" dirty="0"/>
              <a:t>puissance active déjà étudiée, </a:t>
            </a:r>
            <a:endParaRPr lang="fr-FR" dirty="0" smtClean="0"/>
          </a:p>
          <a:p>
            <a:pPr marL="742950" lvl="1" indent="-285750">
              <a:buFont typeface="Courier New" panose="02070309020205020404" pitchFamily="49" charset="0"/>
              <a:buChar char="o"/>
            </a:pPr>
            <a:r>
              <a:rPr lang="fr-FR" dirty="0" smtClean="0"/>
              <a:t>mais </a:t>
            </a:r>
            <a:r>
              <a:rPr lang="fr-FR" dirty="0"/>
              <a:t>aussi une puissance consommée par la réactance: puissance </a:t>
            </a:r>
            <a:r>
              <a:rPr lang="fr-FR" dirty="0" smtClean="0"/>
              <a:t>réactive</a:t>
            </a:r>
            <a:endParaRPr lang="fr-FR" dirty="0"/>
          </a:p>
          <a:p>
            <a:pPr marL="285750" indent="-285750">
              <a:buFont typeface="Arial" panose="020B0604020202020204" pitchFamily="34" charset="0"/>
              <a:buChar char="•"/>
            </a:pPr>
            <a:r>
              <a:rPr lang="fr-FR" dirty="0" smtClean="0"/>
              <a:t>elle </a:t>
            </a:r>
            <a:r>
              <a:rPr lang="fr-FR" dirty="0"/>
              <a:t>n'est pas réellement consommée puisque le condensateur se charge sur une alternance puis restitue l'énergie à l'alternance suivante. </a:t>
            </a:r>
            <a:endParaRPr lang="fr-FR" dirty="0" smtClean="0"/>
          </a:p>
          <a:p>
            <a:pPr marL="285750" indent="-285750">
              <a:buFont typeface="Arial" panose="020B0604020202020204" pitchFamily="34" charset="0"/>
              <a:buChar char="•"/>
            </a:pPr>
            <a:r>
              <a:rPr lang="fr-FR" dirty="0" smtClean="0"/>
              <a:t>Sa </a:t>
            </a:r>
            <a:r>
              <a:rPr lang="fr-FR" dirty="0"/>
              <a:t>valeur est </a:t>
            </a:r>
            <a:r>
              <a:rPr lang="fr-FR" dirty="0" err="1" smtClean="0"/>
              <a:t>U.I.sin</a:t>
            </a:r>
            <a:r>
              <a:rPr lang="el-GR" dirty="0" smtClean="0"/>
              <a:t>ϕ</a:t>
            </a:r>
            <a:r>
              <a:rPr lang="fr-FR" dirty="0" smtClean="0"/>
              <a:t>, </a:t>
            </a:r>
            <a:r>
              <a:rPr lang="fr-FR" dirty="0"/>
              <a:t>elle est notée Q et s'exprime en volts-ampères réactifs (VAR). </a:t>
            </a:r>
            <a:endParaRPr lang="fr-FR" dirty="0" smtClean="0"/>
          </a:p>
          <a:p>
            <a:pPr marL="285750" indent="-285750">
              <a:buFont typeface="Arial" panose="020B0604020202020204" pitchFamily="34" charset="0"/>
              <a:buChar char="•"/>
            </a:pPr>
            <a:r>
              <a:rPr lang="fr-FR" dirty="0" smtClean="0"/>
              <a:t>On </a:t>
            </a:r>
            <a:r>
              <a:rPr lang="fr-FR" dirty="0"/>
              <a:t>retrouvera la même chose en travaillant sur un circuit LR ou un circuit </a:t>
            </a:r>
            <a:r>
              <a:rPr lang="fr-FR" dirty="0" smtClean="0"/>
              <a:t>LRC</a:t>
            </a:r>
            <a:endParaRPr lang="fr-FR" dirty="0"/>
          </a:p>
          <a:p>
            <a:pPr marL="742950" lvl="1" indent="-285750">
              <a:buFont typeface="Courier New" panose="02070309020205020404" pitchFamily="49" charset="0"/>
              <a:buChar char="o"/>
            </a:pPr>
            <a:endParaRPr lang="fr-FR" dirty="0" smtClean="0"/>
          </a:p>
        </p:txBody>
      </p:sp>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8" name="Rectangle 7"/>
          <p:cNvSpPr/>
          <p:nvPr/>
        </p:nvSpPr>
        <p:spPr>
          <a:xfrm>
            <a:off x="4982980" y="407627"/>
            <a:ext cx="2400209" cy="369332"/>
          </a:xfrm>
          <a:prstGeom prst="rect">
            <a:avLst/>
          </a:prstGeom>
        </p:spPr>
        <p:txBody>
          <a:bodyPr wrap="none">
            <a:spAutoFit/>
          </a:bodyPr>
          <a:lstStyle/>
          <a:p>
            <a:r>
              <a:rPr lang="fr-FR" dirty="0"/>
              <a:t>Puissances en alternatif</a:t>
            </a:r>
          </a:p>
        </p:txBody>
      </p:sp>
    </p:spTree>
    <p:extLst>
      <p:ext uri="{BB962C8B-B14F-4D97-AF65-F5344CB8AC3E}">
        <p14:creationId xmlns:p14="http://schemas.microsoft.com/office/powerpoint/2010/main" val="33439926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614720" y="2475042"/>
            <a:ext cx="4272480" cy="189012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80999" y="1440900"/>
            <a:ext cx="7119258"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c) Puissance apparente</a:t>
            </a:r>
          </a:p>
          <a:p>
            <a:pPr marL="285750" indent="-285750" algn="just">
              <a:lnSpc>
                <a:spcPct val="150000"/>
              </a:lnSpc>
              <a:buFont typeface="Arial" panose="020B0604020202020204" pitchFamily="34" charset="0"/>
              <a:buChar char="•"/>
            </a:pPr>
            <a:r>
              <a:rPr lang="fr-FR" dirty="0"/>
              <a:t>Ce n'est pas réellement une puissance au sens physique du terme. </a:t>
            </a:r>
            <a:endParaRPr lang="fr-FR" dirty="0" smtClean="0"/>
          </a:p>
          <a:p>
            <a:pPr marL="285750" indent="-285750" algn="just">
              <a:lnSpc>
                <a:spcPct val="150000"/>
              </a:lnSpc>
              <a:buFont typeface="Arial" panose="020B0604020202020204" pitchFamily="34" charset="0"/>
              <a:buChar char="•"/>
            </a:pPr>
            <a:r>
              <a:rPr lang="fr-FR" dirty="0" smtClean="0"/>
              <a:t>Elle </a:t>
            </a:r>
            <a:r>
              <a:rPr lang="fr-FR" dirty="0"/>
              <a:t>est le résultat de la somme vectorielle des deux puissances précédentes. </a:t>
            </a:r>
            <a:endParaRPr lang="fr-FR" dirty="0" smtClean="0"/>
          </a:p>
          <a:p>
            <a:pPr marL="285750" indent="-285750" algn="just">
              <a:lnSpc>
                <a:spcPct val="150000"/>
              </a:lnSpc>
              <a:buFont typeface="Arial" panose="020B0604020202020204" pitchFamily="34" charset="0"/>
              <a:buChar char="•"/>
            </a:pPr>
            <a:r>
              <a:rPr lang="fr-FR" dirty="0" smtClean="0"/>
              <a:t>On </a:t>
            </a:r>
            <a:r>
              <a:rPr lang="fr-FR" dirty="0"/>
              <a:t>la note S exprimée, en volts-ampères (VA).</a:t>
            </a:r>
          </a:p>
          <a:p>
            <a:pPr marL="285750" indent="-285750" algn="just">
              <a:lnSpc>
                <a:spcPct val="150000"/>
              </a:lnSpc>
              <a:buFont typeface="Arial" panose="020B0604020202020204" pitchFamily="34" charset="0"/>
              <a:buChar char="•"/>
            </a:pPr>
            <a:r>
              <a:rPr lang="fr-FR" dirty="0" smtClean="0"/>
              <a:t>Le </a:t>
            </a:r>
            <a:r>
              <a:rPr lang="fr-FR" dirty="0"/>
              <a:t>rapport P/S est appelé facteur de puissance de l'installation.</a:t>
            </a:r>
          </a:p>
          <a:p>
            <a:pPr marL="285750" indent="-285750" algn="just">
              <a:lnSpc>
                <a:spcPct val="150000"/>
              </a:lnSpc>
              <a:buFont typeface="Arial" panose="020B0604020202020204" pitchFamily="34" charset="0"/>
              <a:buChar char="•"/>
            </a:pPr>
            <a:r>
              <a:rPr lang="fr-FR" dirty="0" smtClean="0"/>
              <a:t>Cette </a:t>
            </a:r>
            <a:r>
              <a:rPr lang="fr-FR" dirty="0"/>
              <a:t>puissance est utilisée pour donner une idée du dimensionnement de l'appareil électrique (les transformateurs en particulier ou les alternateurs).</a:t>
            </a:r>
          </a:p>
          <a:p>
            <a:pPr marL="285750" indent="-285750" algn="just">
              <a:lnSpc>
                <a:spcPct val="150000"/>
              </a:lnSpc>
              <a:buFont typeface="Arial" panose="020B0604020202020204" pitchFamily="34" charset="0"/>
              <a:buChar char="•"/>
            </a:pPr>
            <a:r>
              <a:rPr lang="fr-FR" dirty="0" smtClean="0"/>
              <a:t>La </a:t>
            </a:r>
            <a:r>
              <a:rPr lang="fr-FR" dirty="0"/>
              <a:t>même puissance apparente peut correspondre à une multitude de répartition de P et Q selon le circuit étudié</a:t>
            </a:r>
            <a:r>
              <a:rPr lang="fr-FR" dirty="0" smtClean="0"/>
              <a:t>.</a:t>
            </a:r>
            <a:endParaRPr lang="fr-FR" dirty="0"/>
          </a:p>
        </p:txBody>
      </p:sp>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8" name="Rectangle 7"/>
          <p:cNvSpPr/>
          <p:nvPr/>
        </p:nvSpPr>
        <p:spPr>
          <a:xfrm>
            <a:off x="4982980" y="407627"/>
            <a:ext cx="2400209" cy="369332"/>
          </a:xfrm>
          <a:prstGeom prst="rect">
            <a:avLst/>
          </a:prstGeom>
        </p:spPr>
        <p:txBody>
          <a:bodyPr wrap="none">
            <a:spAutoFit/>
          </a:bodyPr>
          <a:lstStyle/>
          <a:p>
            <a:r>
              <a:rPr lang="fr-FR" dirty="0"/>
              <a:t>Puissances en alternatif</a:t>
            </a:r>
          </a:p>
        </p:txBody>
      </p:sp>
      <p:pic>
        <p:nvPicPr>
          <p:cNvPr id="3" name="Image 2"/>
          <p:cNvPicPr>
            <a:picLocks noChangeAspect="1"/>
          </p:cNvPicPr>
          <p:nvPr/>
        </p:nvPicPr>
        <p:blipFill>
          <a:blip r:embed="rId3"/>
          <a:stretch>
            <a:fillRect/>
          </a:stretch>
        </p:blipFill>
        <p:spPr>
          <a:xfrm>
            <a:off x="5923114" y="2609348"/>
            <a:ext cx="1238400" cy="72168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4731393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844439" y="2318656"/>
            <a:ext cx="5175819" cy="2195757"/>
          </a:xfrm>
          <a:prstGeom prst="rect">
            <a:avLst/>
          </a:prstGeom>
        </p:spPr>
      </p:pic>
      <p:sp>
        <p:nvSpPr>
          <p:cNvPr id="4" name="Rectangle 3"/>
          <p:cNvSpPr/>
          <p:nvPr/>
        </p:nvSpPr>
        <p:spPr>
          <a:xfrm>
            <a:off x="195944" y="948690"/>
            <a:ext cx="6096000" cy="590931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b="1" dirty="0" smtClean="0"/>
              <a:t>U </a:t>
            </a:r>
            <a:r>
              <a:rPr lang="fr-FR" b="1" dirty="0"/>
              <a:t>et I sont en phase. </a:t>
            </a:r>
            <a:endParaRPr lang="fr-FR" b="1" dirty="0" smtClean="0"/>
          </a:p>
          <a:p>
            <a:pPr marL="285750" indent="-285750" algn="just">
              <a:buFont typeface="Arial" panose="020B0604020202020204" pitchFamily="34" charset="0"/>
              <a:buChar char="•"/>
            </a:pPr>
            <a:r>
              <a:rPr lang="fr-FR" dirty="0" smtClean="0"/>
              <a:t>Le </a:t>
            </a:r>
            <a:r>
              <a:rPr lang="fr-FR" dirty="0"/>
              <a:t>circuit ne consomme que de la puissance active. </a:t>
            </a:r>
            <a:endParaRPr lang="fr-FR" dirty="0" smtClean="0"/>
          </a:p>
          <a:p>
            <a:pPr marL="285750" indent="-285750" algn="just">
              <a:buFont typeface="Arial" panose="020B0604020202020204" pitchFamily="34" charset="0"/>
              <a:buChar char="•"/>
            </a:pPr>
            <a:r>
              <a:rPr lang="fr-FR" dirty="0" smtClean="0"/>
              <a:t>La </a:t>
            </a:r>
            <a:r>
              <a:rPr lang="fr-FR" dirty="0"/>
              <a:t>puissance active est toujours positive. </a:t>
            </a:r>
            <a:endParaRPr lang="fr-FR" dirty="0" smtClean="0"/>
          </a:p>
          <a:p>
            <a:pPr marL="285750" indent="-285750" algn="just">
              <a:buFont typeface="Arial" panose="020B0604020202020204" pitchFamily="34" charset="0"/>
              <a:buChar char="•"/>
            </a:pPr>
            <a:r>
              <a:rPr lang="fr-FR" dirty="0" smtClean="0"/>
              <a:t>C'est </a:t>
            </a:r>
            <a:r>
              <a:rPr lang="fr-FR" dirty="0"/>
              <a:t>la puissance dissipée par effet Joule dans le circuit.</a:t>
            </a:r>
          </a:p>
          <a:p>
            <a:pPr marL="285750" indent="-285750" algn="just">
              <a:buFont typeface="Arial" panose="020B0604020202020204" pitchFamily="34" charset="0"/>
              <a:buChar char="•"/>
            </a:pPr>
            <a:r>
              <a:rPr lang="fr-FR" dirty="0" smtClean="0"/>
              <a:t>Elle </a:t>
            </a:r>
            <a:r>
              <a:rPr lang="fr-FR" dirty="0"/>
              <a:t>correspond à la puissance mécanique P = C x </a:t>
            </a:r>
            <a:r>
              <a:rPr lang="el-GR" dirty="0" smtClean="0"/>
              <a:t>ω</a:t>
            </a:r>
            <a:r>
              <a:rPr lang="fr-FR" dirty="0" smtClean="0"/>
              <a:t> transformée </a:t>
            </a:r>
            <a:r>
              <a:rPr lang="fr-FR" dirty="0"/>
              <a:t>par le générateur en puissance électrique (au rendement près).</a:t>
            </a:r>
          </a:p>
          <a:p>
            <a:pPr algn="just"/>
            <a:r>
              <a:rPr lang="fr-FR" b="1" dirty="0" smtClean="0"/>
              <a:t>U </a:t>
            </a:r>
            <a:r>
              <a:rPr lang="fr-FR" b="1" dirty="0"/>
              <a:t>et I sont déphasés de 60°. </a:t>
            </a:r>
            <a:endParaRPr lang="fr-FR" b="1" dirty="0" smtClean="0"/>
          </a:p>
          <a:p>
            <a:pPr marL="285750" indent="-285750" algn="just">
              <a:buFont typeface="Arial" panose="020B0604020202020204" pitchFamily="34" charset="0"/>
              <a:buChar char="•"/>
            </a:pPr>
            <a:r>
              <a:rPr lang="fr-FR" dirty="0" smtClean="0"/>
              <a:t>Le </a:t>
            </a:r>
            <a:r>
              <a:rPr lang="fr-FR" dirty="0"/>
              <a:t>circuit consomme de la puissance active et de la puissance réactive (en hachuré). </a:t>
            </a:r>
            <a:endParaRPr lang="fr-FR" dirty="0" smtClean="0"/>
          </a:p>
          <a:p>
            <a:pPr marL="285750" indent="-285750" algn="just">
              <a:buFont typeface="Arial" panose="020B0604020202020204" pitchFamily="34" charset="0"/>
              <a:buChar char="•"/>
            </a:pPr>
            <a:r>
              <a:rPr lang="fr-FR" dirty="0" smtClean="0"/>
              <a:t>La </a:t>
            </a:r>
            <a:r>
              <a:rPr lang="fr-FR" dirty="0"/>
              <a:t>puissance active est la partie positive de la courbe P.</a:t>
            </a:r>
          </a:p>
          <a:p>
            <a:pPr marL="285750" indent="-285750" algn="just">
              <a:buFont typeface="Arial" panose="020B0604020202020204" pitchFamily="34" charset="0"/>
              <a:buChar char="•"/>
            </a:pPr>
            <a:r>
              <a:rPr lang="fr-FR" dirty="0" smtClean="0"/>
              <a:t>La </a:t>
            </a:r>
            <a:r>
              <a:rPr lang="fr-FR" dirty="0"/>
              <a:t>puissance réactive est la partie hachurée qui correspondrait à une puissance négative puisque restituée au circuit. </a:t>
            </a:r>
            <a:endParaRPr lang="fr-FR" dirty="0" smtClean="0"/>
          </a:p>
          <a:p>
            <a:pPr marL="285750" indent="-285750" algn="just">
              <a:buFont typeface="Arial" panose="020B0604020202020204" pitchFamily="34" charset="0"/>
              <a:buChar char="•"/>
            </a:pPr>
            <a:r>
              <a:rPr lang="fr-FR" dirty="0" smtClean="0"/>
              <a:t>C'est </a:t>
            </a:r>
            <a:r>
              <a:rPr lang="fr-FR" dirty="0"/>
              <a:t>la puissance absorbée par les éléments réactifs du circuit.</a:t>
            </a:r>
          </a:p>
          <a:p>
            <a:pPr algn="just"/>
            <a:r>
              <a:rPr lang="fr-FR" b="1" dirty="0" smtClean="0"/>
              <a:t>U </a:t>
            </a:r>
            <a:r>
              <a:rPr lang="fr-FR" b="1" dirty="0"/>
              <a:t>et I sont déphasés de 90°. </a:t>
            </a:r>
            <a:endParaRPr lang="fr-FR" b="1" dirty="0" smtClean="0"/>
          </a:p>
          <a:p>
            <a:pPr marL="285750" indent="-285750" algn="just">
              <a:buFont typeface="Arial" panose="020B0604020202020204" pitchFamily="34" charset="0"/>
              <a:buChar char="•"/>
            </a:pPr>
            <a:r>
              <a:rPr lang="fr-FR" dirty="0" smtClean="0"/>
              <a:t>Le </a:t>
            </a:r>
            <a:r>
              <a:rPr lang="fr-FR" dirty="0"/>
              <a:t>circuit ne consomme que de la puissance réactive (en hachuré). </a:t>
            </a:r>
            <a:endParaRPr lang="fr-FR" dirty="0" smtClean="0"/>
          </a:p>
          <a:p>
            <a:pPr marL="285750" indent="-285750" algn="just">
              <a:buFont typeface="Arial" panose="020B0604020202020204" pitchFamily="34" charset="0"/>
              <a:buChar char="•"/>
            </a:pPr>
            <a:r>
              <a:rPr lang="fr-FR" dirty="0" smtClean="0"/>
              <a:t>La </a:t>
            </a:r>
            <a:r>
              <a:rPr lang="fr-FR" dirty="0"/>
              <a:t>puissance est entièrement réactive (cas théorique).</a:t>
            </a:r>
          </a:p>
          <a:p>
            <a:pPr marL="285750" indent="-285750" algn="just">
              <a:buFont typeface="Arial" panose="020B0604020202020204" pitchFamily="34" charset="0"/>
              <a:buChar char="•"/>
            </a:pPr>
            <a:r>
              <a:rPr lang="fr-FR" dirty="0"/>
              <a:t>Un wattmètre indiquera P = 0.</a:t>
            </a:r>
          </a:p>
        </p:txBody>
      </p:sp>
      <p:pic>
        <p:nvPicPr>
          <p:cNvPr id="6" name="Image 5"/>
          <p:cNvPicPr>
            <a:picLocks noChangeAspect="1"/>
          </p:cNvPicPr>
          <p:nvPr/>
        </p:nvPicPr>
        <p:blipFill>
          <a:blip r:embed="rId3"/>
          <a:stretch>
            <a:fillRect/>
          </a:stretch>
        </p:blipFill>
        <p:spPr>
          <a:xfrm>
            <a:off x="6844438" y="4592462"/>
            <a:ext cx="5175819" cy="2124023"/>
          </a:xfrm>
          <a:prstGeom prst="rect">
            <a:avLst/>
          </a:prstGeom>
        </p:spPr>
      </p:pic>
      <p:sp>
        <p:nvSpPr>
          <p:cNvPr id="7" name="Rectangle 6"/>
          <p:cNvSpPr/>
          <p:nvPr/>
        </p:nvSpPr>
        <p:spPr>
          <a:xfrm>
            <a:off x="1698170" y="86693"/>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8" name="Rectangle 7"/>
          <p:cNvSpPr/>
          <p:nvPr/>
        </p:nvSpPr>
        <p:spPr>
          <a:xfrm>
            <a:off x="2250666" y="453560"/>
            <a:ext cx="2400209" cy="369332"/>
          </a:xfrm>
          <a:prstGeom prst="rect">
            <a:avLst/>
          </a:prstGeom>
        </p:spPr>
        <p:txBody>
          <a:bodyPr wrap="none">
            <a:spAutoFit/>
          </a:bodyPr>
          <a:lstStyle/>
          <a:p>
            <a:r>
              <a:rPr lang="fr-FR" dirty="0"/>
              <a:t>Puissances en alternatif</a:t>
            </a:r>
          </a:p>
        </p:txBody>
      </p:sp>
      <p:pic>
        <p:nvPicPr>
          <p:cNvPr id="9" name="Image 8"/>
          <p:cNvPicPr>
            <a:picLocks noChangeAspect="1"/>
          </p:cNvPicPr>
          <p:nvPr/>
        </p:nvPicPr>
        <p:blipFill>
          <a:blip r:embed="rId4"/>
          <a:stretch>
            <a:fillRect/>
          </a:stretch>
        </p:blipFill>
        <p:spPr>
          <a:xfrm>
            <a:off x="6844440" y="0"/>
            <a:ext cx="5175819" cy="224060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2476440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841165" y="859685"/>
            <a:ext cx="5122235" cy="221936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81640" y="859685"/>
            <a:ext cx="6467504"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Dans </a:t>
            </a:r>
            <a:r>
              <a:rPr lang="fr-FR" dirty="0"/>
              <a:t>un réseau couplé, chaque alternateur doit fournir la même puissance active et réactive que les autres.</a:t>
            </a:r>
          </a:p>
          <a:p>
            <a:pPr marL="285750" indent="-285750" algn="just">
              <a:buFont typeface="Arial" panose="020B0604020202020204" pitchFamily="34" charset="0"/>
              <a:buChar char="•"/>
            </a:pPr>
            <a:r>
              <a:rPr lang="fr-FR" dirty="0" smtClean="0"/>
              <a:t>Il </a:t>
            </a:r>
            <a:r>
              <a:rPr lang="fr-FR" dirty="0"/>
              <a:t>va donc être nécessaire d'équilibrer les puissances actives et réactives de chaque alternateur.</a:t>
            </a:r>
          </a:p>
          <a:p>
            <a:pPr marL="285750" indent="-285750" algn="just">
              <a:buFont typeface="Arial" panose="020B0604020202020204" pitchFamily="34" charset="0"/>
              <a:buChar char="•"/>
            </a:pPr>
            <a:r>
              <a:rPr lang="fr-FR" dirty="0" smtClean="0"/>
              <a:t>Imaginez </a:t>
            </a:r>
            <a:r>
              <a:rPr lang="fr-FR" dirty="0"/>
              <a:t>deux cyclistes qui roulent côte à côte à la même vitesse, mais avec des rapports de vitesses </a:t>
            </a:r>
            <a:r>
              <a:rPr lang="fr-FR" dirty="0" smtClean="0"/>
              <a:t>différentes.</a:t>
            </a:r>
            <a:endParaRPr lang="fr-FR" dirty="0"/>
          </a:p>
          <a:p>
            <a:pPr marL="285750" indent="-285750" algn="just">
              <a:buFont typeface="Arial" panose="020B0604020202020204" pitchFamily="34" charset="0"/>
              <a:buChar char="•"/>
            </a:pPr>
            <a:r>
              <a:rPr lang="fr-FR" dirty="0" smtClean="0"/>
              <a:t>Le </a:t>
            </a:r>
            <a:r>
              <a:rPr lang="fr-FR" dirty="0"/>
              <a:t>cycliste 1 fournit un couple important. Il consomme beaucoup d'énergie </a:t>
            </a:r>
            <a:r>
              <a:rPr lang="fr-FR" dirty="0" smtClean="0"/>
              <a:t>musculaire: La </a:t>
            </a:r>
            <a:r>
              <a:rPr lang="fr-FR" dirty="0"/>
              <a:t>puissance active (puissance qui est dépensée et ne sera jamais restituée) est importante.</a:t>
            </a:r>
          </a:p>
          <a:p>
            <a:pPr marL="285750" indent="-285750" algn="just">
              <a:buFont typeface="Arial" panose="020B0604020202020204" pitchFamily="34" charset="0"/>
              <a:buChar char="•"/>
            </a:pPr>
            <a:r>
              <a:rPr lang="fr-FR" dirty="0" smtClean="0"/>
              <a:t>Le </a:t>
            </a:r>
            <a:r>
              <a:rPr lang="fr-FR" dirty="0"/>
              <a:t>cycliste 2 fournit un couple moindre mais pour avancer au rythme de son voisin, il mouline et respire très rapidement. Il consomme de la puissance réactive (qui sera restituée).</a:t>
            </a:r>
          </a:p>
          <a:p>
            <a:pPr marL="285750" indent="-285750" algn="just">
              <a:buFont typeface="Arial" panose="020B0604020202020204" pitchFamily="34" charset="0"/>
              <a:buChar char="•"/>
            </a:pPr>
            <a:r>
              <a:rPr lang="fr-FR" dirty="0" smtClean="0"/>
              <a:t>Si </a:t>
            </a:r>
            <a:r>
              <a:rPr lang="fr-FR" dirty="0"/>
              <a:t>l'on relie les deux vélos ensemble par une barre, le cycliste 1 fournira tout le travail.</a:t>
            </a:r>
          </a:p>
          <a:p>
            <a:pPr marL="285750" indent="-285750" algn="just">
              <a:buFont typeface="Arial" panose="020B0604020202020204" pitchFamily="34" charset="0"/>
              <a:buChar char="•"/>
            </a:pPr>
            <a:r>
              <a:rPr lang="fr-FR" dirty="0" smtClean="0"/>
              <a:t>Il </a:t>
            </a:r>
            <a:r>
              <a:rPr lang="fr-FR" dirty="0"/>
              <a:t>faut donc modifier les rapports de vitesse de chacun pour que tous les deux fournissent la même puissance active (le couple sur les pédales) et la même puissance réactive (la respiration</a:t>
            </a:r>
            <a:r>
              <a:rPr lang="fr-FR" dirty="0" smtClean="0"/>
              <a:t>).</a:t>
            </a:r>
            <a:endParaRPr lang="fr-FR" dirty="0"/>
          </a:p>
        </p:txBody>
      </p:sp>
      <p:sp>
        <p:nvSpPr>
          <p:cNvPr id="8" name="Rectangle 7"/>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3" name="Rectangle 2"/>
          <p:cNvSpPr/>
          <p:nvPr/>
        </p:nvSpPr>
        <p:spPr>
          <a:xfrm>
            <a:off x="4869619" y="397492"/>
            <a:ext cx="2670475" cy="369332"/>
          </a:xfrm>
          <a:prstGeom prst="rect">
            <a:avLst/>
          </a:prstGeom>
        </p:spPr>
        <p:txBody>
          <a:bodyPr wrap="none">
            <a:spAutoFit/>
          </a:bodyPr>
          <a:lstStyle/>
          <a:p>
            <a:pPr algn="just"/>
            <a:r>
              <a:rPr lang="fr-FR" dirty="0"/>
              <a:t>Equilibrage des puissances</a:t>
            </a:r>
          </a:p>
        </p:txBody>
      </p:sp>
    </p:spTree>
    <p:extLst>
      <p:ext uri="{BB962C8B-B14F-4D97-AF65-F5344CB8AC3E}">
        <p14:creationId xmlns:p14="http://schemas.microsoft.com/office/powerpoint/2010/main" val="35926374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855" y="1425961"/>
            <a:ext cx="854528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Alternateur en charge</a:t>
            </a:r>
          </a:p>
          <a:p>
            <a:pPr algn="just"/>
            <a:r>
              <a:rPr lang="fr-FR" dirty="0"/>
              <a:t>Dans la figure </a:t>
            </a:r>
            <a:r>
              <a:rPr lang="fr-FR" dirty="0" smtClean="0"/>
              <a:t>La </a:t>
            </a:r>
            <a:r>
              <a:rPr lang="fr-FR" dirty="0"/>
              <a:t>tension U de l'alternateur en charge est égale à la FEM de l'alternateur moins les chutes de tensions internes, r, résistance ohmique du stator, est de très faible valeur. </a:t>
            </a:r>
            <a:endParaRPr lang="fr-FR" dirty="0" smtClean="0"/>
          </a:p>
          <a:p>
            <a:pPr algn="just"/>
            <a:r>
              <a:rPr lang="fr-FR" dirty="0" smtClean="0"/>
              <a:t>L </a:t>
            </a:r>
            <a:r>
              <a:rPr lang="fr-FR" dirty="0"/>
              <a:t>est l'inductance du stator de l'alternateur.</a:t>
            </a:r>
          </a:p>
        </p:txBody>
      </p:sp>
      <p:pic>
        <p:nvPicPr>
          <p:cNvPr id="5" name="Espace réservé du contenu 4"/>
          <p:cNvPicPr>
            <a:picLocks noGrp="1" noChangeAspect="1"/>
          </p:cNvPicPr>
          <p:nvPr>
            <p:ph idx="1"/>
          </p:nvPr>
        </p:nvPicPr>
        <p:blipFill>
          <a:blip r:embed="rId2"/>
          <a:stretch>
            <a:fillRect/>
          </a:stretch>
        </p:blipFill>
        <p:spPr>
          <a:xfrm>
            <a:off x="9689161" y="94169"/>
            <a:ext cx="2414880" cy="2809120"/>
          </a:xfrm>
          <a:prstGeom prst="rect">
            <a:avLst/>
          </a:prstGeom>
        </p:spPr>
      </p:pic>
      <p:pic>
        <p:nvPicPr>
          <p:cNvPr id="6" name="Image 5"/>
          <p:cNvPicPr>
            <a:picLocks noChangeAspect="1"/>
          </p:cNvPicPr>
          <p:nvPr/>
        </p:nvPicPr>
        <p:blipFill>
          <a:blip r:embed="rId3"/>
          <a:stretch>
            <a:fillRect/>
          </a:stretch>
        </p:blipFill>
        <p:spPr>
          <a:xfrm>
            <a:off x="9313252" y="4663218"/>
            <a:ext cx="2507760" cy="1241600"/>
          </a:xfrm>
          <a:prstGeom prst="rect">
            <a:avLst/>
          </a:prstGeom>
        </p:spPr>
      </p:pic>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8" name="Rectangle 7"/>
          <p:cNvSpPr/>
          <p:nvPr/>
        </p:nvSpPr>
        <p:spPr>
          <a:xfrm>
            <a:off x="4869619" y="397492"/>
            <a:ext cx="2670475" cy="369332"/>
          </a:xfrm>
          <a:prstGeom prst="rect">
            <a:avLst/>
          </a:prstGeom>
        </p:spPr>
        <p:txBody>
          <a:bodyPr wrap="none">
            <a:spAutoFit/>
          </a:bodyPr>
          <a:lstStyle/>
          <a:p>
            <a:pPr algn="just"/>
            <a:r>
              <a:rPr lang="fr-FR" dirty="0"/>
              <a:t>Equilibrage des puissances</a:t>
            </a:r>
          </a:p>
        </p:txBody>
      </p:sp>
    </p:spTree>
    <p:extLst>
      <p:ext uri="{BB962C8B-B14F-4D97-AF65-F5344CB8AC3E}">
        <p14:creationId xmlns:p14="http://schemas.microsoft.com/office/powerpoint/2010/main" val="39109663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291943" y="945727"/>
            <a:ext cx="5636557" cy="2770441"/>
          </a:xfrm>
          <a:prstGeom prst="rect">
            <a:avLst/>
          </a:prstGeom>
        </p:spPr>
      </p:pic>
      <p:sp>
        <p:nvSpPr>
          <p:cNvPr id="4" name="Rectangle 3"/>
          <p:cNvSpPr/>
          <p:nvPr/>
        </p:nvSpPr>
        <p:spPr>
          <a:xfrm>
            <a:off x="108856" y="851434"/>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a:t>On rappelle que, dans une résistance, le courant est en phase avec la tension et que, dans une inductance (le stator est principalement inductif</a:t>
            </a:r>
            <a:r>
              <a:rPr lang="fr-FR" dirty="0" smtClean="0"/>
              <a:t>),</a:t>
            </a:r>
          </a:p>
          <a:p>
            <a:pPr algn="just"/>
            <a:r>
              <a:rPr lang="fr-FR" dirty="0" smtClean="0"/>
              <a:t> </a:t>
            </a:r>
            <a:r>
              <a:rPr lang="fr-FR" dirty="0"/>
              <a:t>le courant est en retard sur la tension (rappelez-vous CIVIL), d'où la représentation vectorielle de l'alternateur en charge.</a:t>
            </a:r>
          </a:p>
          <a:p>
            <a:pPr algn="just"/>
            <a:r>
              <a:rPr lang="fr-FR" dirty="0" smtClean="0"/>
              <a:t>L'impédance </a:t>
            </a:r>
            <a:r>
              <a:rPr lang="fr-FR" dirty="0"/>
              <a:t>Z est alimentée par U et I = U/Z.</a:t>
            </a:r>
          </a:p>
          <a:p>
            <a:pPr algn="just"/>
            <a:endParaRPr lang="fr-FR" dirty="0"/>
          </a:p>
          <a:p>
            <a:pPr algn="just"/>
            <a:r>
              <a:rPr lang="fr-FR" dirty="0"/>
              <a:t>Si Z varie, cela peut-être dû à une augmentation de charge active (donc résistive, par exemple les fours) ou de charge réactive (composante inductive ou capacitive mais sur aéronef cela sera toujours inductive, par exemple, moteurs, </a:t>
            </a:r>
            <a:r>
              <a:rPr lang="fr-FR" dirty="0" err="1"/>
              <a:t>gyros</a:t>
            </a:r>
            <a:r>
              <a:rPr lang="fr-FR" dirty="0"/>
              <a:t>).</a:t>
            </a:r>
          </a:p>
        </p:txBody>
      </p:sp>
      <p:pic>
        <p:nvPicPr>
          <p:cNvPr id="6" name="Image 5"/>
          <p:cNvPicPr>
            <a:picLocks noChangeAspect="1"/>
          </p:cNvPicPr>
          <p:nvPr/>
        </p:nvPicPr>
        <p:blipFill>
          <a:blip r:embed="rId3"/>
          <a:stretch>
            <a:fillRect/>
          </a:stretch>
        </p:blipFill>
        <p:spPr>
          <a:xfrm>
            <a:off x="6291943" y="4075365"/>
            <a:ext cx="5815440" cy="1777040"/>
          </a:xfrm>
          <a:prstGeom prst="rect">
            <a:avLst/>
          </a:prstGeom>
        </p:spPr>
      </p:pic>
      <p:sp>
        <p:nvSpPr>
          <p:cNvPr id="8" name="Rectangle 7"/>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9" name="Rectangle 8"/>
          <p:cNvSpPr/>
          <p:nvPr/>
        </p:nvSpPr>
        <p:spPr>
          <a:xfrm>
            <a:off x="4869619" y="397492"/>
            <a:ext cx="2670475" cy="369332"/>
          </a:xfrm>
          <a:prstGeom prst="rect">
            <a:avLst/>
          </a:prstGeom>
        </p:spPr>
        <p:txBody>
          <a:bodyPr wrap="none">
            <a:spAutoFit/>
          </a:bodyPr>
          <a:lstStyle/>
          <a:p>
            <a:pPr algn="just"/>
            <a:r>
              <a:rPr lang="fr-FR" dirty="0"/>
              <a:t>Equilibrage des puissances</a:t>
            </a:r>
          </a:p>
        </p:txBody>
      </p:sp>
      <p:sp>
        <p:nvSpPr>
          <p:cNvPr id="3" name="Rectangle 2"/>
          <p:cNvSpPr/>
          <p:nvPr/>
        </p:nvSpPr>
        <p:spPr>
          <a:xfrm>
            <a:off x="6618514" y="3438473"/>
            <a:ext cx="5309986" cy="276999"/>
          </a:xfrm>
          <a:prstGeom prst="rect">
            <a:avLst/>
          </a:prstGeom>
        </p:spPr>
        <p:txBody>
          <a:bodyPr wrap="square">
            <a:spAutoFit/>
          </a:bodyPr>
          <a:lstStyle/>
          <a:p>
            <a:pPr algn="just"/>
            <a:r>
              <a:rPr lang="fr-FR" sz="1200" dirty="0" err="1" smtClean="0"/>
              <a:t>rI</a:t>
            </a:r>
            <a:r>
              <a:rPr lang="fr-FR" sz="1200" dirty="0" smtClean="0"/>
              <a:t> </a:t>
            </a:r>
            <a:r>
              <a:rPr lang="fr-FR" sz="1200" dirty="0"/>
              <a:t>étant très petit devant </a:t>
            </a:r>
            <a:r>
              <a:rPr lang="fr-FR" sz="1200" dirty="0" smtClean="0"/>
              <a:t>L</a:t>
            </a:r>
            <a:r>
              <a:rPr lang="el-GR" sz="1200" dirty="0" smtClean="0"/>
              <a:t>ω</a:t>
            </a:r>
            <a:r>
              <a:rPr lang="fr-FR" sz="1200" dirty="0" smtClean="0"/>
              <a:t>l</a:t>
            </a:r>
            <a:r>
              <a:rPr lang="fr-FR" sz="1200" dirty="0"/>
              <a:t>, on simplifie le diagramme (à droite) en le négligeant.</a:t>
            </a:r>
          </a:p>
        </p:txBody>
      </p:sp>
    </p:spTree>
    <p:extLst>
      <p:ext uri="{BB962C8B-B14F-4D97-AF65-F5344CB8AC3E}">
        <p14:creationId xmlns:p14="http://schemas.microsoft.com/office/powerpoint/2010/main" val="16112458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6346372" y="2444822"/>
            <a:ext cx="5643670" cy="177704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108856" y="1515250"/>
            <a:ext cx="6096000" cy="397031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b="1" dirty="0"/>
              <a:t>augmentation de charge active</a:t>
            </a:r>
          </a:p>
          <a:p>
            <a:pPr algn="just"/>
            <a:r>
              <a:rPr lang="fr-FR" dirty="0" smtClean="0"/>
              <a:t>Une </a:t>
            </a:r>
            <a:r>
              <a:rPr lang="fr-FR" dirty="0"/>
              <a:t>augmentation de charge active crée une augmentation de courant débité et une diminution de l'angle de déphasage.</a:t>
            </a:r>
          </a:p>
          <a:p>
            <a:pPr algn="just"/>
            <a:r>
              <a:rPr lang="fr-FR" dirty="0" smtClean="0"/>
              <a:t>La </a:t>
            </a:r>
            <a:r>
              <a:rPr lang="fr-FR" dirty="0"/>
              <a:t>puissance active est P = U x IT x cos 9</a:t>
            </a:r>
          </a:p>
          <a:p>
            <a:pPr algn="just"/>
            <a:r>
              <a:rPr lang="fr-FR" dirty="0" smtClean="0"/>
              <a:t>C'est </a:t>
            </a:r>
            <a:r>
              <a:rPr lang="fr-FR" dirty="0"/>
              <a:t>la transformation de la puissance mécanique fournie par le CSD sur l'arbre d'entraînement de l'alternateur.</a:t>
            </a:r>
          </a:p>
          <a:p>
            <a:pPr algn="just"/>
            <a:r>
              <a:rPr lang="fr-FR" dirty="0" smtClean="0"/>
              <a:t>La </a:t>
            </a:r>
            <a:r>
              <a:rPr lang="fr-FR" dirty="0"/>
              <a:t>puissance mécanique est Pm = C x 00.</a:t>
            </a:r>
          </a:p>
          <a:p>
            <a:pPr algn="just"/>
            <a:r>
              <a:rPr lang="fr-FR" dirty="0" smtClean="0"/>
              <a:t>Une </a:t>
            </a:r>
            <a:r>
              <a:rPr lang="fr-FR" dirty="0"/>
              <a:t>augmentation de puissance active nécessite donc une augmentation de puissance mécanique et, comme on veut une fréquence fixe, on ne peut pas modifier </a:t>
            </a:r>
            <a:r>
              <a:rPr lang="fr-FR" dirty="0" err="1"/>
              <a:t>co</a:t>
            </a:r>
            <a:r>
              <a:rPr lang="fr-FR" dirty="0"/>
              <a:t> ; il faut donc augmenter le couple fourni par le CSD.</a:t>
            </a:r>
          </a:p>
          <a:p>
            <a:pPr algn="just"/>
            <a:r>
              <a:rPr lang="fr-FR" dirty="0" smtClean="0"/>
              <a:t>Ces </a:t>
            </a:r>
            <a:r>
              <a:rPr lang="fr-FR" dirty="0"/>
              <a:t>augmentations de charges se traduiront sur le diagramme de l'alternateur en charge, appelé diagramme de </a:t>
            </a:r>
            <a:r>
              <a:rPr lang="fr-FR" dirty="0" err="1"/>
              <a:t>Behn-Eschenburg</a:t>
            </a:r>
            <a:r>
              <a:rPr lang="fr-FR" dirty="0"/>
              <a:t>.</a:t>
            </a:r>
          </a:p>
        </p:txBody>
      </p:sp>
      <p:sp>
        <p:nvSpPr>
          <p:cNvPr id="8" name="Rectangle 7"/>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9" name="Rectangle 8"/>
          <p:cNvSpPr/>
          <p:nvPr/>
        </p:nvSpPr>
        <p:spPr>
          <a:xfrm>
            <a:off x="4869619" y="397492"/>
            <a:ext cx="2670475" cy="369332"/>
          </a:xfrm>
          <a:prstGeom prst="rect">
            <a:avLst/>
          </a:prstGeom>
        </p:spPr>
        <p:txBody>
          <a:bodyPr wrap="none">
            <a:spAutoFit/>
          </a:bodyPr>
          <a:lstStyle/>
          <a:p>
            <a:pPr algn="just"/>
            <a:r>
              <a:rPr lang="fr-FR" dirty="0"/>
              <a:t>Equilibrage des puissances</a:t>
            </a:r>
          </a:p>
        </p:txBody>
      </p:sp>
    </p:spTree>
    <p:extLst>
      <p:ext uri="{BB962C8B-B14F-4D97-AF65-F5344CB8AC3E}">
        <p14:creationId xmlns:p14="http://schemas.microsoft.com/office/powerpoint/2010/main" val="59597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32DC122-27E5-93D9-62F2-23EB8398AF63}"/>
              </a:ext>
            </a:extLst>
          </p:cNvPr>
          <p:cNvPicPr>
            <a:picLocks noGrp="1" noChangeAspect="1"/>
          </p:cNvPicPr>
          <p:nvPr>
            <p:ph idx="1"/>
          </p:nvPr>
        </p:nvPicPr>
        <p:blipFill>
          <a:blip r:embed="rId2"/>
          <a:stretch>
            <a:fillRect/>
          </a:stretch>
        </p:blipFill>
        <p:spPr>
          <a:xfrm>
            <a:off x="596435" y="2121806"/>
            <a:ext cx="5796366" cy="1015139"/>
          </a:xfrm>
        </p:spPr>
      </p:pic>
      <p:pic>
        <p:nvPicPr>
          <p:cNvPr id="7" name="Image 6">
            <a:extLst>
              <a:ext uri="{FF2B5EF4-FFF2-40B4-BE49-F238E27FC236}">
                <a16:creationId xmlns:a16="http://schemas.microsoft.com/office/drawing/2014/main" id="{59D808DC-654E-876A-2117-6E94B928D97F}"/>
              </a:ext>
            </a:extLst>
          </p:cNvPr>
          <p:cNvPicPr>
            <a:picLocks noChangeAspect="1"/>
          </p:cNvPicPr>
          <p:nvPr/>
        </p:nvPicPr>
        <p:blipFill>
          <a:blip r:embed="rId3"/>
          <a:stretch>
            <a:fillRect/>
          </a:stretch>
        </p:blipFill>
        <p:spPr>
          <a:xfrm>
            <a:off x="7229819" y="1483963"/>
            <a:ext cx="4091553" cy="1945037"/>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960790D-E236-F9C6-F28B-A8BF5B8C0962}"/>
                  </a:ext>
                </a:extLst>
              </p:cNvPr>
              <p:cNvSpPr txBox="1"/>
              <p:nvPr/>
            </p:nvSpPr>
            <p:spPr>
              <a:xfrm>
                <a:off x="6797407" y="3943758"/>
                <a:ext cx="4891489" cy="126784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GOUPEMENT PARALLELE:</a:t>
                </a:r>
              </a:p>
              <a:p>
                <a:pPr/>
                <a14:m>
                  <m:oMathPara xmlns:m="http://schemas.openxmlformats.org/officeDocument/2006/math">
                    <m:oMathParaPr>
                      <m:jc m:val="centerGroup"/>
                    </m:oMathParaPr>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sSub>
                            <m:sSubPr>
                              <m:ctrlPr>
                                <a:rPr lang="fr-FR" i="1">
                                  <a:latin typeface="Cambria Math" panose="02040503050406030204" pitchFamily="18" charset="0"/>
                                </a:rPr>
                              </m:ctrlPr>
                            </m:sSubPr>
                            <m:e>
                              <m:r>
                                <a:rPr lang="de-DE" i="1">
                                  <a:latin typeface="Cambria Math" panose="02040503050406030204" pitchFamily="18" charset="0"/>
                                </a:rPr>
                                <m:t>𝑅</m:t>
                              </m:r>
                            </m:e>
                            <m:sub>
                              <m:r>
                                <a:rPr lang="de-DE" i="1">
                                  <a:latin typeface="Cambria Math" panose="02040503050406030204" pitchFamily="18" charset="0"/>
                                </a:rPr>
                                <m:t>𝑒𝑞</m:t>
                              </m:r>
                            </m:sub>
                          </m:sSub>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1</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2</m:t>
                          </m:r>
                        </m:den>
                      </m:f>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𝑅</m:t>
                          </m:r>
                          <m:r>
                            <a:rPr lang="de-DE" b="0" i="1" smtClean="0">
                              <a:latin typeface="Cambria Math" panose="02040503050406030204" pitchFamily="18" charset="0"/>
                            </a:rPr>
                            <m:t>3</m:t>
                          </m:r>
                        </m:den>
                      </m:f>
                    </m:oMath>
                  </m:oMathPara>
                </a14:m>
                <a:endParaRPr lang="fr-FR" dirty="0"/>
              </a:p>
              <a:p>
                <a:endParaRPr lang="fr-FR" dirty="0"/>
              </a:p>
            </p:txBody>
          </p:sp>
        </mc:Choice>
        <mc:Fallback xmlns="">
          <p:sp>
            <p:nvSpPr>
              <p:cNvPr id="9" name="ZoneTexte 8">
                <a:extLst>
                  <a:ext uri="{FF2B5EF4-FFF2-40B4-BE49-F238E27FC236}">
                    <a16:creationId xmlns:a16="http://schemas.microsoft.com/office/drawing/2014/main" id="{1960790D-E236-F9C6-F28B-A8BF5B8C0962}"/>
                  </a:ext>
                </a:extLst>
              </p:cNvPr>
              <p:cNvSpPr txBox="1">
                <a:spLocks noRot="1" noChangeAspect="1" noMove="1" noResize="1" noEditPoints="1" noAdjustHandles="1" noChangeArrowheads="1" noChangeShapeType="1" noTextEdit="1"/>
              </p:cNvSpPr>
              <p:nvPr/>
            </p:nvSpPr>
            <p:spPr>
              <a:xfrm>
                <a:off x="6797407" y="3943758"/>
                <a:ext cx="4891489" cy="1267848"/>
              </a:xfrm>
              <a:prstGeom prst="rect">
                <a:avLst/>
              </a:prstGeom>
              <a:blipFill>
                <a:blip r:embed="rId4"/>
                <a:stretch>
                  <a:fillRect l="-871" t="-2381"/>
                </a:stretch>
              </a:blipFill>
              <a:ln w="12700" cap="flat" cmpd="sng" algn="ctr">
                <a:solidFill>
                  <a:schemeClr val="accent2"/>
                </a:solidFill>
                <a:prstDash val="solid"/>
                <a:miter lim="8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B2858A0B-6517-4E1E-0DBB-1604282E489D}"/>
                  </a:ext>
                </a:extLst>
              </p:cNvPr>
              <p:cNvSpPr txBox="1"/>
              <p:nvPr/>
            </p:nvSpPr>
            <p:spPr>
              <a:xfrm>
                <a:off x="596435" y="3943758"/>
                <a:ext cx="5796366" cy="66774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SERIE</a:t>
                </a:r>
              </a:p>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𝑒𝑞</m:t>
                          </m:r>
                        </m:sub>
                      </m:sSub>
                      <m:r>
                        <a:rPr lang="de-DE" b="0" i="1" smtClean="0">
                          <a:latin typeface="Cambria Math" panose="02040503050406030204" pitchFamily="18" charset="0"/>
                        </a:rPr>
                        <m:t>=</m:t>
                      </m:r>
                      <m:r>
                        <a:rPr lang="de-DE" b="0" i="1" smtClean="0">
                          <a:latin typeface="Cambria Math" panose="02040503050406030204" pitchFamily="18" charset="0"/>
                        </a:rPr>
                        <m:t>𝑅</m:t>
                      </m:r>
                      <m:r>
                        <a:rPr lang="de-DE" b="0" i="1" smtClean="0">
                          <a:latin typeface="Cambria Math" panose="02040503050406030204" pitchFamily="18" charset="0"/>
                        </a:rPr>
                        <m:t>1+</m:t>
                      </m:r>
                      <m:r>
                        <a:rPr lang="de-DE" b="0" i="1" smtClean="0">
                          <a:latin typeface="Cambria Math" panose="02040503050406030204" pitchFamily="18" charset="0"/>
                        </a:rPr>
                        <m:t>𝑅</m:t>
                      </m:r>
                      <m:r>
                        <a:rPr lang="de-DE" b="0" i="1" smtClean="0">
                          <a:latin typeface="Cambria Math" panose="02040503050406030204" pitchFamily="18" charset="0"/>
                        </a:rPr>
                        <m:t>2+</m:t>
                      </m:r>
                      <m:r>
                        <a:rPr lang="de-DE" b="0" i="1" smtClean="0">
                          <a:latin typeface="Cambria Math" panose="02040503050406030204" pitchFamily="18" charset="0"/>
                        </a:rPr>
                        <m:t>𝑅</m:t>
                      </m:r>
                      <m:r>
                        <a:rPr lang="de-DE" b="0" i="1" smtClean="0">
                          <a:latin typeface="Cambria Math" panose="02040503050406030204" pitchFamily="18" charset="0"/>
                        </a:rPr>
                        <m:t>3</m:t>
                      </m:r>
                    </m:oMath>
                  </m:oMathPara>
                </a14:m>
                <a:endParaRPr lang="fr-FR" dirty="0"/>
              </a:p>
            </p:txBody>
          </p:sp>
        </mc:Choice>
        <mc:Fallback xmlns="">
          <p:sp>
            <p:nvSpPr>
              <p:cNvPr id="11" name="ZoneTexte 10">
                <a:extLst>
                  <a:ext uri="{FF2B5EF4-FFF2-40B4-BE49-F238E27FC236}">
                    <a16:creationId xmlns:a16="http://schemas.microsoft.com/office/drawing/2014/main" id="{B2858A0B-6517-4E1E-0DBB-1604282E489D}"/>
                  </a:ext>
                </a:extLst>
              </p:cNvPr>
              <p:cNvSpPr txBox="1">
                <a:spLocks noRot="1" noChangeAspect="1" noMove="1" noResize="1" noEditPoints="1" noAdjustHandles="1" noChangeArrowheads="1" noChangeShapeType="1" noTextEdit="1"/>
              </p:cNvSpPr>
              <p:nvPr/>
            </p:nvSpPr>
            <p:spPr>
              <a:xfrm>
                <a:off x="596435" y="3943758"/>
                <a:ext cx="5796366" cy="667747"/>
              </a:xfrm>
              <a:prstGeom prst="rect">
                <a:avLst/>
              </a:prstGeom>
              <a:blipFill>
                <a:blip r:embed="rId5"/>
                <a:stretch>
                  <a:fillRect l="-839" t="-4505" b="-901"/>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3" name="ZoneTexte 12">
            <a:extLst>
              <a:ext uri="{FF2B5EF4-FFF2-40B4-BE49-F238E27FC236}">
                <a16:creationId xmlns:a16="http://schemas.microsoft.com/office/drawing/2014/main" id="{766B10A9-11F2-51A0-FCF8-5D9BECF023F5}"/>
              </a:ext>
            </a:extLst>
          </p:cNvPr>
          <p:cNvSpPr txBox="1"/>
          <p:nvPr/>
        </p:nvSpPr>
        <p:spPr>
          <a:xfrm>
            <a:off x="4446356" y="585343"/>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DES RESISTANCES</a:t>
            </a:r>
          </a:p>
        </p:txBody>
      </p:sp>
    </p:spTree>
    <p:extLst>
      <p:ext uri="{BB962C8B-B14F-4D97-AF65-F5344CB8AC3E}">
        <p14:creationId xmlns:p14="http://schemas.microsoft.com/office/powerpoint/2010/main" val="160413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EC1841A7-242F-7AEA-B567-579D8D99A6D9}"/>
              </a:ext>
            </a:extLst>
          </p:cNvPr>
          <p:cNvPicPr>
            <a:picLocks noGrp="1" noChangeAspect="1"/>
          </p:cNvPicPr>
          <p:nvPr>
            <p:ph idx="1"/>
          </p:nvPr>
        </p:nvPicPr>
        <p:blipFill>
          <a:blip r:embed="rId2"/>
          <a:stretch>
            <a:fillRect/>
          </a:stretch>
        </p:blipFill>
        <p:spPr>
          <a:xfrm>
            <a:off x="7397858" y="1690688"/>
            <a:ext cx="4277532" cy="2456481"/>
          </a:xfrm>
        </p:spPr>
      </p:pic>
      <p:sp>
        <p:nvSpPr>
          <p:cNvPr id="9" name="ZoneTexte 8">
            <a:extLst>
              <a:ext uri="{FF2B5EF4-FFF2-40B4-BE49-F238E27FC236}">
                <a16:creationId xmlns:a16="http://schemas.microsoft.com/office/drawing/2014/main" id="{A1ADEDCF-AB38-C67C-1EFF-22443C8A8DE6}"/>
              </a:ext>
            </a:extLst>
          </p:cNvPr>
          <p:cNvSpPr txBox="1"/>
          <p:nvPr/>
        </p:nvSpPr>
        <p:spPr>
          <a:xfrm>
            <a:off x="606846" y="4805174"/>
            <a:ext cx="4967689"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RHEOSTAT</a:t>
            </a:r>
          </a:p>
          <a:p>
            <a:r>
              <a:rPr lang="fr-FR" dirty="0"/>
              <a:t>C’est une résistance variable, branchée en série avec l’élément dont on veut contrôler l’intensité I.</a:t>
            </a:r>
          </a:p>
        </p:txBody>
      </p:sp>
      <p:pic>
        <p:nvPicPr>
          <p:cNvPr id="13" name="Image 12">
            <a:extLst>
              <a:ext uri="{FF2B5EF4-FFF2-40B4-BE49-F238E27FC236}">
                <a16:creationId xmlns:a16="http://schemas.microsoft.com/office/drawing/2014/main" id="{379F3E76-32D1-9135-2F45-504DF3EAD88E}"/>
              </a:ext>
            </a:extLst>
          </p:cNvPr>
          <p:cNvPicPr>
            <a:picLocks noChangeAspect="1"/>
          </p:cNvPicPr>
          <p:nvPr/>
        </p:nvPicPr>
        <p:blipFill>
          <a:blip r:embed="rId3"/>
          <a:stretch>
            <a:fillRect/>
          </a:stretch>
        </p:blipFill>
        <p:spPr>
          <a:xfrm>
            <a:off x="516610" y="2167322"/>
            <a:ext cx="5579390" cy="1534332"/>
          </a:xfrm>
          <a:prstGeom prst="rect">
            <a:avLst/>
          </a:prstGeom>
        </p:spPr>
      </p:pic>
      <p:sp>
        <p:nvSpPr>
          <p:cNvPr id="15" name="ZoneTexte 14">
            <a:extLst>
              <a:ext uri="{FF2B5EF4-FFF2-40B4-BE49-F238E27FC236}">
                <a16:creationId xmlns:a16="http://schemas.microsoft.com/office/drawing/2014/main" id="{39162D4F-AE58-4508-F9EA-55463B7CC854}"/>
              </a:ext>
            </a:extLst>
          </p:cNvPr>
          <p:cNvSpPr txBox="1"/>
          <p:nvPr/>
        </p:nvSpPr>
        <p:spPr>
          <a:xfrm>
            <a:off x="6243810" y="4666675"/>
            <a:ext cx="534134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POTENTIOMETRE (DIVISEUR DE TENSION)</a:t>
            </a:r>
          </a:p>
          <a:p>
            <a:r>
              <a:rPr lang="fr-FR" dirty="0"/>
              <a:t>Il permet d’appliquer à un récepteur, une tension déterminée en déplaçant le curseur. </a:t>
            </a:r>
            <a:endParaRPr lang="fr-FR" dirty="0" smtClean="0"/>
          </a:p>
          <a:p>
            <a:r>
              <a:rPr lang="fr-FR" dirty="0" smtClean="0"/>
              <a:t>La </a:t>
            </a:r>
            <a:r>
              <a:rPr lang="fr-FR" dirty="0"/>
              <a:t>valeur peut varier de 0 à la valeur U appliquée entre A et B.</a:t>
            </a:r>
          </a:p>
        </p:txBody>
      </p:sp>
      <p:sp>
        <p:nvSpPr>
          <p:cNvPr id="6" name="Rectangle 5"/>
          <p:cNvSpPr/>
          <p:nvPr/>
        </p:nvSpPr>
        <p:spPr>
          <a:xfrm>
            <a:off x="5063344" y="15018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3436292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b="14316"/>
          <a:stretch/>
        </p:blipFill>
        <p:spPr>
          <a:xfrm>
            <a:off x="8320338" y="2432793"/>
            <a:ext cx="3503355" cy="1972952"/>
          </a:xfrm>
          <a:prstGeom prst="rect">
            <a:avLst/>
          </a:prstGeom>
        </p:spPr>
      </p:pic>
      <p:sp>
        <p:nvSpPr>
          <p:cNvPr id="4" name="Rectangle 3"/>
          <p:cNvSpPr/>
          <p:nvPr/>
        </p:nvSpPr>
        <p:spPr>
          <a:xfrm>
            <a:off x="150419" y="732505"/>
            <a:ext cx="7901222"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En utilisant deux armatures planes et une feuille d'isolant (par exemple, du mica) en guise de diélectrique, il est possible de réaliser un condensateur de grande capacité de stockage et de plus faible encombrement.</a:t>
            </a:r>
          </a:p>
          <a:p>
            <a:pPr marL="285750" indent="-285750" algn="just">
              <a:buFont typeface="Arial" panose="020B0604020202020204" pitchFamily="34" charset="0"/>
              <a:buChar char="•"/>
            </a:pPr>
            <a:r>
              <a:rPr lang="fr-FR" dirty="0" smtClean="0"/>
              <a:t>La </a:t>
            </a:r>
            <a:r>
              <a:rPr lang="fr-FR" dirty="0"/>
              <a:t>capacité du condensateur est proportionnelle à la surface S commune aux deux armatures, et inversement proportionnelle à la distance séparant les armatures (donc à l'épaisseur du diélectrique).</a:t>
            </a:r>
          </a:p>
          <a:p>
            <a:pPr marL="285750" indent="-285750" algn="just">
              <a:buFont typeface="Arial" panose="020B0604020202020204" pitchFamily="34" charset="0"/>
              <a:buChar char="•"/>
            </a:pPr>
            <a:r>
              <a:rPr lang="fr-FR" dirty="0" smtClean="0"/>
              <a:t>Cette </a:t>
            </a:r>
            <a:r>
              <a:rPr lang="fr-FR" dirty="0"/>
              <a:t>surface peut être augmentée en multipliant les couches armature/diélectrique.</a:t>
            </a:r>
          </a:p>
          <a:p>
            <a:pPr marL="285750" indent="-285750" algn="just">
              <a:buFont typeface="Arial" panose="020B0604020202020204" pitchFamily="34" charset="0"/>
              <a:buChar char="•"/>
            </a:pPr>
            <a:r>
              <a:rPr lang="fr-FR" dirty="0" smtClean="0"/>
              <a:t>la </a:t>
            </a:r>
            <a:r>
              <a:rPr lang="fr-FR" dirty="0"/>
              <a:t>nature de l'isolant utilisé comme diélectrique influe sur la capacité du condensateur.</a:t>
            </a:r>
          </a:p>
          <a:p>
            <a:pPr marL="285750" indent="-285750" algn="just">
              <a:buFont typeface="Arial" panose="020B0604020202020204" pitchFamily="34" charset="0"/>
              <a:buChar char="•"/>
            </a:pPr>
            <a:endParaRPr lang="fr-FR" dirty="0"/>
          </a:p>
        </p:txBody>
      </p:sp>
      <p:sp>
        <p:nvSpPr>
          <p:cNvPr id="6" name="ZoneTexte 5">
            <a:extLst>
              <a:ext uri="{FF2B5EF4-FFF2-40B4-BE49-F238E27FC236}">
                <a16:creationId xmlns:a16="http://schemas.microsoft.com/office/drawing/2014/main" id="{766B10A9-11F2-51A0-FCF8-5D9BECF023F5}"/>
              </a:ext>
            </a:extLst>
          </p:cNvPr>
          <p:cNvSpPr txBox="1"/>
          <p:nvPr/>
        </p:nvSpPr>
        <p:spPr>
          <a:xfrm>
            <a:off x="4256351" y="169707"/>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smtClean="0"/>
              <a:t>Les Capacités</a:t>
            </a:r>
            <a:endParaRPr lang="fr-FR" b="1" dirty="0"/>
          </a:p>
        </p:txBody>
      </p:sp>
      <p:pic>
        <p:nvPicPr>
          <p:cNvPr id="7" name="Espace réservé du contenu 3"/>
          <p:cNvPicPr>
            <a:picLocks noChangeAspect="1"/>
          </p:cNvPicPr>
          <p:nvPr/>
        </p:nvPicPr>
        <p:blipFill>
          <a:blip r:embed="rId3"/>
          <a:stretch>
            <a:fillRect/>
          </a:stretch>
        </p:blipFill>
        <p:spPr>
          <a:xfrm>
            <a:off x="312990" y="4065292"/>
            <a:ext cx="6517347" cy="254926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033991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rotWithShape="1">
          <a:blip r:embed="rId2"/>
          <a:srcRect l="4603" r="5793" b="15329"/>
          <a:stretch/>
        </p:blipFill>
        <p:spPr>
          <a:xfrm>
            <a:off x="2848098" y="3954591"/>
            <a:ext cx="6852062" cy="2279955"/>
          </a:xfrm>
          <a:prstGeom prst="rect">
            <a:avLst/>
          </a:prstGeom>
        </p:spPr>
      </p:pic>
      <p:sp>
        <p:nvSpPr>
          <p:cNvPr id="5" name="Rectangle 4"/>
          <p:cNvSpPr/>
          <p:nvPr/>
        </p:nvSpPr>
        <p:spPr>
          <a:xfrm>
            <a:off x="304800" y="898397"/>
            <a:ext cx="11606151"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Types de condensateurs</a:t>
            </a:r>
          </a:p>
          <a:p>
            <a:endParaRPr lang="fr-FR" dirty="0" smtClean="0"/>
          </a:p>
          <a:p>
            <a:r>
              <a:rPr lang="fr-FR" dirty="0" smtClean="0"/>
              <a:t>Les condensateurs sont, fixes ou variables, polarisés ou non polarisés.</a:t>
            </a:r>
          </a:p>
          <a:p>
            <a:endParaRPr lang="fr-FR" dirty="0" smtClean="0"/>
          </a:p>
          <a:p>
            <a:pPr marL="285750" indent="-285750">
              <a:buFont typeface="Arial" panose="020B0604020202020204" pitchFamily="34" charset="0"/>
              <a:buChar char="•"/>
            </a:pPr>
            <a:r>
              <a:rPr lang="fr-FR" dirty="0" smtClean="0"/>
              <a:t>Les condensateurs fixes sont souvent fabriqués avec un isolant de type papier et avec des armatures en feuilles d'aluminium roulées en cylindre.</a:t>
            </a:r>
          </a:p>
          <a:p>
            <a:pPr marL="285750" indent="-285750">
              <a:buFont typeface="Arial" panose="020B0604020202020204" pitchFamily="34" charset="0"/>
              <a:buChar char="•"/>
            </a:pPr>
            <a:r>
              <a:rPr lang="fr-FR" dirty="0" smtClean="0"/>
              <a:t>Les condensateurs variables sont constitués d'armatures métalliques : l'une est fixe, l'autre mobile et montée sur un axe.</a:t>
            </a:r>
          </a:p>
          <a:p>
            <a:pPr marL="285750" indent="-285750">
              <a:buFont typeface="Arial" panose="020B0604020202020204" pitchFamily="34" charset="0"/>
              <a:buChar char="•"/>
            </a:pPr>
            <a:r>
              <a:rPr lang="fr-FR" dirty="0" smtClean="0"/>
              <a:t>On peut ainsi faire varier la surface des armatures en regard, et donc la capacité.(ils n'ont d'usage qu'en radio).</a:t>
            </a:r>
          </a:p>
          <a:p>
            <a:pPr marL="285750" indent="-285750">
              <a:buFont typeface="Arial" panose="020B0604020202020204" pitchFamily="34" charset="0"/>
              <a:buChar char="•"/>
            </a:pPr>
            <a:r>
              <a:rPr lang="fr-FR" dirty="0" smtClean="0"/>
              <a:t>Les condensateurs polarisés doivent respecter un sens de branchement sous peine de destruction.</a:t>
            </a:r>
            <a:endParaRPr lang="fr-FR" dirty="0"/>
          </a:p>
        </p:txBody>
      </p:sp>
      <p:sp>
        <p:nvSpPr>
          <p:cNvPr id="7" name="ZoneTexte 6">
            <a:extLst>
              <a:ext uri="{FF2B5EF4-FFF2-40B4-BE49-F238E27FC236}">
                <a16:creationId xmlns:a16="http://schemas.microsoft.com/office/drawing/2014/main" id="{766B10A9-11F2-51A0-FCF8-5D9BECF023F5}"/>
              </a:ext>
            </a:extLst>
          </p:cNvPr>
          <p:cNvSpPr txBox="1"/>
          <p:nvPr/>
        </p:nvSpPr>
        <p:spPr>
          <a:xfrm>
            <a:off x="4256351" y="169707"/>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smtClean="0"/>
              <a:t>Les Capacités</a:t>
            </a:r>
            <a:endParaRPr lang="fr-FR" b="1" dirty="0"/>
          </a:p>
        </p:txBody>
      </p:sp>
    </p:spTree>
    <p:extLst>
      <p:ext uri="{BB962C8B-B14F-4D97-AF65-F5344CB8AC3E}">
        <p14:creationId xmlns:p14="http://schemas.microsoft.com/office/powerpoint/2010/main" val="828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6209308" y="1757548"/>
            <a:ext cx="5672680" cy="3811375"/>
          </a:xfrm>
          <a:prstGeom prst="rect">
            <a:avLst/>
          </a:prstGeom>
        </p:spPr>
        <p:style>
          <a:lnRef idx="2">
            <a:schemeClr val="accent2"/>
          </a:lnRef>
          <a:fillRef idx="1">
            <a:schemeClr val="lt1"/>
          </a:fillRef>
          <a:effectRef idx="0">
            <a:schemeClr val="accent2"/>
          </a:effectRef>
          <a:fontRef idx="minor">
            <a:schemeClr val="dk1"/>
          </a:fontRef>
        </p:style>
      </p:pic>
      <p:pic>
        <p:nvPicPr>
          <p:cNvPr id="7" name="Espace réservé du contenu 6"/>
          <p:cNvPicPr>
            <a:picLocks noGrp="1" noChangeAspect="1"/>
          </p:cNvPicPr>
          <p:nvPr>
            <p:ph idx="1"/>
          </p:nvPr>
        </p:nvPicPr>
        <p:blipFill>
          <a:blip r:embed="rId3"/>
          <a:stretch>
            <a:fillRect/>
          </a:stretch>
        </p:blipFill>
        <p:spPr>
          <a:xfrm>
            <a:off x="171386" y="1781299"/>
            <a:ext cx="5846429" cy="3811375"/>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4582773" y="156749"/>
            <a:ext cx="325307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GROUPEMENT CONDENSATEURS</a:t>
            </a:r>
            <a:endParaRPr lang="fr-FR" dirty="0"/>
          </a:p>
        </p:txBody>
      </p:sp>
      <p:sp>
        <p:nvSpPr>
          <p:cNvPr id="4" name="Rectangle 3"/>
          <p:cNvSpPr/>
          <p:nvPr/>
        </p:nvSpPr>
        <p:spPr>
          <a:xfrm>
            <a:off x="2445253" y="968227"/>
            <a:ext cx="736099" cy="369332"/>
          </a:xfrm>
          <a:prstGeom prst="rect">
            <a:avLst/>
          </a:prstGeom>
        </p:spPr>
        <p:txBody>
          <a:bodyPr wrap="none">
            <a:spAutoFit/>
          </a:bodyPr>
          <a:lstStyle/>
          <a:p>
            <a:r>
              <a:rPr lang="fr-FR" b="1" dirty="0" smtClean="0"/>
              <a:t>séries</a:t>
            </a:r>
            <a:endParaRPr lang="fr-FR" b="1" dirty="0"/>
          </a:p>
        </p:txBody>
      </p:sp>
      <p:sp>
        <p:nvSpPr>
          <p:cNvPr id="6" name="ZoneTexte 5"/>
          <p:cNvSpPr txBox="1"/>
          <p:nvPr/>
        </p:nvSpPr>
        <p:spPr>
          <a:xfrm>
            <a:off x="8277102" y="968227"/>
            <a:ext cx="1199408" cy="369332"/>
          </a:xfrm>
          <a:prstGeom prst="rect">
            <a:avLst/>
          </a:prstGeom>
          <a:noFill/>
        </p:spPr>
        <p:txBody>
          <a:bodyPr wrap="square" rtlCol="0">
            <a:spAutoFit/>
          </a:bodyPr>
          <a:lstStyle/>
          <a:p>
            <a:pPr algn="ctr"/>
            <a:r>
              <a:rPr lang="fr-FR" b="1" dirty="0" smtClean="0"/>
              <a:t>Parallèle</a:t>
            </a:r>
            <a:endParaRPr lang="fr-FR" b="1" dirty="0"/>
          </a:p>
        </p:txBody>
      </p:sp>
    </p:spTree>
    <p:extLst>
      <p:ext uri="{BB962C8B-B14F-4D97-AF65-F5344CB8AC3E}">
        <p14:creationId xmlns:p14="http://schemas.microsoft.com/office/powerpoint/2010/main" val="4195323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17623-2745-316A-649A-9E5C9216D885}"/>
              </a:ext>
            </a:extLst>
          </p:cNvPr>
          <p:cNvSpPr>
            <a:spLocks noGrp="1"/>
          </p:cNvSpPr>
          <p:nvPr>
            <p:ph type="title"/>
          </p:nvPr>
        </p:nvSpPr>
        <p:spPr>
          <a:xfrm>
            <a:off x="4804778" y="410871"/>
            <a:ext cx="3272928" cy="303910"/>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lnSpc>
                <a:spcPct val="100000"/>
              </a:lnSpc>
            </a:pPr>
            <a:r>
              <a:rPr lang="fr-FR" sz="2000" dirty="0">
                <a:effectLst/>
                <a:latin typeface="+mn-lt"/>
                <a:ea typeface="Calibri" panose="020F0502020204030204" pitchFamily="34" charset="0"/>
                <a:cs typeface="CourierNewPSMT"/>
              </a:rPr>
              <a:t>Tensions </a:t>
            </a:r>
            <a:r>
              <a:rPr lang="fr-FR" sz="2000" dirty="0" smtClean="0">
                <a:effectLst/>
                <a:latin typeface="+mn-lt"/>
                <a:ea typeface="Calibri" panose="020F0502020204030204" pitchFamily="34" charset="0"/>
                <a:cs typeface="CourierNewPSMT"/>
              </a:rPr>
              <a:t>normalisées</a:t>
            </a:r>
            <a:endParaRPr lang="fr-FR" sz="2000" dirty="0">
              <a:latin typeface="+mn-lt"/>
            </a:endParaRPr>
          </a:p>
        </p:txBody>
      </p:sp>
      <p:sp>
        <p:nvSpPr>
          <p:cNvPr id="5" name="ZoneTexte 4">
            <a:extLst>
              <a:ext uri="{FF2B5EF4-FFF2-40B4-BE49-F238E27FC236}">
                <a16:creationId xmlns:a16="http://schemas.microsoft.com/office/drawing/2014/main" id="{741C70D2-0D80-F8D6-CE20-144A4076CDEA}"/>
              </a:ext>
            </a:extLst>
          </p:cNvPr>
          <p:cNvSpPr txBox="1"/>
          <p:nvPr/>
        </p:nvSpPr>
        <p:spPr>
          <a:xfrm>
            <a:off x="246043" y="2358110"/>
            <a:ext cx="1055048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solidFill>
                  <a:schemeClr val="tx1"/>
                </a:solidFill>
                <a:effectLst/>
                <a:ea typeface="DejaVu Sans" panose="020B0603030804020204" pitchFamily="34" charset="0"/>
                <a:cs typeface="DejaVu Sans" panose="020B0603030804020204" pitchFamily="34" charset="0"/>
              </a:rPr>
              <a:t>AVIONS COMMERCIAUX FRANÇAIS (SE-210 - F-27 - MYST 20 - ATR 42</a:t>
            </a:r>
            <a:r>
              <a:rPr lang="fr-FR" b="1" dirty="0" smtClean="0">
                <a:solidFill>
                  <a:schemeClr val="tx1"/>
                </a:solidFill>
                <a:effectLst/>
                <a:ea typeface="DejaVu Sans" panose="020B0603030804020204" pitchFamily="34" charset="0"/>
                <a:cs typeface="DejaVu Sans" panose="020B0603030804020204" pitchFamily="34" charset="0"/>
              </a:rPr>
              <a:t>): </a:t>
            </a:r>
          </a:p>
          <a:p>
            <a:r>
              <a:rPr lang="fr-FR" dirty="0" smtClean="0">
                <a:solidFill>
                  <a:schemeClr val="tx1"/>
                </a:solidFill>
                <a:effectLst/>
                <a:ea typeface="DejaVu Sans" panose="020B0603030804020204" pitchFamily="34" charset="0"/>
                <a:cs typeface="DejaVu Sans" panose="020B0603030804020204" pitchFamily="34" charset="0"/>
              </a:rPr>
              <a:t>La </a:t>
            </a:r>
            <a:r>
              <a:rPr lang="fr-FR" dirty="0">
                <a:solidFill>
                  <a:schemeClr val="tx1"/>
                </a:solidFill>
                <a:effectLst/>
                <a:ea typeface="DejaVu Sans" panose="020B0603030804020204" pitchFamily="34" charset="0"/>
                <a:cs typeface="DejaVu Sans" panose="020B0603030804020204" pitchFamily="34" charset="0"/>
              </a:rPr>
              <a:t>tension nominale sur le réseau de bord est de :28v ± 0,5 </a:t>
            </a:r>
            <a:r>
              <a:rPr lang="fr-FR" dirty="0">
                <a:solidFill>
                  <a:schemeClr val="tx1"/>
                </a:solidFill>
                <a:ea typeface="DejaVu Sans" panose="020B0603030804020204" pitchFamily="34" charset="0"/>
                <a:cs typeface="DejaVu Sans" panose="020B0603030804020204" pitchFamily="34" charset="0"/>
              </a:rPr>
              <a:t>V</a:t>
            </a:r>
          </a:p>
          <a:p>
            <a:pPr algn="just"/>
            <a:endParaRPr lang="fr-FR" dirty="0">
              <a:solidFill>
                <a:schemeClr val="tx1"/>
              </a:solidFill>
              <a:effectLst/>
              <a:ea typeface="DejaVu Sans" panose="020B0603030804020204" pitchFamily="34" charset="0"/>
              <a:cs typeface="DejaVu Sans" panose="020B0603030804020204" pitchFamily="34" charset="0"/>
            </a:endParaRPr>
          </a:p>
          <a:p>
            <a:r>
              <a:rPr lang="fr-FR" b="1" dirty="0">
                <a:solidFill>
                  <a:schemeClr val="tx1"/>
                </a:solidFill>
                <a:ea typeface="DejaVu Sans" panose="020B0603030804020204" pitchFamily="34" charset="0"/>
                <a:cs typeface="DejaVu Sans" panose="020B0603030804020204" pitchFamily="34" charset="0"/>
              </a:rPr>
              <a:t>AVIONS D’ORIGINE </a:t>
            </a:r>
            <a:r>
              <a:rPr lang="fr-FR" b="1" dirty="0" smtClean="0">
                <a:solidFill>
                  <a:schemeClr val="tx1"/>
                </a:solidFill>
                <a:ea typeface="DejaVu Sans" panose="020B0603030804020204" pitchFamily="34" charset="0"/>
                <a:cs typeface="DejaVu Sans" panose="020B0603030804020204" pitchFamily="34" charset="0"/>
              </a:rPr>
              <a:t>US: </a:t>
            </a:r>
          </a:p>
          <a:p>
            <a:r>
              <a:rPr lang="fr-FR" dirty="0" smtClean="0">
                <a:solidFill>
                  <a:schemeClr val="tx1"/>
                </a:solidFill>
                <a:effectLst/>
                <a:ea typeface="DejaVu Sans" panose="020B0603030804020204" pitchFamily="34" charset="0"/>
                <a:cs typeface="DejaVu Sans" panose="020B0603030804020204" pitchFamily="34" charset="0"/>
              </a:rPr>
              <a:t>Tension </a:t>
            </a:r>
            <a:r>
              <a:rPr lang="fr-FR" dirty="0">
                <a:solidFill>
                  <a:schemeClr val="tx1"/>
                </a:solidFill>
                <a:effectLst/>
                <a:ea typeface="DejaVu Sans" panose="020B0603030804020204" pitchFamily="34" charset="0"/>
                <a:cs typeface="DejaVu Sans" panose="020B0603030804020204" pitchFamily="34" charset="0"/>
              </a:rPr>
              <a:t>nominale 27,5 v ± 0,5 </a:t>
            </a:r>
            <a:r>
              <a:rPr lang="fr-FR" dirty="0">
                <a:solidFill>
                  <a:schemeClr val="tx1"/>
                </a:solidFill>
                <a:ea typeface="DejaVu Sans" panose="020B0603030804020204" pitchFamily="34" charset="0"/>
                <a:cs typeface="DejaVu Sans" panose="020B0603030804020204" pitchFamily="34" charset="0"/>
              </a:rPr>
              <a:t>V</a:t>
            </a:r>
            <a:r>
              <a:rPr lang="fr-FR" dirty="0">
                <a:solidFill>
                  <a:schemeClr val="tx1"/>
                </a:solidFill>
                <a:effectLst/>
                <a:ea typeface="DejaVu Sans" panose="020B0603030804020204" pitchFamily="34" charset="0"/>
                <a:cs typeface="DejaVu Sans" panose="020B0603030804020204" pitchFamily="34" charset="0"/>
              </a:rPr>
              <a:t>.</a:t>
            </a:r>
          </a:p>
        </p:txBody>
      </p:sp>
      <p:sp>
        <p:nvSpPr>
          <p:cNvPr id="7" name="ZoneTexte 6">
            <a:extLst>
              <a:ext uri="{FF2B5EF4-FFF2-40B4-BE49-F238E27FC236}">
                <a16:creationId xmlns:a16="http://schemas.microsoft.com/office/drawing/2014/main" id="{211FD181-49D2-EB67-F67B-5D91BA1A8C94}"/>
              </a:ext>
            </a:extLst>
          </p:cNvPr>
          <p:cNvSpPr txBox="1"/>
          <p:nvPr/>
        </p:nvSpPr>
        <p:spPr>
          <a:xfrm>
            <a:off x="246043" y="4067941"/>
            <a:ext cx="1169991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solidFill>
                  <a:srgbClr val="000000"/>
                </a:solidFill>
                <a:effectLst/>
                <a:ea typeface="DejaVu Sans" panose="020B0603030804020204" pitchFamily="34" charset="0"/>
                <a:cs typeface="DejaVu Sans" panose="020B0603030804020204" pitchFamily="34" charset="0"/>
              </a:rPr>
              <a:t>Ces réseaux sont alimentés :</a:t>
            </a:r>
          </a:p>
          <a:p>
            <a:pPr marL="342900" lvl="0" indent="-342900" algn="l">
              <a:lnSpc>
                <a:spcPct val="150000"/>
              </a:lnSpc>
              <a:buClr>
                <a:srgbClr val="000000"/>
              </a:buClr>
              <a:buSzPts val="1200"/>
              <a:buFont typeface="+mj-lt"/>
              <a:buAutoNum type="arabicPeriod"/>
              <a:tabLst>
                <a:tab pos="24892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la batterie de </a:t>
            </a:r>
            <a:r>
              <a:rPr lang="fr-FR" sz="1800" u="none" strike="noStrike" spc="-50" dirty="0" smtClean="0">
                <a:solidFill>
                  <a:srgbClr val="000000"/>
                </a:solidFill>
                <a:effectLst/>
                <a:ea typeface="Times New Roman" panose="02020603050405020304" pitchFamily="18" charset="0"/>
                <a:cs typeface="Times New Roman" panose="02020603050405020304" pitchFamily="18" charset="0"/>
              </a:rPr>
              <a:t>bord. Une </a:t>
            </a:r>
            <a:r>
              <a:rPr lang="fr-FR" sz="1800" u="none" strike="noStrike" spc="-50" dirty="0">
                <a:solidFill>
                  <a:srgbClr val="000000"/>
                </a:solidFill>
                <a:effectLst/>
                <a:ea typeface="Times New Roman" panose="02020603050405020304" pitchFamily="18" charset="0"/>
                <a:cs typeface="Times New Roman" panose="02020603050405020304" pitchFamily="18" charset="0"/>
              </a:rPr>
              <a:t>tension minimum de 24 v.</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dynamos, ou générateurs de courant en continu entraînés par les GTP ou GTR (la tension développée doit être régulée).</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TR sur les avions pourvus d’une génération alternative sans dispositif de régulation.</a:t>
            </a:r>
          </a:p>
        </p:txBody>
      </p:sp>
      <p:sp>
        <p:nvSpPr>
          <p:cNvPr id="6" name="ZoneTexte 5">
            <a:extLst>
              <a:ext uri="{FF2B5EF4-FFF2-40B4-BE49-F238E27FC236}">
                <a16:creationId xmlns:a16="http://schemas.microsoft.com/office/drawing/2014/main" id="{97E7C153-5526-1B5D-090F-35715E6A79D1}"/>
              </a:ext>
            </a:extLst>
          </p:cNvPr>
          <p:cNvSpPr txBox="1"/>
          <p:nvPr/>
        </p:nvSpPr>
        <p:spPr>
          <a:xfrm>
            <a:off x="5239027" y="41539"/>
            <a:ext cx="24044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r>
              <a:rPr lang="fr-FR" b="1" dirty="0">
                <a:solidFill>
                  <a:srgbClr val="2F5496"/>
                </a:solidFill>
                <a:effectLst/>
                <a:ea typeface="Times New Roman" panose="02020603050405020304" pitchFamily="18" charset="0"/>
                <a:cs typeface="Times New Roman" panose="02020603050405020304" pitchFamily="18" charset="0"/>
              </a:rPr>
              <a:t>COURANT CONTINU</a:t>
            </a:r>
          </a:p>
        </p:txBody>
      </p:sp>
      <p:sp>
        <p:nvSpPr>
          <p:cNvPr id="8" name="ZoneTexte 7">
            <a:extLst>
              <a:ext uri="{FF2B5EF4-FFF2-40B4-BE49-F238E27FC236}">
                <a16:creationId xmlns:a16="http://schemas.microsoft.com/office/drawing/2014/main" id="{9EA6063D-78CF-18A9-2B9E-0D7F631D7318}"/>
              </a:ext>
            </a:extLst>
          </p:cNvPr>
          <p:cNvSpPr txBox="1"/>
          <p:nvPr/>
        </p:nvSpPr>
        <p:spPr>
          <a:xfrm>
            <a:off x="246042" y="1258047"/>
            <a:ext cx="1055048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solidFill>
                  <a:srgbClr val="000000"/>
                </a:solidFill>
                <a:effectLst/>
                <a:ea typeface="DejaVu Sans" panose="020B0603030804020204" pitchFamily="34" charset="0"/>
                <a:cs typeface="DejaVu Sans" panose="020B0603030804020204" pitchFamily="34" charset="0"/>
              </a:rPr>
              <a:t>La distribution est monofilaire, </a:t>
            </a:r>
          </a:p>
          <a:p>
            <a:pPr algn="just"/>
            <a:r>
              <a:rPr lang="fr-FR" dirty="0">
                <a:solidFill>
                  <a:srgbClr val="000000"/>
                </a:solidFill>
                <a:effectLst/>
                <a:ea typeface="DejaVu Sans" panose="020B0603030804020204" pitchFamily="34" charset="0"/>
                <a:cs typeface="DejaVu Sans" panose="020B0603030804020204" pitchFamily="34" charset="0"/>
              </a:rPr>
              <a:t>le retour du courant s’effectue par la structure de l’avion (masse ) </a:t>
            </a:r>
          </a:p>
          <a:p>
            <a:pPr algn="just"/>
            <a:r>
              <a:rPr lang="fr-FR" dirty="0">
                <a:solidFill>
                  <a:srgbClr val="000000"/>
                </a:solidFill>
                <a:effectLst/>
                <a:ea typeface="DejaVu Sans" panose="020B0603030804020204" pitchFamily="34" charset="0"/>
                <a:cs typeface="DejaVu Sans" panose="020B0603030804020204" pitchFamily="34" charset="0"/>
              </a:rPr>
              <a:t>toutes les parties métalliques de l’avion doivent être soigneusement reliées.</a:t>
            </a:r>
          </a:p>
        </p:txBody>
      </p:sp>
    </p:spTree>
    <p:extLst>
      <p:ext uri="{BB962C8B-B14F-4D97-AF65-F5344CB8AC3E}">
        <p14:creationId xmlns:p14="http://schemas.microsoft.com/office/powerpoint/2010/main" val="2397576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smtClea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5" name="ZoneTexte 4">
            <a:extLst>
              <a:ext uri="{FF2B5EF4-FFF2-40B4-BE49-F238E27FC236}">
                <a16:creationId xmlns:a16="http://schemas.microsoft.com/office/drawing/2014/main" id="{4818E728-CFF7-B3A8-4C5A-11E4E9441866}"/>
              </a:ext>
            </a:extLst>
          </p:cNvPr>
          <p:cNvSpPr txBox="1"/>
          <p:nvPr/>
        </p:nvSpPr>
        <p:spPr>
          <a:xfrm>
            <a:off x="488283" y="1465561"/>
            <a:ext cx="11170185"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Possibilité </a:t>
            </a:r>
            <a:r>
              <a:rPr lang="fr-FR" u="none" strike="noStrike" spc="-50" dirty="0">
                <a:effectLst/>
                <a:ea typeface="Times New Roman" panose="02020603050405020304" pitchFamily="18" charset="0"/>
                <a:cs typeface="Times New Roman" panose="02020603050405020304" pitchFamily="18" charset="0"/>
              </a:rPr>
              <a:t>de disposer à bord d'une réserve d'énergie (les batteries d’accus: en secours)</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Légèreté du petit matériel (relais, contacteurs).</a:t>
            </a: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Utilisation de moteurs à courant </a:t>
            </a:r>
            <a:r>
              <a:rPr lang="fr-FR" u="none" strike="noStrike" spc="-50" dirty="0" smtClean="0">
                <a:effectLst/>
                <a:ea typeface="Times New Roman" panose="02020603050405020304" pitchFamily="18" charset="0"/>
                <a:cs typeface="Times New Roman" panose="02020603050405020304" pitchFamily="18" charset="0"/>
              </a:rPr>
              <a:t>continu:  couple </a:t>
            </a:r>
            <a:r>
              <a:rPr lang="fr-FR" u="none" strike="noStrike" spc="-50" dirty="0">
                <a:effectLst/>
                <a:ea typeface="Times New Roman" panose="02020603050405020304" pitchFamily="18" charset="0"/>
                <a:cs typeface="Times New Roman" panose="02020603050405020304" pitchFamily="18" charset="0"/>
              </a:rPr>
              <a:t>de démarrage est </a:t>
            </a:r>
            <a:r>
              <a:rPr lang="fr-FR" u="none" strike="noStrike" spc="-50" dirty="0" smtClean="0">
                <a:effectLst/>
                <a:ea typeface="Times New Roman" panose="02020603050405020304" pitchFamily="18" charset="0"/>
                <a:cs typeface="Times New Roman" panose="02020603050405020304" pitchFamily="18" charset="0"/>
              </a:rPr>
              <a:t>élevé (actionneurs électromécaniques).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Simplicité </a:t>
            </a:r>
            <a:r>
              <a:rPr lang="fr-FR" u="none" strike="noStrike" spc="-50" dirty="0">
                <a:effectLst/>
                <a:ea typeface="Times New Roman" panose="02020603050405020304" pitchFamily="18" charset="0"/>
                <a:cs typeface="Times New Roman" panose="02020603050405020304" pitchFamily="18" charset="0"/>
              </a:rPr>
              <a:t>du couplage en parallèle des </a:t>
            </a:r>
            <a:r>
              <a:rPr lang="fr-FR" u="none" strike="noStrike" spc="-50" dirty="0" smtClean="0">
                <a:effectLst/>
                <a:ea typeface="Times New Roman" panose="02020603050405020304" pitchFamily="18" charset="0"/>
                <a:cs typeface="Times New Roman" panose="02020603050405020304" pitchFamily="18" charset="0"/>
              </a:rPr>
              <a:t>dynamos (tensions </a:t>
            </a:r>
            <a:r>
              <a:rPr lang="fr-FR" u="none" strike="noStrike" spc="-50" dirty="0">
                <a:effectLst/>
                <a:ea typeface="Times New Roman" panose="02020603050405020304" pitchFamily="18" charset="0"/>
                <a:cs typeface="Times New Roman" panose="02020603050405020304" pitchFamily="18" charset="0"/>
              </a:rPr>
              <a:t>développées soient </a:t>
            </a:r>
            <a:r>
              <a:rPr lang="fr-FR" u="none" strike="noStrike" spc="-50" dirty="0" smtClean="0">
                <a:effectLst/>
                <a:ea typeface="Times New Roman" panose="02020603050405020304" pitchFamily="18" charset="0"/>
                <a:cs typeface="Times New Roman" panose="02020603050405020304" pitchFamily="18" charset="0"/>
              </a:rPr>
              <a:t>identiques).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Possibilité sur les GMP de petite puissance, d'équiper l'avion de </a:t>
            </a:r>
            <a:r>
              <a:rPr lang="fr-FR" u="none" strike="noStrike" spc="-50" dirty="0" err="1" smtClean="0">
                <a:effectLst/>
                <a:ea typeface="Times New Roman" panose="02020603050405020304" pitchFamily="18" charset="0"/>
                <a:cs typeface="Times New Roman" panose="02020603050405020304" pitchFamily="18" charset="0"/>
              </a:rPr>
              <a:t>Génés</a:t>
            </a:r>
            <a:r>
              <a:rPr lang="fr-FR" spc="-50" dirty="0" smtClean="0">
                <a:ea typeface="Times New Roman" panose="02020603050405020304" pitchFamily="18" charset="0"/>
                <a:cs typeface="Times New Roman" panose="02020603050405020304" pitchFamily="18" charset="0"/>
              </a:rPr>
              <a:t>-</a:t>
            </a:r>
            <a:r>
              <a:rPr lang="fr-FR" spc="-50" dirty="0">
                <a:ea typeface="Times New Roman" panose="02020603050405020304" pitchFamily="18" charset="0"/>
                <a:cs typeface="Times New Roman" panose="02020603050405020304" pitchFamily="18" charset="0"/>
              </a:rPr>
              <a:t>D</a:t>
            </a:r>
            <a:r>
              <a:rPr lang="fr-FR" u="none" strike="noStrike" spc="-50" dirty="0" smtClean="0">
                <a:effectLst/>
                <a:ea typeface="Times New Roman" panose="02020603050405020304" pitchFamily="18" charset="0"/>
                <a:cs typeface="Times New Roman" panose="02020603050405020304" pitchFamily="18" charset="0"/>
              </a:rPr>
              <a:t>émarreurs</a:t>
            </a:r>
            <a:r>
              <a:rPr lang="fr-FR" u="none" strike="noStrike" spc="-50" dirty="0">
                <a:effectLst/>
                <a:ea typeface="Times New Roman" panose="02020603050405020304" pitchFamily="18" charset="0"/>
                <a:cs typeface="Times New Roman" panose="02020603050405020304" pitchFamily="18" charset="0"/>
              </a:rPr>
              <a:t>, basées sur le phénomène de réversibilité de la dynamo.</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La basse tension 28v est sans </a:t>
            </a:r>
            <a:r>
              <a:rPr lang="fr-FR" u="none" strike="noStrike" spc="-50" dirty="0" smtClean="0">
                <a:effectLst/>
                <a:ea typeface="Times New Roman" panose="02020603050405020304" pitchFamily="18" charset="0"/>
                <a:cs typeface="Times New Roman" panose="02020603050405020304" pitchFamily="18" charset="0"/>
              </a:rPr>
              <a:t>danger.</a:t>
            </a:r>
            <a:endParaRPr lang="fr-FR" u="none" strike="noStrike" spc="-50" dirty="0">
              <a:effectLst/>
              <a:ea typeface="Times New Roman" panose="02020603050405020304" pitchFamily="18" charset="0"/>
              <a:cs typeface="Times New Roman" panose="02020603050405020304" pitchFamily="18" charset="0"/>
            </a:endParaRPr>
          </a:p>
        </p:txBody>
      </p:sp>
      <p:sp>
        <p:nvSpPr>
          <p:cNvPr id="3" name="Rectangle 2"/>
          <p:cNvSpPr/>
          <p:nvPr/>
        </p:nvSpPr>
        <p:spPr>
          <a:xfrm>
            <a:off x="4816387" y="468219"/>
            <a:ext cx="3197286" cy="507831"/>
          </a:xfrm>
          <a:prstGeom prst="rect">
            <a:avLst/>
          </a:prstGeom>
        </p:spPr>
        <p:txBody>
          <a:bodyPr wrap="none">
            <a:spAutoFit/>
          </a:bodyPr>
          <a:lstStyle/>
          <a:p>
            <a:pPr marL="265113" indent="-265113" algn="ctr">
              <a:lnSpc>
                <a:spcPct val="150000"/>
              </a:lnSpc>
              <a:buClr>
                <a:srgbClr val="000000"/>
              </a:buClr>
              <a:buSzPts val="1200"/>
              <a:tabLst>
                <a:tab pos="717550" algn="l"/>
                <a:tab pos="10852150" algn="l"/>
              </a:tabLst>
            </a:pPr>
            <a:r>
              <a:rPr lang="fr-FR" b="1" spc="-50" dirty="0">
                <a:cs typeface="Times New Roman" panose="02020603050405020304" pitchFamily="18" charset="0"/>
              </a:rPr>
              <a:t>COURANT CONTINU: AVANTAGES</a:t>
            </a:r>
          </a:p>
        </p:txBody>
      </p:sp>
    </p:spTree>
    <p:extLst>
      <p:ext uri="{BB962C8B-B14F-4D97-AF65-F5344CB8AC3E}">
        <p14:creationId xmlns:p14="http://schemas.microsoft.com/office/powerpoint/2010/main" val="376617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733BCDDD-7EFC-4ECC-9C37-B455B72959E5}"/>
              </a:ext>
            </a:extLst>
          </p:cNvPr>
          <p:cNvSpPr txBox="1"/>
          <p:nvPr/>
        </p:nvSpPr>
        <p:spPr>
          <a:xfrm>
            <a:off x="588026" y="2063018"/>
            <a:ext cx="725851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Tx/>
              <a:buChar char="-"/>
            </a:pPr>
            <a:r>
              <a:rPr lang="fr-FR" spc="-50" dirty="0" smtClean="0">
                <a:effectLst/>
                <a:ea typeface="Times New Roman" panose="02020603050405020304" pitchFamily="18" charset="0"/>
              </a:rPr>
              <a:t>Les </a:t>
            </a:r>
            <a:r>
              <a:rPr lang="fr-FR" spc="-50" dirty="0">
                <a:cs typeface="Times New Roman" panose="02020603050405020304" pitchFamily="18" charset="0"/>
              </a:rPr>
              <a:t>moteurs</a:t>
            </a:r>
            <a:r>
              <a:rPr lang="fr-FR" spc="-50" dirty="0">
                <a:effectLst/>
                <a:ea typeface="Times New Roman" panose="02020603050405020304" pitchFamily="18" charset="0"/>
              </a:rPr>
              <a:t>, les dynamos, les relais, les dispositifs d'allumage sont générateurs de </a:t>
            </a:r>
            <a:r>
              <a:rPr lang="fr-FR" dirty="0">
                <a:solidFill>
                  <a:srgbClr val="000000"/>
                </a:solidFill>
                <a:effectLst/>
                <a:ea typeface="DejaVu Sans" panose="020B0603030804020204" pitchFamily="34" charset="0"/>
              </a:rPr>
              <a:t>parasites: affecter le fonctionnement des récepteurs de bord ; </a:t>
            </a:r>
          </a:p>
          <a:p>
            <a:pPr marL="285750" indent="-285750" algn="just">
              <a:lnSpc>
                <a:spcPct val="150000"/>
              </a:lnSpc>
              <a:buFontTx/>
              <a:buChar char="-"/>
            </a:pPr>
            <a:r>
              <a:rPr lang="fr-FR" dirty="0">
                <a:solidFill>
                  <a:srgbClr val="000000"/>
                </a:solidFill>
                <a:effectLst/>
                <a:ea typeface="DejaVu Sans" panose="020B0603030804020204" pitchFamily="34" charset="0"/>
              </a:rPr>
              <a:t>une </a:t>
            </a:r>
            <a:r>
              <a:rPr lang="fr-FR" spc="-50" dirty="0">
                <a:effectLst/>
                <a:ea typeface="Times New Roman" panose="02020603050405020304" pitchFamily="18" charset="0"/>
              </a:rPr>
              <a:t>commutation parfaite entre balais et collecteur  est pratiquement irréalisable: nécessite la présence de dispositifs de filtrage lourds et encombrants.</a:t>
            </a:r>
          </a:p>
          <a:p>
            <a:pPr marL="285750" indent="-285750" algn="just">
              <a:lnSpc>
                <a:spcPct val="150000"/>
              </a:lnSpc>
              <a:buFontTx/>
              <a:buChar char="-"/>
            </a:pPr>
            <a:r>
              <a:rPr lang="fr-FR" spc="-50" dirty="0">
                <a:effectLst/>
                <a:ea typeface="Times New Roman" panose="02020603050405020304" pitchFamily="18" charset="0"/>
              </a:rPr>
              <a:t>Entretien des machines et matériels rend nécessaire de la part de la  maintenance: une surveillance permanente, ainsi que des révisions périodiques.</a:t>
            </a:r>
            <a:endParaRPr lang="fr-FR" dirty="0"/>
          </a:p>
        </p:txBody>
      </p:sp>
      <p:sp>
        <p:nvSpPr>
          <p:cNvPr id="3" name="Rectangle 2"/>
          <p:cNvSpPr/>
          <p:nvPr/>
        </p:nvSpPr>
        <p:spPr>
          <a:xfrm>
            <a:off x="4605752" y="688404"/>
            <a:ext cx="3618555" cy="507831"/>
          </a:xfrm>
          <a:prstGeom prst="rect">
            <a:avLst/>
          </a:prstGeom>
        </p:spPr>
        <p:txBody>
          <a:bodyPr wrap="none">
            <a:spAutoFit/>
          </a:bodyPr>
          <a:lstStyle/>
          <a:p>
            <a:pPr marL="265113" indent="-265113" algn="ctr">
              <a:lnSpc>
                <a:spcPct val="150000"/>
              </a:lnSpc>
              <a:buClr>
                <a:srgbClr val="000000"/>
              </a:buClr>
              <a:buSzPts val="1200"/>
              <a:tabLst>
                <a:tab pos="718820" algn="l"/>
              </a:tabLst>
            </a:pPr>
            <a:r>
              <a:rPr lang="fr-FR" b="1" spc="-50" dirty="0">
                <a:ea typeface="Times New Roman" panose="02020603050405020304" pitchFamily="18" charset="0"/>
                <a:cs typeface="Times New Roman" panose="02020603050405020304" pitchFamily="18" charset="0"/>
              </a:rPr>
              <a:t>COURANT CONTINU: INCONVENIENTS</a:t>
            </a:r>
          </a:p>
        </p:txBody>
      </p:sp>
      <p:pic>
        <p:nvPicPr>
          <p:cNvPr id="4" name="Image 3"/>
          <p:cNvPicPr>
            <a:picLocks noChangeAspect="1"/>
          </p:cNvPicPr>
          <p:nvPr/>
        </p:nvPicPr>
        <p:blipFill>
          <a:blip r:embed="rId2"/>
          <a:stretch>
            <a:fillRect/>
          </a:stretch>
        </p:blipFill>
        <p:spPr>
          <a:xfrm>
            <a:off x="9201121" y="1196235"/>
            <a:ext cx="2668301" cy="2005369"/>
          </a:xfrm>
          <a:prstGeom prst="rect">
            <a:avLst/>
          </a:prstGeom>
        </p:spPr>
      </p:pic>
      <p:pic>
        <p:nvPicPr>
          <p:cNvPr id="5" name="Image 4"/>
          <p:cNvPicPr>
            <a:picLocks noChangeAspect="1"/>
          </p:cNvPicPr>
          <p:nvPr/>
        </p:nvPicPr>
        <p:blipFill>
          <a:blip r:embed="rId3"/>
          <a:stretch>
            <a:fillRect/>
          </a:stretch>
        </p:blipFill>
        <p:spPr>
          <a:xfrm>
            <a:off x="9207141" y="3671649"/>
            <a:ext cx="2662281" cy="2123669"/>
          </a:xfrm>
          <a:prstGeom prst="rect">
            <a:avLst/>
          </a:prstGeom>
        </p:spPr>
      </p:pic>
    </p:spTree>
    <p:extLst>
      <p:ext uri="{BB962C8B-B14F-4D97-AF65-F5344CB8AC3E}">
        <p14:creationId xmlns:p14="http://schemas.microsoft.com/office/powerpoint/2010/main" val="4071008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1459" y="2733696"/>
            <a:ext cx="4250844"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3600" b="1" dirty="0">
                <a:latin typeface="Calibri Light" panose="020F0302020204030204" pitchFamily="34" charset="0"/>
                <a:ea typeface="Times New Roman" panose="02020603050405020304" pitchFamily="18" charset="0"/>
                <a:cs typeface="Times New Roman" panose="02020603050405020304" pitchFamily="18" charset="0"/>
              </a:rPr>
              <a:t>COURANT </a:t>
            </a:r>
            <a:r>
              <a:rPr lang="fr-FR" sz="3600" b="1" dirty="0" smtClean="0">
                <a:latin typeface="Calibri Light" panose="020F0302020204030204" pitchFamily="34" charset="0"/>
                <a:ea typeface="Times New Roman" panose="02020603050405020304" pitchFamily="18" charset="0"/>
                <a:cs typeface="Times New Roman" panose="02020603050405020304" pitchFamily="18" charset="0"/>
              </a:rPr>
              <a:t>ALTERNATIF</a:t>
            </a:r>
            <a:endParaRPr lang="fr-FR" sz="3600" b="1" dirty="0"/>
          </a:p>
        </p:txBody>
      </p:sp>
    </p:spTree>
    <p:extLst>
      <p:ext uri="{BB962C8B-B14F-4D97-AF65-F5344CB8AC3E}">
        <p14:creationId xmlns:p14="http://schemas.microsoft.com/office/powerpoint/2010/main" val="910381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91E98B6C-7909-7BB5-650D-ACE477A3E2F7}"/>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73BA4726-B82D-535E-02E2-2F57A1ACEAD1}"/>
              </a:ext>
            </a:extLst>
          </p:cNvPr>
          <p:cNvSpPr txBox="1"/>
          <p:nvPr/>
        </p:nvSpPr>
        <p:spPr>
          <a:xfrm>
            <a:off x="4877259" y="710770"/>
            <a:ext cx="2437482"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lvl="1"/>
            <a:r>
              <a:rPr lang="fr-FR" b="1" dirty="0">
                <a:solidFill>
                  <a:srgbClr val="2F5496"/>
                </a:solidFill>
                <a:effectLst/>
                <a:ea typeface="Times New Roman" panose="02020603050405020304" pitchFamily="18" charset="0"/>
                <a:cs typeface="Times New Roman" panose="02020603050405020304" pitchFamily="18" charset="0"/>
              </a:rPr>
              <a:t>GENERALITES</a:t>
            </a:r>
          </a:p>
        </p:txBody>
      </p:sp>
      <p:sp>
        <p:nvSpPr>
          <p:cNvPr id="15" name="ZoneTexte 14">
            <a:extLst>
              <a:ext uri="{FF2B5EF4-FFF2-40B4-BE49-F238E27FC236}">
                <a16:creationId xmlns:a16="http://schemas.microsoft.com/office/drawing/2014/main" id="{95DDA314-4449-C741-9288-6B461891A8F6}"/>
              </a:ext>
            </a:extLst>
          </p:cNvPr>
          <p:cNvSpPr txBox="1"/>
          <p:nvPr/>
        </p:nvSpPr>
        <p:spPr>
          <a:xfrm>
            <a:off x="679046" y="2138139"/>
            <a:ext cx="7321954"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spc="-50" dirty="0">
                <a:effectLst/>
                <a:ea typeface="Times New Roman" panose="02020603050405020304" pitchFamily="18" charset="0"/>
              </a:rPr>
              <a:t>Les énergies utilisées à bord des avions sont des énergies dites de servitudes, </a:t>
            </a:r>
            <a:endParaRPr lang="fr-FR" spc="-50" dirty="0" smtClean="0">
              <a:effectLst/>
              <a:ea typeface="Times New Roman" panose="02020603050405020304" pitchFamily="18" charset="0"/>
            </a:endParaRPr>
          </a:p>
          <a:p>
            <a:pPr marL="285750" indent="-285750" algn="just">
              <a:lnSpc>
                <a:spcPct val="150000"/>
              </a:lnSpc>
              <a:buFont typeface="Wingdings" panose="05000000000000000000" pitchFamily="2" charset="2"/>
              <a:buChar char="q"/>
            </a:pPr>
            <a:r>
              <a:rPr lang="fr-FR" spc="-50" dirty="0">
                <a:ea typeface="Times New Roman" panose="02020603050405020304" pitchFamily="18" charset="0"/>
              </a:rPr>
              <a:t>E</a:t>
            </a:r>
            <a:r>
              <a:rPr lang="fr-FR" spc="-50" dirty="0" smtClean="0">
                <a:effectLst/>
                <a:ea typeface="Times New Roman" panose="02020603050405020304" pitchFamily="18" charset="0"/>
              </a:rPr>
              <a:t>lles </a:t>
            </a:r>
            <a:r>
              <a:rPr lang="fr-FR" spc="-50" dirty="0">
                <a:effectLst/>
                <a:ea typeface="Times New Roman" panose="02020603050405020304" pitchFamily="18" charset="0"/>
              </a:rPr>
              <a:t>ne </a:t>
            </a:r>
            <a:r>
              <a:rPr lang="fr-FR" spc="-50" dirty="0" smtClean="0">
                <a:effectLst/>
                <a:ea typeface="Times New Roman" panose="02020603050405020304" pitchFamily="18" charset="0"/>
              </a:rPr>
              <a:t>servent pas </a:t>
            </a:r>
            <a:r>
              <a:rPr lang="fr-FR" spc="-50" dirty="0">
                <a:effectLst/>
                <a:ea typeface="Times New Roman" panose="02020603050405020304" pitchFamily="18" charset="0"/>
              </a:rPr>
              <a:t>directement à la propulsion de l'avion mais elles sont </a:t>
            </a:r>
            <a:r>
              <a:rPr lang="fr-FR" spc="-50" dirty="0" smtClean="0">
                <a:effectLst/>
                <a:ea typeface="Times New Roman" panose="02020603050405020304" pitchFamily="18" charset="0"/>
              </a:rPr>
              <a:t>indispensables.</a:t>
            </a:r>
          </a:p>
          <a:p>
            <a:pPr marL="285750" indent="-285750" algn="just">
              <a:lnSpc>
                <a:spcPct val="150000"/>
              </a:lnSpc>
              <a:buFont typeface="Wingdings" panose="05000000000000000000" pitchFamily="2" charset="2"/>
              <a:buChar char="q"/>
            </a:pPr>
            <a:r>
              <a:rPr lang="fr-FR" spc="-50" dirty="0" smtClean="0">
                <a:effectLst/>
                <a:ea typeface="Times New Roman" panose="02020603050405020304" pitchFamily="18" charset="0"/>
              </a:rPr>
              <a:t>Elles permettent d'améliorer </a:t>
            </a:r>
            <a:r>
              <a:rPr lang="fr-FR" spc="-50" dirty="0">
                <a:effectLst/>
                <a:ea typeface="Times New Roman" panose="02020603050405020304" pitchFamily="18" charset="0"/>
              </a:rPr>
              <a:t>:</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LES PERFORMANCES DE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LA SECURITE DU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 CONFORT DE L'EQUIPAGE ET DES PASSAGERS</a:t>
            </a:r>
            <a:endParaRPr lang="fr-FR" spc="-50" dirty="0">
              <a:effectLst/>
              <a:ea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8646432" y="2764037"/>
            <a:ext cx="2952750" cy="1749023"/>
          </a:xfrm>
          <a:prstGeom prst="rect">
            <a:avLst/>
          </a:prstGeom>
        </p:spPr>
      </p:pic>
      <p:pic>
        <p:nvPicPr>
          <p:cNvPr id="9218" name="Picture 2" descr="Les progrès et les nouveaux enjeux de la sécurité aérienne - Capital.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432" y="1080102"/>
            <a:ext cx="2952750" cy="155257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8646432" y="4644419"/>
            <a:ext cx="2952750" cy="1743075"/>
          </a:xfrm>
          <a:prstGeom prst="rect">
            <a:avLst/>
          </a:prstGeom>
        </p:spPr>
      </p:pic>
    </p:spTree>
    <p:extLst>
      <p:ext uri="{BB962C8B-B14F-4D97-AF65-F5344CB8AC3E}">
        <p14:creationId xmlns:p14="http://schemas.microsoft.com/office/powerpoint/2010/main" val="2561373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53" y="1498956"/>
            <a:ext cx="8237516"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une </a:t>
            </a:r>
            <a:r>
              <a:rPr lang="fr-FR" dirty="0"/>
              <a:t>source de tension continue présente toujours les mêmes </a:t>
            </a:r>
            <a:r>
              <a:rPr lang="fr-FR" dirty="0" smtClean="0"/>
              <a:t>polarités</a:t>
            </a:r>
          </a:p>
          <a:p>
            <a:r>
              <a:rPr lang="fr-FR" dirty="0" smtClean="0"/>
              <a:t>une </a:t>
            </a:r>
            <a:r>
              <a:rPr lang="fr-FR" dirty="0"/>
              <a:t>source de tension alternative présente à ses bornes une polarité qui s'inverse périodiquement.</a:t>
            </a:r>
          </a:p>
          <a:p>
            <a:r>
              <a:rPr lang="fr-FR" b="1" dirty="0" smtClean="0"/>
              <a:t>Paramètres </a:t>
            </a:r>
            <a:r>
              <a:rPr lang="fr-FR" b="1" dirty="0"/>
              <a:t>d'une grandeur alternative</a:t>
            </a:r>
          </a:p>
          <a:p>
            <a:r>
              <a:rPr lang="fr-FR" b="1" dirty="0" smtClean="0"/>
              <a:t>Amplitude</a:t>
            </a:r>
            <a:r>
              <a:rPr lang="fr-FR" dirty="0" smtClean="0"/>
              <a:t>: L'amplitude </a:t>
            </a:r>
            <a:r>
              <a:rPr lang="fr-FR" dirty="0"/>
              <a:t>(A) est la valeur instantanée e </a:t>
            </a:r>
            <a:r>
              <a:rPr lang="fr-FR" dirty="0" smtClean="0"/>
              <a:t>maximale</a:t>
            </a:r>
            <a:endParaRPr lang="fr-FR" dirty="0"/>
          </a:p>
          <a:p>
            <a:r>
              <a:rPr lang="fr-FR" b="1" dirty="0" smtClean="0"/>
              <a:t>Période: </a:t>
            </a:r>
            <a:r>
              <a:rPr lang="fr-FR" dirty="0" smtClean="0"/>
              <a:t>La </a:t>
            </a:r>
            <a:r>
              <a:rPr lang="fr-FR" dirty="0"/>
              <a:t>période (T) est le temps en secondes que met la grandeur à se reproduire strictement identique à elle-même et dans le même sens.</a:t>
            </a:r>
          </a:p>
          <a:p>
            <a:r>
              <a:rPr lang="fr-FR" b="1" dirty="0" smtClean="0"/>
              <a:t>Fréquence: </a:t>
            </a:r>
            <a:r>
              <a:rPr lang="fr-FR" dirty="0" smtClean="0"/>
              <a:t>La </a:t>
            </a:r>
            <a:r>
              <a:rPr lang="fr-FR" dirty="0"/>
              <a:t>fréquence (F) est le nombre de cycles (ou de périodes) se produisant par seconde. Elle s'exprime en hertz (Hz</a:t>
            </a:r>
            <a:r>
              <a:rPr lang="fr-FR" dirty="0" smtClean="0"/>
              <a:t>).</a:t>
            </a:r>
          </a:p>
          <a:p>
            <a:endParaRPr lang="fr-FR" dirty="0"/>
          </a:p>
        </p:txBody>
      </p:sp>
      <p:sp>
        <p:nvSpPr>
          <p:cNvPr id="6" name="Rectangle 5"/>
          <p:cNvSpPr/>
          <p:nvPr/>
        </p:nvSpPr>
        <p:spPr>
          <a:xfrm>
            <a:off x="5275638" y="461269"/>
            <a:ext cx="1963871" cy="369332"/>
          </a:xfrm>
          <a:prstGeom prst="rect">
            <a:avLst/>
          </a:prstGeom>
        </p:spPr>
        <p:txBody>
          <a:bodyPr wrap="none">
            <a:spAutoFit/>
          </a:bodyPr>
          <a:lstStyle/>
          <a:p>
            <a:r>
              <a:rPr lang="fr-FR" dirty="0"/>
              <a:t>Tension alternative</a:t>
            </a:r>
          </a:p>
        </p:txBody>
      </p:sp>
      <p:pic>
        <p:nvPicPr>
          <p:cNvPr id="7" name="Image 6"/>
          <p:cNvPicPr>
            <a:picLocks noChangeAspect="1"/>
          </p:cNvPicPr>
          <p:nvPr/>
        </p:nvPicPr>
        <p:blipFill>
          <a:blip r:embed="rId2"/>
          <a:stretch>
            <a:fillRect/>
          </a:stretch>
        </p:blipFill>
        <p:spPr>
          <a:xfrm>
            <a:off x="8526483" y="2406656"/>
            <a:ext cx="3653280" cy="1877920"/>
          </a:xfrm>
          <a:prstGeom prst="rect">
            <a:avLst/>
          </a:prstGeom>
        </p:spPr>
      </p:pic>
      <p:sp>
        <p:nvSpPr>
          <p:cNvPr id="8" name="Rectangle 7"/>
          <p:cNvSpPr/>
          <p:nvPr/>
        </p:nvSpPr>
        <p:spPr>
          <a:xfrm>
            <a:off x="5122648" y="91937"/>
            <a:ext cx="22698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a:t>
            </a:r>
            <a:r>
              <a:rPr lang="fr-FR" b="1" dirty="0" smtClean="0">
                <a:latin typeface="Calibri Light" panose="020F0302020204030204" pitchFamily="34" charset="0"/>
                <a:ea typeface="Times New Roman" panose="02020603050405020304" pitchFamily="18" charset="0"/>
                <a:cs typeface="Times New Roman" panose="02020603050405020304" pitchFamily="18" charset="0"/>
              </a:rPr>
              <a:t>ALTERNATIF</a:t>
            </a:r>
            <a:endParaRPr lang="fr-FR" b="1" dirty="0"/>
          </a:p>
        </p:txBody>
      </p:sp>
      <p:sp>
        <p:nvSpPr>
          <p:cNvPr id="9" name="Rectangle 8"/>
          <p:cNvSpPr/>
          <p:nvPr/>
        </p:nvSpPr>
        <p:spPr>
          <a:xfrm>
            <a:off x="8237516" y="4410735"/>
            <a:ext cx="4057201" cy="369332"/>
          </a:xfrm>
          <a:prstGeom prst="rect">
            <a:avLst/>
          </a:prstGeom>
        </p:spPr>
        <p:txBody>
          <a:bodyPr wrap="none">
            <a:spAutoFit/>
          </a:bodyPr>
          <a:lstStyle/>
          <a:p>
            <a:r>
              <a:rPr lang="fr-FR" dirty="0"/>
              <a:t>La tension e est alternative et sinusoïdale</a:t>
            </a:r>
          </a:p>
        </p:txBody>
      </p:sp>
      <p:pic>
        <p:nvPicPr>
          <p:cNvPr id="10" name="Image 9"/>
          <p:cNvPicPr>
            <a:picLocks noChangeAspect="1"/>
          </p:cNvPicPr>
          <p:nvPr/>
        </p:nvPicPr>
        <p:blipFill>
          <a:blip r:embed="rId3"/>
          <a:stretch>
            <a:fillRect/>
          </a:stretch>
        </p:blipFill>
        <p:spPr>
          <a:xfrm>
            <a:off x="9538161" y="5169622"/>
            <a:ext cx="1238400" cy="675120"/>
          </a:xfrm>
          <a:prstGeom prst="rect">
            <a:avLst/>
          </a:prstGeom>
        </p:spPr>
      </p:pic>
    </p:spTree>
    <p:extLst>
      <p:ext uri="{BB962C8B-B14F-4D97-AF65-F5344CB8AC3E}">
        <p14:creationId xmlns:p14="http://schemas.microsoft.com/office/powerpoint/2010/main" val="3373163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4868" t="6688" r="9566" b="21541"/>
          <a:stretch/>
        </p:blipFill>
        <p:spPr>
          <a:xfrm>
            <a:off x="2201251" y="4794577"/>
            <a:ext cx="8327844" cy="18288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61573" y="1199933"/>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a:t>On appelle phase du signal, l'angle atteint au temps t.</a:t>
            </a:r>
          </a:p>
          <a:p>
            <a:pPr marL="285750" indent="-285750" algn="just">
              <a:lnSpc>
                <a:spcPct val="150000"/>
              </a:lnSpc>
              <a:buFont typeface="Arial" panose="020B0604020202020204" pitchFamily="34" charset="0"/>
              <a:buChar char="•"/>
            </a:pPr>
            <a:r>
              <a:rPr lang="fr-FR" dirty="0" smtClean="0"/>
              <a:t>Cette </a:t>
            </a:r>
            <a:r>
              <a:rPr lang="fr-FR" dirty="0"/>
              <a:t>notion est utile pour visualiser si deux signaux varient chronologiquement de la même manière.</a:t>
            </a:r>
          </a:p>
          <a:p>
            <a:pPr marL="285750" indent="-285750" algn="just">
              <a:lnSpc>
                <a:spcPct val="150000"/>
              </a:lnSpc>
              <a:buFont typeface="Arial" panose="020B0604020202020204" pitchFamily="34" charset="0"/>
              <a:buChar char="•"/>
            </a:pPr>
            <a:r>
              <a:rPr lang="fr-FR" dirty="0" smtClean="0"/>
              <a:t>Si </a:t>
            </a:r>
            <a:r>
              <a:rPr lang="fr-FR" dirty="0"/>
              <a:t>deux signaux atteignent leur maximum simultanément, nous dirons qu'ils sont en phase.</a:t>
            </a:r>
          </a:p>
          <a:p>
            <a:pPr marL="285750" indent="-285750" algn="just">
              <a:lnSpc>
                <a:spcPct val="150000"/>
              </a:lnSpc>
              <a:buFont typeface="Arial" panose="020B0604020202020204" pitchFamily="34" charset="0"/>
              <a:buChar char="•"/>
            </a:pPr>
            <a:r>
              <a:rPr lang="fr-FR" dirty="0" smtClean="0"/>
              <a:t>Si </a:t>
            </a:r>
            <a:r>
              <a:rPr lang="fr-FR" dirty="0"/>
              <a:t>deux signaux n'atteignent pas leur maximum simultanément, nous dirons qu'ils sont en décalage de phase ou déphasés.</a:t>
            </a:r>
          </a:p>
        </p:txBody>
      </p:sp>
      <p:sp>
        <p:nvSpPr>
          <p:cNvPr id="6" name="Rectangle 5"/>
          <p:cNvSpPr/>
          <p:nvPr/>
        </p:nvSpPr>
        <p:spPr>
          <a:xfrm>
            <a:off x="5275638" y="461269"/>
            <a:ext cx="1963871" cy="369332"/>
          </a:xfrm>
          <a:prstGeom prst="rect">
            <a:avLst/>
          </a:prstGeom>
        </p:spPr>
        <p:txBody>
          <a:bodyPr wrap="none">
            <a:spAutoFit/>
          </a:bodyPr>
          <a:lstStyle/>
          <a:p>
            <a:r>
              <a:rPr lang="fr-FR" dirty="0"/>
              <a:t>Tension alternative</a:t>
            </a:r>
          </a:p>
        </p:txBody>
      </p:sp>
      <p:sp>
        <p:nvSpPr>
          <p:cNvPr id="7" name="Rectangle 6"/>
          <p:cNvSpPr/>
          <p:nvPr/>
        </p:nvSpPr>
        <p:spPr>
          <a:xfrm>
            <a:off x="5122648" y="91937"/>
            <a:ext cx="22698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a:t>
            </a:r>
            <a:r>
              <a:rPr lang="fr-FR" b="1" dirty="0" smtClean="0">
                <a:latin typeface="Calibri Light" panose="020F0302020204030204" pitchFamily="34" charset="0"/>
                <a:ea typeface="Times New Roman" panose="02020603050405020304" pitchFamily="18" charset="0"/>
                <a:cs typeface="Times New Roman" panose="02020603050405020304" pitchFamily="18" charset="0"/>
              </a:rPr>
              <a:t>ALTERNATIF</a:t>
            </a:r>
            <a:endParaRPr lang="fr-FR" b="1" dirty="0"/>
          </a:p>
        </p:txBody>
      </p:sp>
      <p:pic>
        <p:nvPicPr>
          <p:cNvPr id="8" name="Image 7"/>
          <p:cNvPicPr>
            <a:picLocks noChangeAspect="1"/>
          </p:cNvPicPr>
          <p:nvPr/>
        </p:nvPicPr>
        <p:blipFill>
          <a:blip r:embed="rId3"/>
          <a:stretch>
            <a:fillRect/>
          </a:stretch>
        </p:blipFill>
        <p:spPr>
          <a:xfrm>
            <a:off x="6365173" y="1473761"/>
            <a:ext cx="5655036" cy="2868664"/>
          </a:xfrm>
          <a:prstGeom prst="rect">
            <a:avLst/>
          </a:prstGeom>
        </p:spPr>
      </p:pic>
    </p:spTree>
    <p:extLst>
      <p:ext uri="{BB962C8B-B14F-4D97-AF65-F5344CB8AC3E}">
        <p14:creationId xmlns:p14="http://schemas.microsoft.com/office/powerpoint/2010/main" val="3979032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3594" b="6502"/>
          <a:stretch/>
        </p:blipFill>
        <p:spPr>
          <a:xfrm>
            <a:off x="2196935" y="3906982"/>
            <a:ext cx="7990895" cy="256507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08025" y="1128704"/>
            <a:ext cx="11070772"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Une </a:t>
            </a:r>
            <a:r>
              <a:rPr lang="fr-FR" dirty="0"/>
              <a:t>méthode plus simple consiste à représenter la fonction sous la forme d'un vecteur de module A tournant à une vitesse angulaire </a:t>
            </a:r>
            <a:r>
              <a:rPr lang="el-GR" dirty="0" smtClean="0"/>
              <a:t>ω</a:t>
            </a:r>
            <a:r>
              <a:rPr lang="fr-FR" dirty="0" smtClean="0"/>
              <a:t>(rad/s</a:t>
            </a:r>
            <a:r>
              <a:rPr lang="fr-FR" dirty="0"/>
              <a:t>) dans le sens trigonométrique</a:t>
            </a:r>
            <a:r>
              <a:rPr lang="fr-FR" dirty="0" smtClean="0"/>
              <a:t>. (</a:t>
            </a:r>
            <a:r>
              <a:rPr lang="el-GR" dirty="0"/>
              <a:t>ω </a:t>
            </a:r>
            <a:r>
              <a:rPr lang="fr-FR" dirty="0" smtClean="0"/>
              <a:t> </a:t>
            </a:r>
            <a:r>
              <a:rPr lang="fr-FR" dirty="0"/>
              <a:t>est la </a:t>
            </a:r>
            <a:r>
              <a:rPr lang="fr-FR" dirty="0" smtClean="0"/>
              <a:t>pulsation).</a:t>
            </a:r>
            <a:endParaRPr lang="fr-FR" dirty="0"/>
          </a:p>
          <a:p>
            <a:pPr marL="285750" indent="-285750">
              <a:lnSpc>
                <a:spcPct val="150000"/>
              </a:lnSpc>
              <a:buFont typeface="Arial" panose="020B0604020202020204" pitchFamily="34" charset="0"/>
              <a:buChar char="•"/>
            </a:pPr>
            <a:r>
              <a:rPr lang="fr-FR" dirty="0" smtClean="0"/>
              <a:t>Pour </a:t>
            </a:r>
            <a:r>
              <a:rPr lang="fr-FR" dirty="0"/>
              <a:t>un temps donné t, le vecteur a tourné d'un angle </a:t>
            </a:r>
            <a:r>
              <a:rPr lang="el-GR" dirty="0" smtClean="0"/>
              <a:t>α</a:t>
            </a:r>
            <a:r>
              <a:rPr lang="fr-FR" dirty="0" smtClean="0"/>
              <a:t>.</a:t>
            </a:r>
            <a:endParaRPr lang="fr-FR" dirty="0"/>
          </a:p>
          <a:p>
            <a:pPr marL="285750" indent="-285750">
              <a:lnSpc>
                <a:spcPct val="150000"/>
              </a:lnSpc>
              <a:buFont typeface="Arial" panose="020B0604020202020204" pitchFamily="34" charset="0"/>
              <a:buChar char="•"/>
            </a:pPr>
            <a:r>
              <a:rPr lang="fr-FR" dirty="0" smtClean="0"/>
              <a:t>Il </a:t>
            </a:r>
            <a:r>
              <a:rPr lang="fr-FR" dirty="0"/>
              <a:t>suffit de projeter dans un repère cartésien la valeur </a:t>
            </a:r>
            <a:r>
              <a:rPr lang="fr-FR" dirty="0" err="1"/>
              <a:t>Asin</a:t>
            </a:r>
            <a:r>
              <a:rPr lang="fr-FR" dirty="0"/>
              <a:t>(a) à cet instant pour obtenir la valeur instantanée (a) de la fonction à ce temps t (au temps t, pour at, la valeur est a</a:t>
            </a:r>
            <a:r>
              <a:rPr lang="fr-FR" dirty="0" smtClean="0"/>
              <a:t>).</a:t>
            </a:r>
          </a:p>
          <a:p>
            <a:pPr marL="285750" indent="-285750">
              <a:lnSpc>
                <a:spcPct val="150000"/>
              </a:lnSpc>
              <a:buFont typeface="Arial" panose="020B0604020202020204" pitchFamily="34" charset="0"/>
              <a:buChar char="•"/>
            </a:pPr>
            <a:r>
              <a:rPr lang="fr-FR" dirty="0"/>
              <a:t>Nous avons </a:t>
            </a:r>
            <a:r>
              <a:rPr lang="el-GR" dirty="0"/>
              <a:t>α</a:t>
            </a:r>
            <a:r>
              <a:rPr lang="fr-FR" dirty="0"/>
              <a:t> =</a:t>
            </a:r>
            <a:r>
              <a:rPr lang="el-GR" dirty="0"/>
              <a:t> ω</a:t>
            </a:r>
            <a:r>
              <a:rPr lang="fr-FR" dirty="0"/>
              <a:t>t, donc : a = A x sin (</a:t>
            </a:r>
            <a:r>
              <a:rPr lang="el-GR" dirty="0"/>
              <a:t>ω </a:t>
            </a:r>
            <a:r>
              <a:rPr lang="fr-FR" dirty="0"/>
              <a:t>t</a:t>
            </a:r>
            <a:r>
              <a:rPr lang="fr-FR" dirty="0" smtClean="0"/>
              <a:t>)</a:t>
            </a:r>
            <a:endParaRPr lang="fr-FR" dirty="0"/>
          </a:p>
        </p:txBody>
      </p:sp>
      <p:sp>
        <p:nvSpPr>
          <p:cNvPr id="6" name="Rectangle 5"/>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
        <p:nvSpPr>
          <p:cNvPr id="2" name="Rectangle 1"/>
          <p:cNvSpPr/>
          <p:nvPr/>
        </p:nvSpPr>
        <p:spPr>
          <a:xfrm>
            <a:off x="4757620" y="667775"/>
            <a:ext cx="2676758" cy="369332"/>
          </a:xfrm>
          <a:prstGeom prst="rect">
            <a:avLst/>
          </a:prstGeom>
        </p:spPr>
        <p:txBody>
          <a:bodyPr wrap="none">
            <a:spAutoFit/>
          </a:bodyPr>
          <a:lstStyle/>
          <a:p>
            <a:r>
              <a:rPr lang="fr-FR" b="1" dirty="0"/>
              <a:t>Représentation de Fresnel</a:t>
            </a:r>
          </a:p>
        </p:txBody>
      </p:sp>
    </p:spTree>
    <p:extLst>
      <p:ext uri="{BB962C8B-B14F-4D97-AF65-F5344CB8AC3E}">
        <p14:creationId xmlns:p14="http://schemas.microsoft.com/office/powerpoint/2010/main" val="1705412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50423" y="1995054"/>
            <a:ext cx="10691154" cy="3182821"/>
          </a:xfrm>
          <a:prstGeom prst="rect">
            <a:avLst/>
          </a:prstGeom>
        </p:spPr>
      </p:pic>
      <p:sp>
        <p:nvSpPr>
          <p:cNvPr id="8" name="Rectangle 7"/>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Tree>
    <p:extLst>
      <p:ext uri="{BB962C8B-B14F-4D97-AF65-F5344CB8AC3E}">
        <p14:creationId xmlns:p14="http://schemas.microsoft.com/office/powerpoint/2010/main" val="1852235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980" y="1701233"/>
            <a:ext cx="6388324"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Une </a:t>
            </a:r>
            <a:r>
              <a:rPr lang="fr-FR" dirty="0"/>
              <a:t>tension alternative triphasée est obtenue en construisant dans le même ensemble trois générateurs monophasés entraînés par le même mécanisme.</a:t>
            </a:r>
          </a:p>
          <a:p>
            <a:pPr marL="285750" indent="-285750">
              <a:lnSpc>
                <a:spcPct val="150000"/>
              </a:lnSpc>
              <a:buFont typeface="Arial" panose="020B0604020202020204" pitchFamily="34" charset="0"/>
              <a:buChar char="•"/>
            </a:pPr>
            <a:r>
              <a:rPr lang="fr-FR" dirty="0" smtClean="0"/>
              <a:t>Les </a:t>
            </a:r>
            <a:r>
              <a:rPr lang="fr-FR" dirty="0"/>
              <a:t>tensions obtenues sont déphasées de 120° l'une par rapport à l'autre.</a:t>
            </a:r>
          </a:p>
          <a:p>
            <a:pPr marL="285750" indent="-285750">
              <a:lnSpc>
                <a:spcPct val="150000"/>
              </a:lnSpc>
              <a:buFont typeface="Arial" panose="020B0604020202020204" pitchFamily="34" charset="0"/>
              <a:buChar char="•"/>
            </a:pPr>
            <a:r>
              <a:rPr lang="fr-FR" dirty="0" smtClean="0"/>
              <a:t>Chaque </a:t>
            </a:r>
            <a:r>
              <a:rPr lang="fr-FR" dirty="0"/>
              <a:t>générateur délivre une tension appelée tension simple et notée V.</a:t>
            </a:r>
          </a:p>
          <a:p>
            <a:pPr marL="285750" indent="-285750">
              <a:lnSpc>
                <a:spcPct val="150000"/>
              </a:lnSpc>
              <a:buFont typeface="Arial" panose="020B0604020202020204" pitchFamily="34" charset="0"/>
              <a:buChar char="•"/>
            </a:pPr>
            <a:r>
              <a:rPr lang="fr-FR" dirty="0" smtClean="0"/>
              <a:t>Chaque </a:t>
            </a:r>
            <a:r>
              <a:rPr lang="fr-FR" dirty="0"/>
              <a:t>tension simple est recueillie entre deux fils d'un générateur appelés respectivement phase et neutre.</a:t>
            </a:r>
          </a:p>
        </p:txBody>
      </p:sp>
      <p:sp>
        <p:nvSpPr>
          <p:cNvPr id="5" name="Rectangle 4"/>
          <p:cNvSpPr/>
          <p:nvPr/>
        </p:nvSpPr>
        <p:spPr>
          <a:xfrm>
            <a:off x="4618735" y="722141"/>
            <a:ext cx="2954527" cy="369332"/>
          </a:xfrm>
          <a:prstGeom prst="rect">
            <a:avLst/>
          </a:prstGeom>
        </p:spPr>
        <p:txBody>
          <a:bodyPr wrap="none">
            <a:spAutoFit/>
          </a:bodyPr>
          <a:lstStyle/>
          <a:p>
            <a:r>
              <a:rPr lang="fr-FR" dirty="0"/>
              <a:t>Tension alternative triphasée </a:t>
            </a:r>
          </a:p>
        </p:txBody>
      </p:sp>
      <p:sp>
        <p:nvSpPr>
          <p:cNvPr id="6" name="Rectangle 5"/>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pic>
        <p:nvPicPr>
          <p:cNvPr id="7" name="Image 6"/>
          <p:cNvPicPr>
            <a:picLocks noChangeAspect="1"/>
          </p:cNvPicPr>
          <p:nvPr/>
        </p:nvPicPr>
        <p:blipFill>
          <a:blip r:embed="rId2"/>
          <a:stretch>
            <a:fillRect/>
          </a:stretch>
        </p:blipFill>
        <p:spPr>
          <a:xfrm>
            <a:off x="6834667" y="2165031"/>
            <a:ext cx="5105865" cy="2861261"/>
          </a:xfrm>
          <a:prstGeom prst="rect">
            <a:avLst/>
          </a:prstGeom>
        </p:spPr>
      </p:pic>
    </p:spTree>
    <p:extLst>
      <p:ext uri="{BB962C8B-B14F-4D97-AF65-F5344CB8AC3E}">
        <p14:creationId xmlns:p14="http://schemas.microsoft.com/office/powerpoint/2010/main" val="2958457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421192" y="4638579"/>
            <a:ext cx="2260080" cy="195552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423552" y="1724753"/>
                <a:ext cx="6511637" cy="39301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Trois tensions de même valeur efficace (même amplitude), de même pulsation (même fréquence) et déphasées de 120° les unes par rapport aux autres forment un système triphasé équilibré de tensions.</a:t>
                </a:r>
              </a:p>
              <a:p>
                <a:pPr marL="285750" indent="-285750" algn="just">
                  <a:buFont typeface="Arial" panose="020B0604020202020204" pitchFamily="34" charset="0"/>
                  <a:buChar char="•"/>
                </a:pPr>
                <a:r>
                  <a:rPr lang="fr-FR" dirty="0" smtClean="0"/>
                  <a:t>Ces </a:t>
                </a:r>
                <a:r>
                  <a:rPr lang="fr-FR" dirty="0"/>
                  <a:t>trois tensions simples ont pour valeur (V étant la valeur efficace) :</a:t>
                </a:r>
              </a:p>
              <a:p>
                <a:pPr algn="just"/>
                <a14:m>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𝑉</m:t>
                        </m:r>
                      </m:e>
                      <m:sub>
                        <m:r>
                          <a:rPr lang="fr-FR" b="0" i="1" dirty="0" smtClean="0">
                            <a:latin typeface="Cambria Math" panose="02040503050406030204" pitchFamily="18" charset="0"/>
                          </a:rPr>
                          <m:t>1</m:t>
                        </m:r>
                        <m:r>
                          <a:rPr lang="fr-FR" b="0" i="1" dirty="0" smtClean="0">
                            <a:latin typeface="Cambria Math" panose="02040503050406030204" pitchFamily="18" charset="0"/>
                          </a:rPr>
                          <m:t>𝑁</m:t>
                        </m:r>
                      </m:sub>
                    </m:sSub>
                  </m:oMath>
                </a14:m>
                <a:r>
                  <a:rPr lang="fr-FR" dirty="0" smtClean="0"/>
                  <a:t>=</a:t>
                </a:r>
                <a:r>
                  <a:rPr lang="fr-FR" dirty="0"/>
                  <a:t> </a:t>
                </a:r>
                <a14:m>
                  <m:oMath xmlns:m="http://schemas.openxmlformats.org/officeDocument/2006/math">
                    <m:r>
                      <a:rPr lang="fr-FR" i="1" dirty="0">
                        <a:latin typeface="Cambria Math" panose="02040503050406030204" pitchFamily="18" charset="0"/>
                      </a:rPr>
                      <m:t>=</m:t>
                    </m:r>
                    <m:r>
                      <a:rPr lang="fr-FR" i="1" dirty="0">
                        <a:latin typeface="Cambria Math" panose="02040503050406030204" pitchFamily="18" charset="0"/>
                      </a:rPr>
                      <m:t>𝑉</m:t>
                    </m:r>
                    <m:r>
                      <a:rPr lang="fr-FR" i="1" dirty="0">
                        <a:latin typeface="Cambria Math" panose="02040503050406030204" pitchFamily="18" charset="0"/>
                      </a:rPr>
                      <m:t> </m:t>
                    </m:r>
                    <m:rad>
                      <m:radPr>
                        <m:degHide m:val="on"/>
                        <m:ctrlPr>
                          <a:rPr lang="fr-FR" i="1" dirty="0">
                            <a:latin typeface="Cambria Math" panose="02040503050406030204" pitchFamily="18" charset="0"/>
                          </a:rPr>
                        </m:ctrlPr>
                      </m:radPr>
                      <m:deg/>
                      <m:e>
                        <m:r>
                          <a:rPr lang="fr-FR" i="1" dirty="0">
                            <a:latin typeface="Cambria Math" panose="02040503050406030204" pitchFamily="18" charset="0"/>
                          </a:rPr>
                          <m:t>2</m:t>
                        </m:r>
                      </m:e>
                    </m:rad>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m:rPr>
                        <m:sty m:val="p"/>
                      </m:rPr>
                      <a:rPr lang="fr-FR" i="1" dirty="0">
                        <a:latin typeface="Cambria Math" panose="02040503050406030204" pitchFamily="18" charset="0"/>
                      </a:rPr>
                      <m:t>sin</m:t>
                    </m:r>
                    <m:r>
                      <a:rPr lang="fr-FR" i="1" dirty="0">
                        <a:latin typeface="Cambria Math" panose="02040503050406030204" pitchFamily="18" charset="0"/>
                      </a:rPr>
                      <m:t>⁡(</m:t>
                    </m:r>
                    <m:r>
                      <a:rPr lang="el-GR" i="1" dirty="0">
                        <a:latin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oMath>
                </a14:m>
                <a:endParaRPr lang="fr-FR" dirty="0" smtClean="0"/>
              </a:p>
              <a:p>
                <a:pPr algn="just"/>
                <a14:m>
                  <m:oMathPara xmlns:m="http://schemas.openxmlformats.org/officeDocument/2006/math">
                    <m:oMathParaPr>
                      <m:jc m:val="left"/>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𝑉</m:t>
                          </m:r>
                        </m:e>
                        <m:sub>
                          <m:r>
                            <a:rPr lang="fr-FR" b="0" i="1" dirty="0" smtClean="0">
                              <a:latin typeface="Cambria Math" panose="02040503050406030204" pitchFamily="18" charset="0"/>
                            </a:rPr>
                            <m:t>2</m:t>
                          </m:r>
                          <m:r>
                            <a:rPr lang="fr-FR" i="1" dirty="0">
                              <a:latin typeface="Cambria Math" panose="02040503050406030204" pitchFamily="18" charset="0"/>
                            </a:rPr>
                            <m:t>𝑁</m:t>
                          </m:r>
                        </m:sub>
                      </m:sSub>
                      <m:r>
                        <a:rPr lang="fr-FR" i="1" dirty="0">
                          <a:latin typeface="Cambria Math" panose="02040503050406030204" pitchFamily="18" charset="0"/>
                        </a:rPr>
                        <m:t>=</m:t>
                      </m:r>
                      <m:r>
                        <a:rPr lang="fr-FR" i="1" dirty="0">
                          <a:latin typeface="Cambria Math" panose="02040503050406030204" pitchFamily="18" charset="0"/>
                        </a:rPr>
                        <m:t>𝑉</m:t>
                      </m:r>
                      <m:r>
                        <a:rPr lang="fr-FR" i="1" dirty="0">
                          <a:latin typeface="Cambria Math" panose="02040503050406030204" pitchFamily="18" charset="0"/>
                        </a:rPr>
                        <m:t> </m:t>
                      </m:r>
                      <m:rad>
                        <m:radPr>
                          <m:degHide m:val="on"/>
                          <m:ctrlPr>
                            <a:rPr lang="fr-FR" i="1" dirty="0">
                              <a:latin typeface="Cambria Math" panose="02040503050406030204" pitchFamily="18" charset="0"/>
                            </a:rPr>
                          </m:ctrlPr>
                        </m:radPr>
                        <m:deg/>
                        <m:e>
                          <m:r>
                            <a:rPr lang="fr-FR" i="1" dirty="0">
                              <a:latin typeface="Cambria Math" panose="02040503050406030204" pitchFamily="18" charset="0"/>
                            </a:rPr>
                            <m:t>2</m:t>
                          </m:r>
                        </m:e>
                      </m:rad>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m:rPr>
                          <m:sty m:val="p"/>
                        </m:rPr>
                        <a:rPr lang="fr-FR" i="1" dirty="0">
                          <a:latin typeface="Cambria Math" panose="02040503050406030204" pitchFamily="18" charset="0"/>
                        </a:rPr>
                        <m:t>sin</m:t>
                      </m:r>
                      <m:r>
                        <a:rPr lang="fr-FR" i="1" dirty="0">
                          <a:latin typeface="Cambria Math" panose="02040503050406030204" pitchFamily="18" charset="0"/>
                        </a:rPr>
                        <m:t>⁡(</m:t>
                      </m:r>
                      <m:r>
                        <a:rPr lang="el-GR" i="1" dirty="0">
                          <a:latin typeface="Cambria Math" panose="02040503050406030204" pitchFamily="18" charset="0"/>
                        </a:rPr>
                        <m:t>𝜔</m:t>
                      </m:r>
                      <m:r>
                        <a:rPr lang="fr-FR" i="1" dirty="0">
                          <a:latin typeface="Cambria Math" panose="02040503050406030204" pitchFamily="18" charset="0"/>
                        </a:rPr>
                        <m:t>𝑡</m:t>
                      </m:r>
                      <m:r>
                        <a:rPr lang="fr-FR" b="0" i="1" dirty="0" smtClean="0">
                          <a:latin typeface="Cambria Math" panose="02040503050406030204" pitchFamily="18" charset="0"/>
                        </a:rPr>
                        <m:t>−</m:t>
                      </m:r>
                      <m:f>
                        <m:fPr>
                          <m:ctrlPr>
                            <a:rPr lang="fr-FR" b="0" i="1" dirty="0" smtClean="0">
                              <a:latin typeface="Cambria Math" panose="02040503050406030204" pitchFamily="18" charset="0"/>
                            </a:rPr>
                          </m:ctrlPr>
                        </m:fPr>
                        <m:num>
                          <m:r>
                            <a:rPr lang="fr-FR" b="0" i="1" dirty="0" smtClean="0">
                              <a:latin typeface="Cambria Math" panose="02040503050406030204" pitchFamily="18" charset="0"/>
                            </a:rPr>
                            <m:t>2</m:t>
                          </m:r>
                          <m:r>
                            <a:rPr lang="fr-FR" b="0" i="1" dirty="0" smtClean="0">
                              <a:latin typeface="Cambria Math" panose="02040503050406030204" pitchFamily="18" charset="0"/>
                              <a:ea typeface="Cambria Math" panose="02040503050406030204" pitchFamily="18" charset="0"/>
                            </a:rPr>
                            <m:t>𝜋</m:t>
                          </m:r>
                        </m:num>
                        <m:den>
                          <m:r>
                            <a:rPr lang="fr-FR" b="0" i="1" dirty="0" smtClean="0">
                              <a:latin typeface="Cambria Math" panose="02040503050406030204" pitchFamily="18" charset="0"/>
                            </a:rPr>
                            <m:t>3</m:t>
                          </m:r>
                        </m:den>
                      </m:f>
                      <m:r>
                        <a:rPr lang="fr-FR" i="1" dirty="0">
                          <a:latin typeface="Cambria Math" panose="02040503050406030204" pitchFamily="18" charset="0"/>
                        </a:rPr>
                        <m:t>)</m:t>
                      </m:r>
                    </m:oMath>
                  </m:oMathPara>
                </a14:m>
                <a:endParaRPr lang="fr-FR" dirty="0" smtClean="0"/>
              </a:p>
              <a:p>
                <a:pPr algn="just"/>
                <a14:m>
                  <m:oMathPara xmlns:m="http://schemas.openxmlformats.org/officeDocument/2006/math">
                    <m:oMathParaPr>
                      <m:jc m:val="left"/>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𝑉</m:t>
                          </m:r>
                        </m:e>
                        <m:sub>
                          <m:r>
                            <a:rPr lang="fr-FR" b="0" i="1" dirty="0" smtClean="0">
                              <a:latin typeface="Cambria Math" panose="02040503050406030204" pitchFamily="18" charset="0"/>
                            </a:rPr>
                            <m:t>3</m:t>
                          </m:r>
                          <m:r>
                            <a:rPr lang="fr-FR" i="1" dirty="0">
                              <a:latin typeface="Cambria Math" panose="02040503050406030204" pitchFamily="18" charset="0"/>
                            </a:rPr>
                            <m:t>𝑁</m:t>
                          </m:r>
                        </m:sub>
                      </m:sSub>
                      <m:r>
                        <a:rPr lang="fr-FR" i="1" dirty="0">
                          <a:latin typeface="Cambria Math" panose="02040503050406030204" pitchFamily="18" charset="0"/>
                        </a:rPr>
                        <m:t>=</m:t>
                      </m:r>
                      <m:r>
                        <a:rPr lang="fr-FR" i="1" dirty="0">
                          <a:latin typeface="Cambria Math" panose="02040503050406030204" pitchFamily="18" charset="0"/>
                        </a:rPr>
                        <m:t>𝑉</m:t>
                      </m:r>
                      <m:r>
                        <a:rPr lang="fr-FR" i="1" dirty="0">
                          <a:latin typeface="Cambria Math" panose="02040503050406030204" pitchFamily="18" charset="0"/>
                        </a:rPr>
                        <m:t> </m:t>
                      </m:r>
                      <m:rad>
                        <m:radPr>
                          <m:degHide m:val="on"/>
                          <m:ctrlPr>
                            <a:rPr lang="fr-FR" i="1" dirty="0">
                              <a:latin typeface="Cambria Math" panose="02040503050406030204" pitchFamily="18" charset="0"/>
                            </a:rPr>
                          </m:ctrlPr>
                        </m:radPr>
                        <m:deg/>
                        <m:e>
                          <m:r>
                            <a:rPr lang="fr-FR" i="1" dirty="0">
                              <a:latin typeface="Cambria Math" panose="02040503050406030204" pitchFamily="18" charset="0"/>
                            </a:rPr>
                            <m:t>2</m:t>
                          </m:r>
                        </m:e>
                      </m:rad>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m:rPr>
                          <m:sty m:val="p"/>
                        </m:rPr>
                        <a:rPr lang="fr-FR" i="1" dirty="0">
                          <a:latin typeface="Cambria Math" panose="02040503050406030204" pitchFamily="18" charset="0"/>
                        </a:rPr>
                        <m:t>sin</m:t>
                      </m:r>
                      <m:r>
                        <a:rPr lang="fr-FR" i="1" dirty="0">
                          <a:latin typeface="Cambria Math" panose="02040503050406030204" pitchFamily="18" charset="0"/>
                        </a:rPr>
                        <m:t>⁡(</m:t>
                      </m:r>
                      <m:r>
                        <a:rPr lang="el-GR" i="1" dirty="0">
                          <a:latin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2</m:t>
                          </m:r>
                          <m:r>
                            <a:rPr lang="fr-FR" i="1" dirty="0">
                              <a:latin typeface="Cambria Math" panose="02040503050406030204" pitchFamily="18" charset="0"/>
                              <a:ea typeface="Cambria Math" panose="02040503050406030204" pitchFamily="18" charset="0"/>
                            </a:rPr>
                            <m:t>𝜋</m:t>
                          </m:r>
                        </m:num>
                        <m:den>
                          <m:r>
                            <a:rPr lang="fr-FR" i="1" dirty="0">
                              <a:latin typeface="Cambria Math" panose="02040503050406030204" pitchFamily="18" charset="0"/>
                            </a:rPr>
                            <m:t>3</m:t>
                          </m:r>
                        </m:den>
                      </m:f>
                      <m:r>
                        <a:rPr lang="fr-FR" i="1" dirty="0">
                          <a:latin typeface="Cambria Math" panose="02040503050406030204" pitchFamily="18" charset="0"/>
                        </a:rPr>
                        <m:t>)</m:t>
                      </m:r>
                    </m:oMath>
                  </m:oMathPara>
                </a14:m>
                <a:endParaRPr lang="fr-FR" dirty="0"/>
              </a:p>
              <a:p>
                <a:pPr algn="just"/>
                <a:r>
                  <a:rPr lang="fr-FR" dirty="0" smtClean="0"/>
                  <a:t>La </a:t>
                </a:r>
                <a:r>
                  <a:rPr lang="fr-FR" dirty="0"/>
                  <a:t>représentation temporelle </a:t>
                </a:r>
                <a:r>
                  <a:rPr lang="fr-FR" dirty="0" smtClean="0"/>
                  <a:t>n'est </a:t>
                </a:r>
                <a:r>
                  <a:rPr lang="fr-FR" dirty="0"/>
                  <a:t>pas très aisée, nous utiliserons donc une représentation de Fresnel.</a:t>
                </a:r>
              </a:p>
              <a:p>
                <a:pPr algn="just"/>
                <a:r>
                  <a:rPr lang="fr-FR" dirty="0"/>
                  <a:t>Relions les trois neutres </a:t>
                </a:r>
                <a:r>
                  <a:rPr lang="fr-FR" dirty="0" smtClean="0"/>
                  <a:t>ensemble</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423552" y="1724753"/>
                <a:ext cx="6511637" cy="3930115"/>
              </a:xfrm>
              <a:prstGeom prst="rect">
                <a:avLst/>
              </a:prstGeom>
              <a:blipFill>
                <a:blip r:embed="rId3"/>
                <a:stretch>
                  <a:fillRect l="-654" t="-773" r="-654" b="-1391"/>
                </a:stretch>
              </a:blipFill>
            </p:spPr>
            <p:txBody>
              <a:bodyPr/>
              <a:lstStyle/>
              <a:p>
                <a:r>
                  <a:rPr lang="fr-FR">
                    <a:noFill/>
                  </a:rPr>
                  <a:t> </a:t>
                </a:r>
              </a:p>
            </p:txBody>
          </p:sp>
        </mc:Fallback>
      </mc:AlternateContent>
      <p:pic>
        <p:nvPicPr>
          <p:cNvPr id="6" name="Image 5"/>
          <p:cNvPicPr>
            <a:picLocks noChangeAspect="1"/>
          </p:cNvPicPr>
          <p:nvPr/>
        </p:nvPicPr>
        <p:blipFill>
          <a:blip r:embed="rId4"/>
          <a:stretch>
            <a:fillRect/>
          </a:stretch>
        </p:blipFill>
        <p:spPr>
          <a:xfrm>
            <a:off x="7071416" y="1530973"/>
            <a:ext cx="4984560" cy="2917760"/>
          </a:xfrm>
          <a:prstGeom prst="rect">
            <a:avLst/>
          </a:prstGeom>
        </p:spPr>
      </p:pic>
      <p:sp>
        <p:nvSpPr>
          <p:cNvPr id="7" name="Rectangle 6"/>
          <p:cNvSpPr/>
          <p:nvPr/>
        </p:nvSpPr>
        <p:spPr>
          <a:xfrm>
            <a:off x="4618735" y="722141"/>
            <a:ext cx="2954527" cy="369332"/>
          </a:xfrm>
          <a:prstGeom prst="rect">
            <a:avLst/>
          </a:prstGeom>
        </p:spPr>
        <p:txBody>
          <a:bodyPr wrap="none">
            <a:spAutoFit/>
          </a:bodyPr>
          <a:lstStyle/>
          <a:p>
            <a:r>
              <a:rPr lang="fr-FR" dirty="0"/>
              <a:t>Tension alternative triphasée </a:t>
            </a:r>
          </a:p>
        </p:txBody>
      </p:sp>
      <p:sp>
        <p:nvSpPr>
          <p:cNvPr id="8" name="Rectangle 7"/>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Tree>
    <p:extLst>
      <p:ext uri="{BB962C8B-B14F-4D97-AF65-F5344CB8AC3E}">
        <p14:creationId xmlns:p14="http://schemas.microsoft.com/office/powerpoint/2010/main" val="3921632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7917123" y="118752"/>
            <a:ext cx="4191752" cy="2930927"/>
          </a:xfrm>
          <a:prstGeom prst="rect">
            <a:avLst/>
          </a:prstGeom>
        </p:spPr>
      </p:pic>
      <p:sp>
        <p:nvSpPr>
          <p:cNvPr id="5" name="Rectangle 4"/>
          <p:cNvSpPr/>
          <p:nvPr/>
        </p:nvSpPr>
        <p:spPr>
          <a:xfrm>
            <a:off x="154379" y="1074509"/>
            <a:ext cx="741888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 est alors possible de connecter une charge entre phase et neutre, donc soumise à la tension simple V, mais aussi de connecter une charge entre deux phases différentes qui est alors soumise à la différence de tension </a:t>
            </a:r>
            <a:r>
              <a:rPr lang="fr-FR" dirty="0" err="1"/>
              <a:t>instantannée</a:t>
            </a:r>
            <a:r>
              <a:rPr lang="fr-FR" dirty="0"/>
              <a:t> entre ces deux phases.</a:t>
            </a:r>
          </a:p>
          <a:p>
            <a:pPr marL="285750" indent="-285750">
              <a:lnSpc>
                <a:spcPct val="150000"/>
              </a:lnSpc>
              <a:buFont typeface="Arial" panose="020B0604020202020204" pitchFamily="34" charset="0"/>
              <a:buChar char="•"/>
            </a:pPr>
            <a:r>
              <a:rPr lang="fr-FR" dirty="0" smtClean="0"/>
              <a:t>Cette </a:t>
            </a:r>
            <a:r>
              <a:rPr lang="fr-FR" dirty="0"/>
              <a:t>différence de tension entre phases est appelée tension composée.</a:t>
            </a:r>
          </a:p>
          <a:p>
            <a:pPr marL="285750" indent="-285750">
              <a:lnSpc>
                <a:spcPct val="150000"/>
              </a:lnSpc>
              <a:buFont typeface="Arial" panose="020B0604020202020204" pitchFamily="34" charset="0"/>
              <a:buChar char="•"/>
            </a:pPr>
            <a:r>
              <a:rPr lang="fr-FR" dirty="0" smtClean="0"/>
              <a:t>Les </a:t>
            </a:r>
            <a:r>
              <a:rPr lang="fr-FR" dirty="0"/>
              <a:t>tensions composées sont notées U</a:t>
            </a:r>
            <a:r>
              <a:rPr lang="fr-FR" baseline="-25000" dirty="0"/>
              <a:t>12</a:t>
            </a:r>
            <a:r>
              <a:rPr lang="fr-FR" dirty="0"/>
              <a:t>, U</a:t>
            </a:r>
            <a:r>
              <a:rPr lang="fr-FR" baseline="-25000" dirty="0"/>
              <a:t>23</a:t>
            </a:r>
            <a:r>
              <a:rPr lang="fr-FR" dirty="0"/>
              <a:t> et </a:t>
            </a:r>
            <a:r>
              <a:rPr lang="fr-FR" dirty="0" smtClean="0"/>
              <a:t>U</a:t>
            </a:r>
            <a:r>
              <a:rPr lang="fr-FR" baseline="-25000" dirty="0" smtClean="0"/>
              <a:t>31</a:t>
            </a:r>
            <a:r>
              <a:rPr lang="fr-FR" dirty="0" smtClean="0"/>
              <a:t>.</a:t>
            </a:r>
          </a:p>
          <a:p>
            <a:pPr marL="285750" indent="-285750">
              <a:lnSpc>
                <a:spcPct val="150000"/>
              </a:lnSpc>
              <a:buFont typeface="Arial" panose="020B0604020202020204" pitchFamily="34" charset="0"/>
              <a:buChar char="•"/>
            </a:pPr>
            <a:r>
              <a:rPr lang="fr-FR" dirty="0"/>
              <a:t>La tension composée U</a:t>
            </a:r>
            <a:r>
              <a:rPr lang="fr-FR" baseline="-25000" dirty="0"/>
              <a:t>12</a:t>
            </a:r>
            <a:r>
              <a:rPr lang="fr-FR" dirty="0"/>
              <a:t> est la différence vectorielle des tensions simples V</a:t>
            </a:r>
            <a:r>
              <a:rPr lang="fr-FR" baseline="-25000" dirty="0"/>
              <a:t>1N</a:t>
            </a:r>
            <a:r>
              <a:rPr lang="fr-FR" dirty="0"/>
              <a:t> et V</a:t>
            </a:r>
            <a:r>
              <a:rPr lang="fr-FR" baseline="-25000" dirty="0"/>
              <a:t>2N</a:t>
            </a:r>
            <a:r>
              <a:rPr lang="fr-FR" dirty="0"/>
              <a:t> déphasées de 120</a:t>
            </a:r>
            <a:r>
              <a:rPr lang="fr-FR" dirty="0" smtClean="0"/>
              <a:t>°.</a:t>
            </a:r>
            <a:endParaRPr lang="fr-FR" dirty="0"/>
          </a:p>
        </p:txBody>
      </p:sp>
      <p:sp>
        <p:nvSpPr>
          <p:cNvPr id="6" name="Rectangle 5"/>
          <p:cNvSpPr/>
          <p:nvPr/>
        </p:nvSpPr>
        <p:spPr>
          <a:xfrm>
            <a:off x="4618735" y="631732"/>
            <a:ext cx="2954527" cy="369332"/>
          </a:xfrm>
          <a:prstGeom prst="rect">
            <a:avLst/>
          </a:prstGeom>
        </p:spPr>
        <p:txBody>
          <a:bodyPr wrap="none">
            <a:spAutoFit/>
          </a:bodyPr>
          <a:lstStyle/>
          <a:p>
            <a:r>
              <a:rPr lang="fr-FR" dirty="0"/>
              <a:t>Tension alternative triphasée </a:t>
            </a:r>
          </a:p>
        </p:txBody>
      </p:sp>
      <p:sp>
        <p:nvSpPr>
          <p:cNvPr id="7" name="Rectangle 6"/>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pic>
        <p:nvPicPr>
          <p:cNvPr id="9" name="Image 8"/>
          <p:cNvPicPr>
            <a:picLocks noChangeAspect="1"/>
          </p:cNvPicPr>
          <p:nvPr/>
        </p:nvPicPr>
        <p:blipFill>
          <a:blip r:embed="rId3"/>
          <a:stretch>
            <a:fillRect/>
          </a:stretch>
        </p:blipFill>
        <p:spPr>
          <a:xfrm>
            <a:off x="7957136" y="3144682"/>
            <a:ext cx="4148640" cy="1973582"/>
          </a:xfrm>
          <a:prstGeom prst="rect">
            <a:avLst/>
          </a:prstGeom>
        </p:spPr>
      </p:pic>
      <p:pic>
        <p:nvPicPr>
          <p:cNvPr id="11" name="Image 10"/>
          <p:cNvPicPr>
            <a:picLocks noChangeAspect="1"/>
          </p:cNvPicPr>
          <p:nvPr/>
        </p:nvPicPr>
        <p:blipFill>
          <a:blip r:embed="rId4"/>
          <a:stretch>
            <a:fillRect/>
          </a:stretch>
        </p:blipFill>
        <p:spPr>
          <a:xfrm>
            <a:off x="7957136" y="5165764"/>
            <a:ext cx="4148640" cy="1603170"/>
          </a:xfrm>
          <a:prstGeom prst="rect">
            <a:avLst/>
          </a:prstGeom>
        </p:spPr>
      </p:pic>
      <p:sp>
        <p:nvSpPr>
          <p:cNvPr id="12" name="Rectangle 11"/>
          <p:cNvSpPr/>
          <p:nvPr/>
        </p:nvSpPr>
        <p:spPr>
          <a:xfrm>
            <a:off x="154377" y="5023262"/>
            <a:ext cx="7418883"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Les alternateurs avions </a:t>
            </a:r>
            <a:r>
              <a:rPr lang="fr-FR" dirty="0" smtClean="0"/>
              <a:t>délivrent </a:t>
            </a:r>
            <a:r>
              <a:rPr lang="fr-FR" dirty="0"/>
              <a:t>en général une tension simple de 115 volts efficaces, et donc U (tension composée) = 200 volts.</a:t>
            </a:r>
          </a:p>
          <a:p>
            <a:pPr>
              <a:lnSpc>
                <a:spcPct val="150000"/>
              </a:lnSpc>
            </a:pPr>
            <a:r>
              <a:rPr lang="fr-FR" dirty="0" smtClean="0"/>
              <a:t>C'est </a:t>
            </a:r>
            <a:r>
              <a:rPr lang="fr-FR" dirty="0"/>
              <a:t>pourquoi nous parlerons plus avant d'alternateurs 115/200.</a:t>
            </a:r>
          </a:p>
        </p:txBody>
      </p:sp>
    </p:spTree>
    <p:extLst>
      <p:ext uri="{BB962C8B-B14F-4D97-AF65-F5344CB8AC3E}">
        <p14:creationId xmlns:p14="http://schemas.microsoft.com/office/powerpoint/2010/main" val="698758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7608" y="917661"/>
            <a:ext cx="1076597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Il </a:t>
            </a:r>
            <a:r>
              <a:rPr lang="fr-FR" dirty="0"/>
              <a:t>est possible de réduire de moitié le nombre de fils de phase d’une </a:t>
            </a:r>
            <a:r>
              <a:rPr lang="fr-FR" dirty="0" smtClean="0"/>
              <a:t>distribution en groupant </a:t>
            </a:r>
            <a:r>
              <a:rPr lang="fr-FR" dirty="0"/>
              <a:t>les éléments générateurs ou récepteurs de deux façons différentes.</a:t>
            </a:r>
          </a:p>
          <a:p>
            <a:pPr marL="285750" indent="-285750" algn="just">
              <a:lnSpc>
                <a:spcPct val="150000"/>
              </a:lnSpc>
              <a:buFont typeface="Arial" panose="020B0604020202020204" pitchFamily="34" charset="0"/>
              <a:buChar char="•"/>
            </a:pPr>
            <a:r>
              <a:rPr lang="fr-FR" dirty="0" smtClean="0"/>
              <a:t> </a:t>
            </a:r>
            <a:r>
              <a:rPr lang="fr-FR" dirty="0"/>
              <a:t>groupement étoile</a:t>
            </a:r>
          </a:p>
          <a:p>
            <a:pPr marL="285750" indent="-285750" algn="just">
              <a:lnSpc>
                <a:spcPct val="150000"/>
              </a:lnSpc>
              <a:buFont typeface="Arial" panose="020B0604020202020204" pitchFamily="34" charset="0"/>
              <a:buChar char="•"/>
            </a:pPr>
            <a:r>
              <a:rPr lang="fr-FR" dirty="0" smtClean="0"/>
              <a:t>groupement triangle</a:t>
            </a:r>
            <a:endParaRPr lang="fr-FR" dirty="0"/>
          </a:p>
        </p:txBody>
      </p:sp>
      <p:sp>
        <p:nvSpPr>
          <p:cNvPr id="7" name="Rectangle 6"/>
          <p:cNvSpPr/>
          <p:nvPr/>
        </p:nvSpPr>
        <p:spPr>
          <a:xfrm>
            <a:off x="4402631" y="472142"/>
            <a:ext cx="3516027" cy="369332"/>
          </a:xfrm>
          <a:prstGeom prst="rect">
            <a:avLst/>
          </a:prstGeom>
        </p:spPr>
        <p:txBody>
          <a:bodyPr wrap="none">
            <a:spAutoFit/>
          </a:bodyPr>
          <a:lstStyle/>
          <a:p>
            <a:r>
              <a:rPr lang="fr-FR" dirty="0"/>
              <a:t>DIFFERENTS MONTAGES TRIPHASES</a:t>
            </a:r>
          </a:p>
        </p:txBody>
      </p:sp>
      <p:pic>
        <p:nvPicPr>
          <p:cNvPr id="8" name="Image 7"/>
          <p:cNvPicPr>
            <a:picLocks noChangeAspect="1"/>
          </p:cNvPicPr>
          <p:nvPr/>
        </p:nvPicPr>
        <p:blipFill>
          <a:blip r:embed="rId2"/>
          <a:stretch>
            <a:fillRect/>
          </a:stretch>
        </p:blipFill>
        <p:spPr>
          <a:xfrm>
            <a:off x="1257499" y="2824362"/>
            <a:ext cx="3378529" cy="2109521"/>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437608" y="5284815"/>
            <a:ext cx="482019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Les </a:t>
            </a:r>
            <a:r>
              <a:rPr lang="fr-FR" dirty="0"/>
              <a:t>tensions simples mesurées </a:t>
            </a:r>
            <a:endParaRPr lang="fr-FR" dirty="0" smtClean="0"/>
          </a:p>
          <a:p>
            <a:pPr marL="285750" indent="-285750">
              <a:buFont typeface="Arial" panose="020B0604020202020204" pitchFamily="34" charset="0"/>
              <a:buChar char="•"/>
            </a:pPr>
            <a:r>
              <a:rPr lang="fr-FR" dirty="0" smtClean="0"/>
              <a:t>entre </a:t>
            </a:r>
            <a:r>
              <a:rPr lang="fr-FR" dirty="0"/>
              <a:t>chaque fil de phase et le point neutre N. </a:t>
            </a:r>
            <a:endParaRPr lang="fr-FR" dirty="0" smtClean="0"/>
          </a:p>
          <a:p>
            <a:pPr marL="285750" indent="-285750">
              <a:buFont typeface="Arial" panose="020B0604020202020204" pitchFamily="34" charset="0"/>
              <a:buChar char="•"/>
            </a:pPr>
            <a:r>
              <a:rPr lang="fr-FR" dirty="0" smtClean="0"/>
              <a:t>entre </a:t>
            </a:r>
            <a:r>
              <a:rPr lang="fr-FR" dirty="0"/>
              <a:t>2 fils de phase. </a:t>
            </a:r>
          </a:p>
        </p:txBody>
      </p:sp>
      <p:pic>
        <p:nvPicPr>
          <p:cNvPr id="10" name="Image 9"/>
          <p:cNvPicPr>
            <a:picLocks noChangeAspect="1"/>
          </p:cNvPicPr>
          <p:nvPr/>
        </p:nvPicPr>
        <p:blipFill rotWithShape="1">
          <a:blip r:embed="rId3"/>
          <a:srcRect r="38122"/>
          <a:stretch/>
        </p:blipFill>
        <p:spPr>
          <a:xfrm>
            <a:off x="6678385" y="2654396"/>
            <a:ext cx="3499757" cy="2449451"/>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6302829" y="5277728"/>
            <a:ext cx="53448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Chaque </a:t>
            </a:r>
            <a:r>
              <a:rPr lang="fr-FR" dirty="0"/>
              <a:t>récepteur est alimenté entre 2 fils de phase, donc sous la tension composée U,</a:t>
            </a:r>
          </a:p>
          <a:p>
            <a:r>
              <a:rPr lang="fr-FR" dirty="0" smtClean="0"/>
              <a:t>une </a:t>
            </a:r>
            <a:r>
              <a:rPr lang="fr-FR" dirty="0"/>
              <a:t>seule tension disponible.</a:t>
            </a:r>
          </a:p>
        </p:txBody>
      </p:sp>
      <p:sp>
        <p:nvSpPr>
          <p:cNvPr id="12" name="Rectangle 11"/>
          <p:cNvSpPr/>
          <p:nvPr/>
        </p:nvSpPr>
        <p:spPr>
          <a:xfrm>
            <a:off x="4955366" y="8809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Tree>
    <p:extLst>
      <p:ext uri="{BB962C8B-B14F-4D97-AF65-F5344CB8AC3E}">
        <p14:creationId xmlns:p14="http://schemas.microsoft.com/office/powerpoint/2010/main" val="15888596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67B3D55-2A03-E8AF-92E0-5FF1C9345E36}"/>
                  </a:ext>
                </a:extLst>
              </p:cNvPr>
              <p:cNvSpPr txBox="1"/>
              <p:nvPr/>
            </p:nvSpPr>
            <p:spPr>
              <a:xfrm>
                <a:off x="238845" y="967154"/>
                <a:ext cx="7321705" cy="56628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lnSpc>
                    <a:spcPct val="150000"/>
                  </a:lnSpc>
                  <a:spcBef>
                    <a:spcPts val="200"/>
                  </a:spcBef>
                </a:pPr>
                <a:r>
                  <a:rPr lang="fr-FR" b="1" dirty="0">
                    <a:solidFill>
                      <a:srgbClr val="2F5496"/>
                    </a:solidFill>
                    <a:effectLst/>
                    <a:ea typeface="Times New Roman" panose="02020603050405020304" pitchFamily="18" charset="0"/>
                    <a:cs typeface="Times New Roman" panose="02020603050405020304" pitchFamily="18" charset="0"/>
                  </a:rPr>
                  <a:t>CHOIX DE LA FREQUENCE 400 Hz</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L’emploi d’une fréquence élevée permet une réduction sensible du poids</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La FEM induite est régie par la loi de Faraday</a:t>
                </a:r>
                <a:r>
                  <a:rPr lang="fr-FR" dirty="0">
                    <a:solidFill>
                      <a:srgbClr val="000000"/>
                    </a:solidFill>
                    <a:ea typeface="DejaVu Sans" panose="020B0603030804020204" pitchFamily="34" charset="0"/>
                    <a:cs typeface="DejaVu Sans" panose="020B0603030804020204" pitchFamily="34" charset="0"/>
                  </a:rPr>
                  <a:t>: </a:t>
                </a:r>
                <a:endParaRPr lang="de-DE" b="0" i="1" dirty="0">
                  <a:solidFill>
                    <a:srgbClr val="000000"/>
                  </a:solidFill>
                  <a:latin typeface="Cambria Math" panose="02040503050406030204" pitchFamily="18" charset="0"/>
                  <a:ea typeface="DejaVu Sans" panose="020B0603030804020204" pitchFamily="34" charset="0"/>
                  <a:cs typeface="DejaVu Sans" panose="020B0603030804020204"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𝑒</m:t>
                      </m:r>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m:t>
                      </m:r>
                      <m:f>
                        <m:fPr>
                          <m:type m:val="skw"/>
                          <m:ctrlP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ctrlPr>
                        </m:fPr>
                        <m:num>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num>
                        <m:den>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r>
                            <a:rPr lang="de-DE" b="0"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𝑡</m:t>
                          </m:r>
                        </m:den>
                      </m:f>
                    </m:oMath>
                  </m:oMathPara>
                </a14:m>
                <a:endParaRPr lang="fr-FR" dirty="0">
                  <a:solidFill>
                    <a:srgbClr val="000000"/>
                  </a:solidFill>
                  <a:effectLst/>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Il en résulte que pour obtenir une même FEM si la fréquence est élevée, il suffira d’un flux plus faible</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donc moins de spires N constituant le bobinage, moins de fer pour la réalisation du circuit magnétique, d’où gain de poids. </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Dans ce domaine, il aurait été possible d’augmenter la fréquence ; </a:t>
                </a:r>
                <a:r>
                  <a:rPr lang="fr-FR" dirty="0" smtClean="0">
                    <a:solidFill>
                      <a:srgbClr val="000000"/>
                    </a:solidFill>
                    <a:ea typeface="DejaVu Sans" panose="020B0603030804020204" pitchFamily="34" charset="0"/>
                    <a:cs typeface="DejaVu Sans" panose="020B0603030804020204" pitchFamily="34" charset="0"/>
                  </a:rPr>
                  <a:t>Mais les </a:t>
                </a:r>
                <a:r>
                  <a:rPr lang="fr-FR" dirty="0">
                    <a:solidFill>
                      <a:srgbClr val="000000"/>
                    </a:solidFill>
                    <a:ea typeface="DejaVu Sans" panose="020B0603030804020204" pitchFamily="34" charset="0"/>
                    <a:cs typeface="DejaVu Sans" panose="020B0603030804020204" pitchFamily="34" charset="0"/>
                  </a:rPr>
                  <a:t>pertes par hystérésis et courants de Foucault qui prennent naissance dans les circuits magnétiques sont dépendants de la fréquence: Diminuer le rendement des équipements et accroître leur échauffement. </a:t>
                </a:r>
                <a:endParaRPr lang="fr-FR" dirty="0" smtClean="0">
                  <a:solidFill>
                    <a:srgbClr val="000000"/>
                  </a:solidFill>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err="1" smtClean="0">
                    <a:solidFill>
                      <a:srgbClr val="000000"/>
                    </a:solidFill>
                    <a:ea typeface="DejaVu Sans" panose="020B0603030804020204" pitchFamily="34" charset="0"/>
                    <a:cs typeface="DejaVu Sans" panose="020B0603030804020204" pitchFamily="34" charset="0"/>
                  </a:rPr>
                  <a:t>Frequence</a:t>
                </a:r>
                <a:r>
                  <a:rPr lang="fr-FR" dirty="0" smtClean="0">
                    <a:solidFill>
                      <a:srgbClr val="000000"/>
                    </a:solidFill>
                    <a:ea typeface="DejaVu Sans" panose="020B0603030804020204" pitchFamily="34" charset="0"/>
                    <a:cs typeface="DejaVu Sans" panose="020B0603030804020204" pitchFamily="34" charset="0"/>
                  </a:rPr>
                  <a:t> optimale: 400 </a:t>
                </a:r>
                <a:r>
                  <a:rPr lang="fr-FR" dirty="0">
                    <a:solidFill>
                      <a:srgbClr val="000000"/>
                    </a:solidFill>
                    <a:ea typeface="DejaVu Sans" panose="020B0603030804020204" pitchFamily="34" charset="0"/>
                    <a:cs typeface="DejaVu Sans" panose="020B0603030804020204" pitchFamily="34" charset="0"/>
                  </a:rPr>
                  <a:t>Hz </a:t>
                </a:r>
              </a:p>
            </p:txBody>
          </p:sp>
        </mc:Choice>
        <mc:Fallback xmlns="">
          <p:sp>
            <p:nvSpPr>
              <p:cNvPr id="5" name="ZoneTexte 4">
                <a:extLst>
                  <a:ext uri="{FF2B5EF4-FFF2-40B4-BE49-F238E27FC236}">
                    <a16:creationId xmlns:a16="http://schemas.microsoft.com/office/drawing/2014/main" id="{A67B3D55-2A03-E8AF-92E0-5FF1C9345E36}"/>
                  </a:ext>
                </a:extLst>
              </p:cNvPr>
              <p:cNvSpPr txBox="1">
                <a:spLocks noRot="1" noChangeAspect="1" noMove="1" noResize="1" noEditPoints="1" noAdjustHandles="1" noChangeArrowheads="1" noChangeShapeType="1" noTextEdit="1"/>
              </p:cNvSpPr>
              <p:nvPr/>
            </p:nvSpPr>
            <p:spPr>
              <a:xfrm>
                <a:off x="238845" y="967154"/>
                <a:ext cx="7321705" cy="5662832"/>
              </a:xfrm>
              <a:prstGeom prst="rect">
                <a:avLst/>
              </a:prstGeom>
              <a:blipFill>
                <a:blip r:embed="rId2"/>
                <a:stretch>
                  <a:fillRect l="-416" r="-831"/>
                </a:stretch>
              </a:blipFill>
              <a:ln w="12700" cap="flat" cmpd="sng" algn="ctr">
                <a:solidFill>
                  <a:schemeClr val="accent2"/>
                </a:solidFill>
                <a:prstDash val="solid"/>
                <a:miter lim="800000"/>
              </a:ln>
              <a:effectLst/>
            </p:spPr>
            <p:txBody>
              <a:bodyPr/>
              <a:lstStyle/>
              <a:p>
                <a:r>
                  <a:rPr lang="fr-FR">
                    <a:noFill/>
                  </a:rPr>
                  <a:t> </a:t>
                </a:r>
              </a:p>
            </p:txBody>
          </p:sp>
        </mc:Fallback>
      </mc:AlternateContent>
      <p:grpSp>
        <p:nvGrpSpPr>
          <p:cNvPr id="6" name="Groupe 5">
            <a:extLst>
              <a:ext uri="{FF2B5EF4-FFF2-40B4-BE49-F238E27FC236}">
                <a16:creationId xmlns:a16="http://schemas.microsoft.com/office/drawing/2014/main" id="{26E023BD-3580-6887-D974-04E825A297C2}"/>
              </a:ext>
            </a:extLst>
          </p:cNvPr>
          <p:cNvGrpSpPr/>
          <p:nvPr/>
        </p:nvGrpSpPr>
        <p:grpSpPr>
          <a:xfrm>
            <a:off x="8359039" y="2777609"/>
            <a:ext cx="3746494" cy="2890568"/>
            <a:chOff x="5078017" y="1747533"/>
            <a:chExt cx="5209814" cy="3370470"/>
          </a:xfrm>
        </p:grpSpPr>
        <p:pic>
          <p:nvPicPr>
            <p:cNvPr id="7" name="image13.png">
              <a:extLst>
                <a:ext uri="{FF2B5EF4-FFF2-40B4-BE49-F238E27FC236}">
                  <a16:creationId xmlns:a16="http://schemas.microsoft.com/office/drawing/2014/main" id="{AB3170B6-DEA4-1BBB-223F-6FDF7D804231}"/>
                </a:ext>
              </a:extLst>
            </p:cNvPr>
            <p:cNvPicPr>
              <a:picLocks noChangeAspect="1"/>
            </p:cNvPicPr>
            <p:nvPr/>
          </p:nvPicPr>
          <p:blipFill>
            <a:blip r:embed="rId3" cstate="print"/>
            <a:stretch>
              <a:fillRect/>
            </a:stretch>
          </p:blipFill>
          <p:spPr>
            <a:xfrm>
              <a:off x="5177645" y="2131130"/>
              <a:ext cx="4615258" cy="2812264"/>
            </a:xfrm>
            <a:prstGeom prst="rect">
              <a:avLst/>
            </a:prstGeom>
          </p:spPr>
        </p:pic>
        <p:sp>
          <p:nvSpPr>
            <p:cNvPr id="8" name="ZoneTexte 7">
              <a:extLst>
                <a:ext uri="{FF2B5EF4-FFF2-40B4-BE49-F238E27FC236}">
                  <a16:creationId xmlns:a16="http://schemas.microsoft.com/office/drawing/2014/main" id="{BD23D547-3320-C2D2-6BA1-1A94B0926D7C}"/>
                </a:ext>
              </a:extLst>
            </p:cNvPr>
            <p:cNvSpPr txBox="1"/>
            <p:nvPr/>
          </p:nvSpPr>
          <p:spPr>
            <a:xfrm>
              <a:off x="9297975" y="4254107"/>
              <a:ext cx="989856"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F (</a:t>
              </a:r>
              <a:r>
                <a:rPr lang="fr-FR" sz="1800" dirty="0" err="1">
                  <a:effectLst/>
                  <a:latin typeface="Times New Roman" panose="02020603050405020304" pitchFamily="18" charset="0"/>
                  <a:ea typeface="Calibri" panose="020F0502020204030204" pitchFamily="34" charset="0"/>
                </a:rPr>
                <a:t>hz</a:t>
              </a:r>
              <a:r>
                <a:rPr lang="fr-FR" sz="1800" dirty="0">
                  <a:effectLst/>
                  <a:latin typeface="Times New Roman" panose="02020603050405020304" pitchFamily="18" charset="0"/>
                  <a:ea typeface="Calibri" panose="020F0502020204030204" pitchFamily="34" charset="0"/>
                </a:rPr>
                <a:t> )</a:t>
              </a:r>
              <a:endParaRPr lang="fr-FR" dirty="0"/>
            </a:p>
          </p:txBody>
        </p:sp>
        <p:sp>
          <p:nvSpPr>
            <p:cNvPr id="9" name="ZoneTexte 8">
              <a:extLst>
                <a:ext uri="{FF2B5EF4-FFF2-40B4-BE49-F238E27FC236}">
                  <a16:creationId xmlns:a16="http://schemas.microsoft.com/office/drawing/2014/main" id="{995A4402-8F10-FA1E-F198-A2846286E02E}"/>
                </a:ext>
              </a:extLst>
            </p:cNvPr>
            <p:cNvSpPr txBox="1"/>
            <p:nvPr/>
          </p:nvSpPr>
          <p:spPr>
            <a:xfrm>
              <a:off x="8707129" y="229538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Pertes fer</a:t>
              </a:r>
            </a:p>
          </p:txBody>
        </p:sp>
        <p:sp>
          <p:nvSpPr>
            <p:cNvPr id="10" name="ZoneTexte 9">
              <a:extLst>
                <a:ext uri="{FF2B5EF4-FFF2-40B4-BE49-F238E27FC236}">
                  <a16:creationId xmlns:a16="http://schemas.microsoft.com/office/drawing/2014/main" id="{81713EEF-40ED-C7D2-2DD9-9DF5EA8E7431}"/>
                </a:ext>
              </a:extLst>
            </p:cNvPr>
            <p:cNvSpPr txBox="1"/>
            <p:nvPr/>
          </p:nvSpPr>
          <p:spPr>
            <a:xfrm>
              <a:off x="6458527" y="1806577"/>
              <a:ext cx="2649674" cy="430650"/>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 fournie = Cste</a:t>
              </a:r>
            </a:p>
          </p:txBody>
        </p:sp>
        <p:sp>
          <p:nvSpPr>
            <p:cNvPr id="11" name="ZoneTexte 10">
              <a:extLst>
                <a:ext uri="{FF2B5EF4-FFF2-40B4-BE49-F238E27FC236}">
                  <a16:creationId xmlns:a16="http://schemas.microsoft.com/office/drawing/2014/main" id="{476B57AC-C148-CFCE-5CC1-BD013DB0AB56}"/>
                </a:ext>
              </a:extLst>
            </p:cNvPr>
            <p:cNvSpPr txBox="1"/>
            <p:nvPr/>
          </p:nvSpPr>
          <p:spPr>
            <a:xfrm>
              <a:off x="5078017" y="174753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Masse Kg</a:t>
              </a:r>
            </a:p>
          </p:txBody>
        </p:sp>
        <p:sp>
          <p:nvSpPr>
            <p:cNvPr id="12" name="ZoneTexte 11">
              <a:extLst>
                <a:ext uri="{FF2B5EF4-FFF2-40B4-BE49-F238E27FC236}">
                  <a16:creationId xmlns:a16="http://schemas.microsoft.com/office/drawing/2014/main" id="{BE429D0F-3236-2325-C743-F40ADF74316B}"/>
                </a:ext>
              </a:extLst>
            </p:cNvPr>
            <p:cNvSpPr txBox="1"/>
            <p:nvPr/>
          </p:nvSpPr>
          <p:spPr>
            <a:xfrm>
              <a:off x="7744296" y="4748671"/>
              <a:ext cx="579546" cy="369332"/>
            </a:xfrm>
            <a:prstGeom prst="rect">
              <a:avLst/>
            </a:prstGeom>
            <a:noFill/>
          </p:spPr>
          <p:txBody>
            <a:bodyPr wrap="square" rtlCol="0">
              <a:spAutoFit/>
            </a:bodyPr>
            <a:lstStyle/>
            <a:p>
              <a:r>
                <a:rPr lang="fr-FR" dirty="0">
                  <a:latin typeface="Times New Roman" panose="02020603050405020304" pitchFamily="18" charset="0"/>
                </a:rPr>
                <a:t>400</a:t>
              </a:r>
              <a:endParaRPr lang="fr-FR" dirty="0"/>
            </a:p>
          </p:txBody>
        </p:sp>
        <p:sp>
          <p:nvSpPr>
            <p:cNvPr id="13" name="ZoneTexte 12">
              <a:extLst>
                <a:ext uri="{FF2B5EF4-FFF2-40B4-BE49-F238E27FC236}">
                  <a16:creationId xmlns:a16="http://schemas.microsoft.com/office/drawing/2014/main" id="{5A2A2AF7-2E7B-53EA-DB17-3FA2C7D76255}"/>
                </a:ext>
              </a:extLst>
            </p:cNvPr>
            <p:cNvSpPr txBox="1"/>
            <p:nvPr/>
          </p:nvSpPr>
          <p:spPr>
            <a:xfrm>
              <a:off x="6376144" y="4748671"/>
              <a:ext cx="579546" cy="369332"/>
            </a:xfrm>
            <a:prstGeom prst="rect">
              <a:avLst/>
            </a:prstGeom>
            <a:noFill/>
          </p:spPr>
          <p:txBody>
            <a:bodyPr wrap="square" rtlCol="0">
              <a:spAutoFit/>
            </a:bodyPr>
            <a:lstStyle/>
            <a:p>
              <a:r>
                <a:rPr lang="fr-FR" dirty="0">
                  <a:latin typeface="Times New Roman" panose="02020603050405020304" pitchFamily="18" charset="0"/>
                </a:rPr>
                <a:t>50</a:t>
              </a:r>
              <a:endParaRPr lang="fr-FR" dirty="0"/>
            </a:p>
          </p:txBody>
        </p:sp>
        <p:sp>
          <p:nvSpPr>
            <p:cNvPr id="14" name="ZoneTexte 13">
              <a:extLst>
                <a:ext uri="{FF2B5EF4-FFF2-40B4-BE49-F238E27FC236}">
                  <a16:creationId xmlns:a16="http://schemas.microsoft.com/office/drawing/2014/main" id="{DC6FB84B-0281-EFF6-C070-CB3817600966}"/>
                </a:ext>
              </a:extLst>
            </p:cNvPr>
            <p:cNvSpPr txBox="1"/>
            <p:nvPr/>
          </p:nvSpPr>
          <p:spPr>
            <a:xfrm>
              <a:off x="5106457" y="4069441"/>
              <a:ext cx="579546" cy="369332"/>
            </a:xfrm>
            <a:prstGeom prst="rect">
              <a:avLst/>
            </a:prstGeom>
            <a:noFill/>
          </p:spPr>
          <p:txBody>
            <a:bodyPr wrap="square" rtlCol="0">
              <a:spAutoFit/>
            </a:bodyPr>
            <a:lstStyle/>
            <a:p>
              <a:r>
                <a:rPr lang="fr-FR" dirty="0">
                  <a:latin typeface="Times New Roman" panose="02020603050405020304" pitchFamily="18" charset="0"/>
                </a:rPr>
                <a:t>20</a:t>
              </a:r>
              <a:endParaRPr lang="fr-FR" dirty="0"/>
            </a:p>
          </p:txBody>
        </p:sp>
        <p:sp>
          <p:nvSpPr>
            <p:cNvPr id="15" name="ZoneTexte 14">
              <a:extLst>
                <a:ext uri="{FF2B5EF4-FFF2-40B4-BE49-F238E27FC236}">
                  <a16:creationId xmlns:a16="http://schemas.microsoft.com/office/drawing/2014/main" id="{7A22D835-9002-DBFB-1DD4-F45CE382F99D}"/>
                </a:ext>
              </a:extLst>
            </p:cNvPr>
            <p:cNvSpPr txBox="1"/>
            <p:nvPr/>
          </p:nvSpPr>
          <p:spPr>
            <a:xfrm>
              <a:off x="5080000" y="2568665"/>
              <a:ext cx="579546" cy="369332"/>
            </a:xfrm>
            <a:prstGeom prst="rect">
              <a:avLst/>
            </a:prstGeom>
            <a:noFill/>
          </p:spPr>
          <p:txBody>
            <a:bodyPr wrap="square" rtlCol="0">
              <a:spAutoFit/>
            </a:bodyPr>
            <a:lstStyle/>
            <a:p>
              <a:r>
                <a:rPr lang="fr-FR" dirty="0">
                  <a:latin typeface="Times New Roman" panose="02020603050405020304" pitchFamily="18" charset="0"/>
                </a:rPr>
                <a:t>100</a:t>
              </a:r>
              <a:endParaRPr lang="fr-FR" dirty="0"/>
            </a:p>
          </p:txBody>
        </p:sp>
      </p:grpSp>
      <p:sp>
        <p:nvSpPr>
          <p:cNvPr id="16" name="Titre 1">
            <a:extLst>
              <a:ext uri="{FF2B5EF4-FFF2-40B4-BE49-F238E27FC236}">
                <a16:creationId xmlns:a16="http://schemas.microsoft.com/office/drawing/2014/main" id="{83BC9F1C-73E4-9638-70CB-3969EDE2881B}"/>
              </a:ext>
            </a:extLst>
          </p:cNvPr>
          <p:cNvSpPr>
            <a:spLocks noGrp="1"/>
          </p:cNvSpPr>
          <p:nvPr>
            <p:ph type="title"/>
          </p:nvPr>
        </p:nvSpPr>
        <p:spPr>
          <a:xfrm>
            <a:off x="4728586" y="369332"/>
            <a:ext cx="3394075" cy="355063"/>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lnSpc>
                <a:spcPct val="100000"/>
              </a:lnSpc>
            </a:pPr>
            <a:r>
              <a:rPr lang="fr-FR" sz="2000" dirty="0" smtClean="0">
                <a:effectLst/>
                <a:latin typeface="+mn-lt"/>
                <a:ea typeface="Calibri" panose="020F0502020204030204" pitchFamily="34" charset="0"/>
                <a:cs typeface="CourierNewPSMT"/>
              </a:rPr>
              <a:t>Fréquences </a:t>
            </a:r>
            <a:r>
              <a:rPr lang="fr-FR" sz="2000" dirty="0">
                <a:effectLst/>
                <a:latin typeface="+mn-lt"/>
                <a:ea typeface="Calibri" panose="020F0502020204030204" pitchFamily="34" charset="0"/>
                <a:cs typeface="CourierNewPSMT"/>
              </a:rPr>
              <a:t>normalisées</a:t>
            </a:r>
            <a:endParaRPr lang="fr-FR" sz="2000" dirty="0">
              <a:latin typeface="+mn-lt"/>
            </a:endParaRPr>
          </a:p>
        </p:txBody>
      </p:sp>
      <p:pic>
        <p:nvPicPr>
          <p:cNvPr id="3074" name="Picture 2" descr="UAA6 : Induction électromagnétique (su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36" y="325944"/>
            <a:ext cx="2552700" cy="17907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290698" y="59375"/>
            <a:ext cx="22698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a:t>
            </a:r>
            <a:r>
              <a:rPr lang="fr-FR" b="1" dirty="0" smtClean="0">
                <a:latin typeface="Calibri Light" panose="020F0302020204030204" pitchFamily="34" charset="0"/>
                <a:ea typeface="Times New Roman" panose="02020603050405020304" pitchFamily="18" charset="0"/>
                <a:cs typeface="Times New Roman" panose="02020603050405020304" pitchFamily="18" charset="0"/>
              </a:rPr>
              <a:t>ALTERNATIF</a:t>
            </a:r>
            <a:endParaRPr lang="fr-FR" b="1" dirty="0"/>
          </a:p>
        </p:txBody>
      </p:sp>
    </p:spTree>
    <p:extLst>
      <p:ext uri="{BB962C8B-B14F-4D97-AF65-F5344CB8AC3E}">
        <p14:creationId xmlns:p14="http://schemas.microsoft.com/office/powerpoint/2010/main" val="4548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086EBA-AEF5-4A3F-EE25-F1E191CF2E60}"/>
              </a:ext>
            </a:extLst>
          </p:cNvPr>
          <p:cNvSpPr txBox="1"/>
          <p:nvPr/>
        </p:nvSpPr>
        <p:spPr>
          <a:xfrm>
            <a:off x="469290" y="979308"/>
            <a:ext cx="11027884" cy="590931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spcBef>
                <a:spcPts val="200"/>
              </a:spcBef>
            </a:pPr>
            <a:r>
              <a:rPr lang="fr-FR" b="1" u="sng" dirty="0">
                <a:solidFill>
                  <a:srgbClr val="2F5496"/>
                </a:solidFill>
                <a:effectLst/>
                <a:ea typeface="Times New Roman" panose="02020603050405020304" pitchFamily="18" charset="0"/>
                <a:cs typeface="Times New Roman" panose="02020603050405020304" pitchFamily="18" charset="0"/>
              </a:rPr>
              <a:t>B.707 - 727 - 737 - 747 - Concorde - AIRBUS</a:t>
            </a:r>
          </a:p>
          <a:p>
            <a:pPr marR="2781300" algn="l"/>
            <a:r>
              <a:rPr lang="fr-FR" dirty="0">
                <a:solidFill>
                  <a:srgbClr val="000000"/>
                </a:solidFill>
                <a:effectLst/>
                <a:ea typeface="DejaVu Sans" panose="020B0603030804020204" pitchFamily="34" charset="0"/>
                <a:cs typeface="DejaVu Sans" panose="020B0603030804020204" pitchFamily="34" charset="0"/>
              </a:rPr>
              <a:t>La tension nominale sur le réseau de bord est de : </a:t>
            </a:r>
          </a:p>
          <a:p>
            <a:pPr marL="285750" marR="278130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200 v Triphasés ± 2 V</a:t>
            </a:r>
          </a:p>
          <a:p>
            <a:pPr marL="285750" marR="278130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115 v triphasés et monophasés ± 2 v</a:t>
            </a:r>
          </a:p>
          <a:p>
            <a:pPr algn="just"/>
            <a:r>
              <a:rPr lang="fr-FR" dirty="0">
                <a:solidFill>
                  <a:srgbClr val="000000"/>
                </a:solidFill>
                <a:effectLst/>
                <a:ea typeface="DejaVu Sans" panose="020B0603030804020204" pitchFamily="34" charset="0"/>
                <a:cs typeface="DejaVu Sans" panose="020B0603030804020204" pitchFamily="34" charset="0"/>
              </a:rPr>
              <a:t>Ces tensions sont développées à partir d’alternateurs triphasés, </a:t>
            </a:r>
          </a:p>
          <a:p>
            <a:pPr marL="28575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28 v monophasés obtenus par utilisation de transformateurs abaisseurs, sans régulation</a:t>
            </a:r>
          </a:p>
          <a:p>
            <a:pPr marL="28575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26 v </a:t>
            </a:r>
            <a:r>
              <a:rPr lang="fr-FR" dirty="0" smtClean="0">
                <a:solidFill>
                  <a:srgbClr val="000000"/>
                </a:solidFill>
                <a:effectLst/>
                <a:ea typeface="DejaVu Sans" panose="020B0603030804020204" pitchFamily="34" charset="0"/>
                <a:cs typeface="DejaVu Sans" panose="020B0603030804020204" pitchFamily="34" charset="0"/>
              </a:rPr>
              <a:t>monophasés</a:t>
            </a:r>
          </a:p>
          <a:p>
            <a:pPr marR="3213100"/>
            <a:r>
              <a:rPr lang="fr-FR" b="1" u="sng" dirty="0">
                <a:solidFill>
                  <a:srgbClr val="2F5496"/>
                </a:solidFill>
                <a:ea typeface="Times New Roman" panose="02020603050405020304" pitchFamily="18" charset="0"/>
                <a:cs typeface="Times New Roman" panose="02020603050405020304" pitchFamily="18" charset="0"/>
              </a:rPr>
              <a:t>SE-210 - F-27 - MYST 20 </a:t>
            </a:r>
          </a:p>
          <a:p>
            <a:pPr marR="3213100"/>
            <a:r>
              <a:rPr lang="fr-FR" dirty="0">
                <a:solidFill>
                  <a:srgbClr val="000000"/>
                </a:solidFill>
                <a:ea typeface="DejaVu Sans" panose="020B0603030804020204" pitchFamily="34" charset="0"/>
                <a:cs typeface="DejaVu Sans" panose="020B0603030804020204" pitchFamily="34" charset="0"/>
              </a:rPr>
              <a:t>Deux tensions sont utilisées :</a:t>
            </a:r>
          </a:p>
          <a:p>
            <a:pPr marL="742950" lvl="1" indent="-285750" algn="just">
              <a:buFont typeface="Arial" panose="020B0604020202020204" pitchFamily="34" charset="0"/>
              <a:buChar char="•"/>
            </a:pPr>
            <a:r>
              <a:rPr lang="fr-FR" dirty="0">
                <a:solidFill>
                  <a:srgbClr val="000000"/>
                </a:solidFill>
                <a:ea typeface="DejaVu Sans" panose="020B0603030804020204" pitchFamily="34" charset="0"/>
                <a:cs typeface="DejaVu Sans" panose="020B0603030804020204" pitchFamily="34" charset="0"/>
              </a:rPr>
              <a:t>115 v triphasés ± 5 % développés à partir de groupe convertisseurs rotatifs ou statiques appelés INVERTER et alimentés en 28 v continu.</a:t>
            </a:r>
          </a:p>
          <a:p>
            <a:pPr marL="742950" lvl="1" indent="-285750" algn="just">
              <a:buFont typeface="Arial" panose="020B0604020202020204" pitchFamily="34" charset="0"/>
              <a:buChar char="•"/>
            </a:pPr>
            <a:r>
              <a:rPr lang="fr-FR" dirty="0">
                <a:solidFill>
                  <a:srgbClr val="000000"/>
                </a:solidFill>
                <a:ea typeface="DejaVu Sans" panose="020B0603030804020204" pitchFamily="34" charset="0"/>
                <a:cs typeface="DejaVu Sans" panose="020B0603030804020204" pitchFamily="34" charset="0"/>
              </a:rPr>
              <a:t>26 v monophasés obtenu à partir de transformateur-abaisseur.</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La tendance actuelle: Remplacer les convertisseurs rotatifs de faible rendement par des convertisseurs statiques, (onduleurs) d’encombrement réduit et de rendement élevé.</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Les avions de type Boeing, Airbus sont également pourvus de convertisseurs statiques, de puissance réduite, généralement utilisés en secours.</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Certains avions tels le F-27, ATR 42, disposent en plus des générateurs primaires de courant continu, d’alternateurs triphasés entraînés par les GTP, régulés en tension exclusivement ; </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Leur rôle est d’assurer l’alimentation de servitudes à caractères résistif : ex. : dégivrage des hélices, donc indépendant de la fréquence.</a:t>
            </a:r>
          </a:p>
          <a:p>
            <a:pPr algn="l"/>
            <a:endParaRPr lang="fr-FR" dirty="0">
              <a:solidFill>
                <a:srgbClr val="000000"/>
              </a:solidFill>
              <a:effectLst/>
              <a:ea typeface="DejaVu Sans" panose="020B0603030804020204" pitchFamily="34" charset="0"/>
              <a:cs typeface="DejaVu Sans" panose="020B0603030804020204" pitchFamily="34" charset="0"/>
            </a:endParaRPr>
          </a:p>
        </p:txBody>
      </p:sp>
      <p:sp>
        <p:nvSpPr>
          <p:cNvPr id="8" name="Titre 1">
            <a:extLst>
              <a:ext uri="{FF2B5EF4-FFF2-40B4-BE49-F238E27FC236}">
                <a16:creationId xmlns:a16="http://schemas.microsoft.com/office/drawing/2014/main" id="{3804B1B1-6B7B-40B4-2A34-2EC4855FDC2C}"/>
              </a:ext>
            </a:extLst>
          </p:cNvPr>
          <p:cNvSpPr>
            <a:spLocks noGrp="1"/>
          </p:cNvSpPr>
          <p:nvPr>
            <p:ph type="title"/>
          </p:nvPr>
        </p:nvSpPr>
        <p:spPr>
          <a:xfrm>
            <a:off x="4027750" y="600248"/>
            <a:ext cx="4141424" cy="278526"/>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lnSpc>
                <a:spcPct val="100000"/>
              </a:lnSpc>
            </a:pPr>
            <a:r>
              <a:rPr lang="fr-FR" sz="2000" dirty="0">
                <a:effectLst/>
                <a:latin typeface="+mn-lt"/>
                <a:ea typeface="Calibri" panose="020F0502020204030204" pitchFamily="34" charset="0"/>
                <a:cs typeface="CourierNewPSMT"/>
              </a:rPr>
              <a:t>Tensions </a:t>
            </a:r>
            <a:r>
              <a:rPr lang="fr-FR" sz="2000" dirty="0" smtClean="0">
                <a:effectLst/>
                <a:latin typeface="+mn-lt"/>
                <a:ea typeface="Calibri" panose="020F0502020204030204" pitchFamily="34" charset="0"/>
                <a:cs typeface="CourierNewPSMT"/>
              </a:rPr>
              <a:t>normalisées</a:t>
            </a:r>
            <a:endParaRPr lang="fr-FR" sz="2000" dirty="0">
              <a:latin typeface="+mn-lt"/>
            </a:endParaRPr>
          </a:p>
        </p:txBody>
      </p:sp>
      <p:sp>
        <p:nvSpPr>
          <p:cNvPr id="6" name="ZoneTexte 5">
            <a:extLst>
              <a:ext uri="{FF2B5EF4-FFF2-40B4-BE49-F238E27FC236}">
                <a16:creationId xmlns:a16="http://schemas.microsoft.com/office/drawing/2014/main" id="{BDE9F1D8-21BD-4BB1-9D23-CAF4338B953F}"/>
              </a:ext>
            </a:extLst>
          </p:cNvPr>
          <p:cNvSpPr txBox="1"/>
          <p:nvPr/>
        </p:nvSpPr>
        <p:spPr>
          <a:xfrm>
            <a:off x="4967230" y="130382"/>
            <a:ext cx="24595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solidFill>
                  <a:srgbClr val="2F5496"/>
                </a:solidFill>
                <a:effectLst/>
                <a:ea typeface="Times New Roman" panose="02020603050405020304" pitchFamily="18" charset="0"/>
                <a:cs typeface="Times New Roman" panose="02020603050405020304" pitchFamily="18" charset="0"/>
              </a:rPr>
              <a:t>COURANT ALTERNATIF </a:t>
            </a:r>
            <a:endParaRPr lang="fr-FR" dirty="0"/>
          </a:p>
        </p:txBody>
      </p:sp>
    </p:spTree>
    <p:extLst>
      <p:ext uri="{BB962C8B-B14F-4D97-AF65-F5344CB8AC3E}">
        <p14:creationId xmlns:p14="http://schemas.microsoft.com/office/powerpoint/2010/main" val="1144828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D4D53D6-57C7-66D5-F582-F5B18FAA1E92}"/>
              </a:ext>
            </a:extLst>
          </p:cNvPr>
          <p:cNvSpPr txBox="1"/>
          <p:nvPr/>
        </p:nvSpPr>
        <p:spPr>
          <a:xfrm>
            <a:off x="590713" y="1918624"/>
            <a:ext cx="1041474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smtClean="0">
                <a:effectLst/>
                <a:ea typeface="Times New Roman" panose="02020603050405020304" pitchFamily="18" charset="0"/>
                <a:cs typeface="Times New Roman" panose="02020603050405020304" pitchFamily="18" charset="0"/>
              </a:rPr>
              <a:t>Le </a:t>
            </a:r>
            <a:r>
              <a:rPr lang="fr-FR" u="none" strike="noStrike" spc="-50" dirty="0">
                <a:effectLst/>
                <a:ea typeface="Times New Roman" panose="02020603050405020304" pitchFamily="18" charset="0"/>
                <a:cs typeface="Times New Roman" panose="02020603050405020304" pitchFamily="18" charset="0"/>
              </a:rPr>
              <a:t>train d'atterrissage escamotable.</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La commande des volets hypersustentateurs.</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Les hélices à pas variable, dont le calage peut-être optimisé à chaque vitesse de vol, afin d'obtenir un rendement optimum</a:t>
            </a:r>
            <a:r>
              <a:rPr lang="fr-FR" u="none" strike="noStrike" spc="-50" dirty="0" smtClean="0">
                <a:effectLst/>
                <a:ea typeface="Times New Roman" panose="02020603050405020304" pitchFamily="18" charset="0"/>
                <a:cs typeface="Times New Roman" panose="02020603050405020304" pitchFamily="18" charset="0"/>
              </a:rPr>
              <a:t>.</a:t>
            </a:r>
            <a:endParaRPr lang="fr-FR" u="none" strike="noStrike" spc="-50" dirty="0">
              <a:effectLst/>
              <a:ea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FD2CB175-88AF-329D-AE69-81647A886FBA}"/>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707152" y="653534"/>
            <a:ext cx="32881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LES PERFORMANCES DE VOL</a:t>
            </a:r>
          </a:p>
        </p:txBody>
      </p:sp>
      <p:pic>
        <p:nvPicPr>
          <p:cNvPr id="17410" name="Picture 2" descr="Train d'atterrissage rétractable Banque de photographies et d'images à  haute résolution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946" y="4096092"/>
            <a:ext cx="2557462"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3"/>
          <a:stretch>
            <a:fillRect/>
          </a:stretch>
        </p:blipFill>
        <p:spPr>
          <a:xfrm>
            <a:off x="8290604" y="4096092"/>
            <a:ext cx="2619375" cy="2200275"/>
          </a:xfrm>
          <a:prstGeom prst="rect">
            <a:avLst/>
          </a:prstGeom>
        </p:spPr>
      </p:pic>
      <p:pic>
        <p:nvPicPr>
          <p:cNvPr id="11" name="Image 10"/>
          <p:cNvPicPr>
            <a:picLocks noChangeAspect="1"/>
          </p:cNvPicPr>
          <p:nvPr/>
        </p:nvPicPr>
        <p:blipFill>
          <a:blip r:embed="rId4"/>
          <a:stretch>
            <a:fillRect/>
          </a:stretch>
        </p:blipFill>
        <p:spPr>
          <a:xfrm>
            <a:off x="5186453" y="4096092"/>
            <a:ext cx="2076450" cy="22002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597673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17326969-30DD-0B7C-3C0B-B486784171E3}"/>
              </a:ext>
            </a:extLst>
          </p:cNvPr>
          <p:cNvSpPr txBox="1"/>
          <p:nvPr/>
        </p:nvSpPr>
        <p:spPr>
          <a:xfrm>
            <a:off x="639498" y="1330928"/>
            <a:ext cx="6119648"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419100" algn="just">
              <a:lnSpc>
                <a:spcPct val="150000"/>
              </a:lnSpc>
            </a:pPr>
            <a:r>
              <a:rPr lang="fr-FR" sz="1800" spc="-50" dirty="0" smtClean="0">
                <a:effectLst/>
                <a:ea typeface="Times New Roman" panose="02020603050405020304" pitchFamily="18" charset="0"/>
              </a:rPr>
              <a:t>Il </a:t>
            </a:r>
            <a:r>
              <a:rPr lang="fr-FR" sz="1800" spc="-50" dirty="0">
                <a:effectLst/>
                <a:ea typeface="Times New Roman" panose="02020603050405020304" pitchFamily="18" charset="0"/>
              </a:rPr>
              <a:t>est indispensable pour certains équipements (radio, </a:t>
            </a:r>
            <a:r>
              <a:rPr lang="fr-FR" sz="1800" spc="-50" dirty="0" err="1" smtClean="0">
                <a:effectLst/>
                <a:ea typeface="Times New Roman" panose="02020603050405020304" pitchFamily="18" charset="0"/>
              </a:rPr>
              <a:t>Gyros</a:t>
            </a:r>
            <a:r>
              <a:rPr lang="fr-FR" sz="1800" spc="-50" dirty="0" smtClean="0">
                <a:effectLst/>
                <a:ea typeface="Times New Roman" panose="02020603050405020304" pitchFamily="18" charset="0"/>
              </a:rPr>
              <a:t> ..) </a:t>
            </a:r>
            <a:endParaRPr lang="fr-FR" sz="1800" spc="-50" dirty="0">
              <a:effectLst/>
              <a:ea typeface="Times New Roman" panose="02020603050405020304" pitchFamily="18" charset="0"/>
            </a:endParaRP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souplesse d'emploi,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facilement transformable,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convertible en courant continu,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mieux adapté aux moteurs,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 gain de poids sensible,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absence de parasites.</a:t>
            </a:r>
          </a:p>
        </p:txBody>
      </p:sp>
      <p:sp>
        <p:nvSpPr>
          <p:cNvPr id="2" name="Rectangle 1"/>
          <p:cNvSpPr/>
          <p:nvPr/>
        </p:nvSpPr>
        <p:spPr>
          <a:xfrm>
            <a:off x="4481658" y="435820"/>
            <a:ext cx="3402855" cy="369332"/>
          </a:xfrm>
          <a:prstGeom prst="rect">
            <a:avLst/>
          </a:prstGeom>
        </p:spPr>
        <p:txBody>
          <a:bodyPr wrap="none">
            <a:spAutoFit/>
          </a:bodyPr>
          <a:lstStyle/>
          <a:p>
            <a:pPr lvl="0" algn="ctr">
              <a:buClr>
                <a:srgbClr val="000000"/>
              </a:buClr>
              <a:buSzPts val="1200"/>
              <a:tabLst>
                <a:tab pos="274320" algn="l"/>
              </a:tabLst>
            </a:pPr>
            <a:r>
              <a:rPr lang="fr-FR" b="1" spc="-50" dirty="0">
                <a:ea typeface="Times New Roman" panose="02020603050405020304" pitchFamily="18" charset="0"/>
                <a:cs typeface="Times New Roman" panose="02020603050405020304" pitchFamily="18" charset="0"/>
              </a:rPr>
              <a:t>COURANT ALTERNATIF: AVANTAGES</a:t>
            </a:r>
          </a:p>
        </p:txBody>
      </p:sp>
      <p:pic>
        <p:nvPicPr>
          <p:cNvPr id="4" name="Image 3"/>
          <p:cNvPicPr>
            <a:picLocks noChangeAspect="1"/>
          </p:cNvPicPr>
          <p:nvPr/>
        </p:nvPicPr>
        <p:blipFill>
          <a:blip r:embed="rId2"/>
          <a:stretch>
            <a:fillRect/>
          </a:stretch>
        </p:blipFill>
        <p:spPr>
          <a:xfrm>
            <a:off x="7884513" y="1673712"/>
            <a:ext cx="3878605" cy="2315251"/>
          </a:xfrm>
          <a:prstGeom prst="rect">
            <a:avLst/>
          </a:prstGeom>
        </p:spPr>
      </p:pic>
    </p:spTree>
    <p:extLst>
      <p:ext uri="{BB962C8B-B14F-4D97-AF65-F5344CB8AC3E}">
        <p14:creationId xmlns:p14="http://schemas.microsoft.com/office/powerpoint/2010/main" val="708023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BEE9DA25-B1C0-D33A-D2F3-7A51224AC775}"/>
              </a:ext>
            </a:extLst>
          </p:cNvPr>
          <p:cNvSpPr txBox="1"/>
          <p:nvPr/>
        </p:nvSpPr>
        <p:spPr>
          <a:xfrm>
            <a:off x="311163" y="1387270"/>
            <a:ext cx="7533951"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buFont typeface="Wingdings" panose="05000000000000000000" pitchFamily="2" charset="2"/>
              <a:buChar char="ü"/>
            </a:pPr>
            <a:r>
              <a:rPr lang="fr-FR" dirty="0" smtClean="0"/>
              <a:t>Le </a:t>
            </a:r>
            <a:r>
              <a:rPr lang="fr-FR" dirty="0"/>
              <a:t>couplage en parallèle des alternateurs est une opération délicate qui requiert certaines conditions telles que :</a:t>
            </a:r>
          </a:p>
          <a:p>
            <a:pPr marL="742950" lvl="1" indent="-285750" algn="just">
              <a:lnSpc>
                <a:spcPct val="200000"/>
              </a:lnSpc>
              <a:buFont typeface="Arial" panose="020B0604020202020204" pitchFamily="34" charset="0"/>
              <a:buChar char="•"/>
            </a:pPr>
            <a:r>
              <a:rPr lang="fr-FR" dirty="0"/>
              <a:t>égalité de tensions,</a:t>
            </a:r>
          </a:p>
          <a:p>
            <a:pPr marL="742950" lvl="1" indent="-285750" algn="just">
              <a:lnSpc>
                <a:spcPct val="200000"/>
              </a:lnSpc>
              <a:buFont typeface="Arial" panose="020B0604020202020204" pitchFamily="34" charset="0"/>
              <a:buChar char="•"/>
            </a:pPr>
            <a:r>
              <a:rPr lang="fr-FR" dirty="0"/>
              <a:t>égalité de fréquences,</a:t>
            </a:r>
          </a:p>
          <a:p>
            <a:pPr marL="742950" lvl="1" indent="-285750" algn="just">
              <a:lnSpc>
                <a:spcPct val="200000"/>
              </a:lnSpc>
              <a:buFont typeface="Arial" panose="020B0604020202020204" pitchFamily="34" charset="0"/>
              <a:buChar char="•"/>
            </a:pPr>
            <a:r>
              <a:rPr lang="fr-FR" dirty="0"/>
              <a:t>concordance de phases des tensions</a:t>
            </a:r>
            <a:r>
              <a:rPr lang="fr-FR" dirty="0" smtClean="0"/>
              <a:t>.</a:t>
            </a:r>
            <a:endParaRPr lang="fr-FR" dirty="0"/>
          </a:p>
          <a:p>
            <a:pPr marL="285750" indent="-285750" algn="just">
              <a:lnSpc>
                <a:spcPct val="200000"/>
              </a:lnSpc>
              <a:buFont typeface="Wingdings" panose="05000000000000000000" pitchFamily="2" charset="2"/>
              <a:buChar char="ü"/>
            </a:pPr>
            <a:r>
              <a:rPr lang="fr-FR" dirty="0" smtClean="0"/>
              <a:t>Les </a:t>
            </a:r>
            <a:r>
              <a:rPr lang="fr-FR" dirty="0"/>
              <a:t>moteurs à courant alternatif ont un couple de démarrage faible</a:t>
            </a:r>
          </a:p>
          <a:p>
            <a:pPr marL="285750" indent="-285750" algn="just">
              <a:lnSpc>
                <a:spcPct val="200000"/>
              </a:lnSpc>
              <a:buFont typeface="Wingdings" panose="05000000000000000000" pitchFamily="2" charset="2"/>
              <a:buChar char="ü"/>
            </a:pPr>
            <a:r>
              <a:rPr lang="fr-FR" dirty="0"/>
              <a:t>Moins souples que les moteurs à courant continu</a:t>
            </a:r>
            <a:r>
              <a:rPr lang="fr-FR" dirty="0" smtClean="0"/>
              <a:t>.</a:t>
            </a:r>
          </a:p>
        </p:txBody>
      </p:sp>
      <p:sp>
        <p:nvSpPr>
          <p:cNvPr id="2" name="Rectangle 1"/>
          <p:cNvSpPr/>
          <p:nvPr/>
        </p:nvSpPr>
        <p:spPr>
          <a:xfrm>
            <a:off x="4078139" y="424934"/>
            <a:ext cx="4035720" cy="464871"/>
          </a:xfrm>
          <a:prstGeom prst="rect">
            <a:avLst/>
          </a:prstGeom>
        </p:spPr>
        <p:txBody>
          <a:bodyPr wrap="none">
            <a:spAutoFit/>
          </a:bodyPr>
          <a:lstStyle/>
          <a:p>
            <a:pPr algn="ctr">
              <a:lnSpc>
                <a:spcPct val="150000"/>
              </a:lnSpc>
            </a:pPr>
            <a:r>
              <a:rPr lang="fr-FR" b="1" dirty="0"/>
              <a:t>COURANT ALTERNATIF: INCONVENIENTS</a:t>
            </a:r>
          </a:p>
        </p:txBody>
      </p:sp>
      <p:pic>
        <p:nvPicPr>
          <p:cNvPr id="8" name="Image 7"/>
          <p:cNvPicPr>
            <a:picLocks noChangeAspect="1"/>
          </p:cNvPicPr>
          <p:nvPr/>
        </p:nvPicPr>
        <p:blipFill>
          <a:blip r:embed="rId2"/>
          <a:stretch>
            <a:fillRect/>
          </a:stretch>
        </p:blipFill>
        <p:spPr>
          <a:xfrm>
            <a:off x="8202519" y="1387270"/>
            <a:ext cx="3767307" cy="2109692"/>
          </a:xfrm>
          <a:prstGeom prst="rect">
            <a:avLst/>
          </a:prstGeom>
        </p:spPr>
      </p:pic>
      <p:pic>
        <p:nvPicPr>
          <p:cNvPr id="9" name="Image 8"/>
          <p:cNvPicPr>
            <a:picLocks noChangeAspect="1"/>
          </p:cNvPicPr>
          <p:nvPr/>
        </p:nvPicPr>
        <p:blipFill>
          <a:blip r:embed="rId3"/>
          <a:stretch>
            <a:fillRect/>
          </a:stretch>
        </p:blipFill>
        <p:spPr>
          <a:xfrm>
            <a:off x="8202519" y="3731903"/>
            <a:ext cx="3767307" cy="2906998"/>
          </a:xfrm>
          <a:prstGeom prst="rect">
            <a:avLst/>
          </a:prstGeom>
        </p:spPr>
      </p:pic>
    </p:spTree>
    <p:extLst>
      <p:ext uri="{BB962C8B-B14F-4D97-AF65-F5344CB8AC3E}">
        <p14:creationId xmlns:p14="http://schemas.microsoft.com/office/powerpoint/2010/main" val="682532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2" name="Rectangle 1"/>
          <p:cNvSpPr/>
          <p:nvPr/>
        </p:nvSpPr>
        <p:spPr>
          <a:xfrm>
            <a:off x="4078139" y="424934"/>
            <a:ext cx="4035720" cy="369332"/>
          </a:xfrm>
          <a:prstGeom prst="rect">
            <a:avLst/>
          </a:prstGeom>
        </p:spPr>
        <p:txBody>
          <a:bodyPr wrap="none">
            <a:spAutoFit/>
          </a:bodyPr>
          <a:lstStyle/>
          <a:p>
            <a:pPr algn="ctr"/>
            <a:r>
              <a:rPr lang="fr-FR" b="1" dirty="0"/>
              <a:t>COURANT ALTERNATIF: INCONVENIENTS</a:t>
            </a:r>
          </a:p>
        </p:txBody>
      </p:sp>
      <p:sp>
        <p:nvSpPr>
          <p:cNvPr id="3" name="Rectangle 2"/>
          <p:cNvSpPr/>
          <p:nvPr/>
        </p:nvSpPr>
        <p:spPr>
          <a:xfrm>
            <a:off x="547367" y="1993542"/>
            <a:ext cx="868312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ü"/>
            </a:pPr>
            <a:r>
              <a:rPr lang="fr-FR" dirty="0"/>
              <a:t>Les alternateurs sont entraînés par les GTR dont la vitesse est variable, </a:t>
            </a:r>
          </a:p>
          <a:p>
            <a:pPr marL="285750" indent="-285750" algn="just">
              <a:lnSpc>
                <a:spcPct val="150000"/>
              </a:lnSpc>
              <a:buFont typeface="Wingdings" panose="05000000000000000000" pitchFamily="2" charset="2"/>
              <a:buChar char="ü"/>
            </a:pPr>
            <a:r>
              <a:rPr lang="fr-FR" dirty="0"/>
              <a:t>il faut prévoir un accouplement à vitesse constante afin de disposer d'une fréquence constante, </a:t>
            </a:r>
          </a:p>
          <a:p>
            <a:pPr marL="285750" indent="-285750" algn="just">
              <a:lnSpc>
                <a:spcPct val="150000"/>
              </a:lnSpc>
              <a:buFont typeface="Wingdings" panose="05000000000000000000" pitchFamily="2" charset="2"/>
              <a:buChar char="ü"/>
            </a:pPr>
            <a:r>
              <a:rPr lang="fr-FR" dirty="0"/>
              <a:t>certaines servitudes de types inductives et capacitives nécessitant pour fonctionner correctement une fréquence d'alimentation constante ; </a:t>
            </a:r>
          </a:p>
          <a:p>
            <a:pPr marL="285750" indent="-285750" algn="just">
              <a:lnSpc>
                <a:spcPct val="150000"/>
              </a:lnSpc>
              <a:buFont typeface="Wingdings" panose="05000000000000000000" pitchFamily="2" charset="2"/>
              <a:buChar char="ü"/>
            </a:pPr>
            <a:r>
              <a:rPr lang="fr-FR" dirty="0" smtClean="0"/>
              <a:t>Nécessité autonome </a:t>
            </a:r>
            <a:r>
              <a:rPr lang="fr-FR" dirty="0"/>
              <a:t>qui se situe entre le GTR et l'alternateur est de type hydromécanique, on l'appelle CSD ou IDG selon les avions. </a:t>
            </a:r>
          </a:p>
          <a:p>
            <a:pPr marL="285750" indent="-285750" algn="just">
              <a:lnSpc>
                <a:spcPct val="150000"/>
              </a:lnSpc>
              <a:buFont typeface="Wingdings" panose="05000000000000000000" pitchFamily="2" charset="2"/>
              <a:buChar char="ü"/>
            </a:pPr>
            <a:r>
              <a:rPr lang="fr-FR" dirty="0"/>
              <a:t>Le CSD peut être sujet à des anomalies de </a:t>
            </a:r>
            <a:r>
              <a:rPr lang="fr-FR" dirty="0" smtClean="0"/>
              <a:t>fonctionnement</a:t>
            </a:r>
            <a:endParaRPr lang="fr-FR" dirty="0"/>
          </a:p>
        </p:txBody>
      </p:sp>
    </p:spTree>
    <p:extLst>
      <p:ext uri="{BB962C8B-B14F-4D97-AF65-F5344CB8AC3E}">
        <p14:creationId xmlns:p14="http://schemas.microsoft.com/office/powerpoint/2010/main" val="2112895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0DA62AD0-9C7C-5490-D52F-EA5848E630BE}"/>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6CA51C88-CCF6-FB85-2DD2-8AD98D459F50}"/>
              </a:ext>
            </a:extLst>
          </p:cNvPr>
          <p:cNvSpPr txBox="1"/>
          <p:nvPr/>
        </p:nvSpPr>
        <p:spPr>
          <a:xfrm>
            <a:off x="438837" y="1611836"/>
            <a:ext cx="11317734"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proportion entre l'alternatif et le continu est variable. </a:t>
            </a:r>
          </a:p>
          <a:p>
            <a:pPr marL="285750" indent="-285750">
              <a:lnSpc>
                <a:spcPct val="150000"/>
              </a:lnSpc>
              <a:buFont typeface="Arial" panose="020B0604020202020204" pitchFamily="34" charset="0"/>
              <a:buChar char="•"/>
            </a:pPr>
            <a:r>
              <a:rPr lang="fr-FR" dirty="0"/>
              <a:t>Certains équipements sont naturellement mieux alimentés en courant alternatif, </a:t>
            </a:r>
            <a:endParaRPr lang="fr-FR" dirty="0" smtClean="0"/>
          </a:p>
          <a:p>
            <a:pPr marL="285750" indent="-285750">
              <a:lnSpc>
                <a:spcPct val="150000"/>
              </a:lnSpc>
              <a:buFont typeface="Arial" panose="020B0604020202020204" pitchFamily="34" charset="0"/>
              <a:buChar char="•"/>
            </a:pPr>
            <a:r>
              <a:rPr lang="fr-FR" dirty="0"/>
              <a:t>A</a:t>
            </a:r>
            <a:r>
              <a:rPr lang="fr-FR" dirty="0" smtClean="0"/>
              <a:t>utres </a:t>
            </a:r>
            <a:r>
              <a:rPr lang="fr-FR" dirty="0"/>
              <a:t>le sont mieux en courant continu.</a:t>
            </a:r>
          </a:p>
          <a:p>
            <a:pPr>
              <a:lnSpc>
                <a:spcPct val="150000"/>
              </a:lnSpc>
            </a:pPr>
            <a:endParaRPr lang="fr-FR" dirty="0"/>
          </a:p>
          <a:p>
            <a:pPr>
              <a:lnSpc>
                <a:spcPct val="150000"/>
              </a:lnSpc>
            </a:pPr>
            <a:r>
              <a:rPr lang="fr-FR" dirty="0"/>
              <a:t>En règle générale:</a:t>
            </a:r>
          </a:p>
          <a:p>
            <a:pPr marL="285750" indent="-285750">
              <a:lnSpc>
                <a:spcPct val="150000"/>
              </a:lnSpc>
              <a:buFont typeface="Arial" panose="020B0604020202020204" pitchFamily="34" charset="0"/>
              <a:buChar char="•"/>
            </a:pPr>
            <a:r>
              <a:rPr lang="fr-FR" dirty="0"/>
              <a:t>Les gros porteurs, moyens et longs courriers: un réseau primaire alternatif, et d’un sous réseau continu. </a:t>
            </a:r>
          </a:p>
          <a:p>
            <a:pPr marL="285750" indent="-285750">
              <a:lnSpc>
                <a:spcPct val="150000"/>
              </a:lnSpc>
              <a:buFont typeface="Arial" panose="020B0604020202020204" pitchFamily="34" charset="0"/>
              <a:buChar char="•"/>
            </a:pPr>
            <a:r>
              <a:rPr lang="fr-FR" dirty="0"/>
              <a:t>Dans l'aviation d'affaires, c'est l'inverse. Le réseau primaire est de type continu, le sous réseau alternatif.</a:t>
            </a:r>
          </a:p>
        </p:txBody>
      </p:sp>
      <p:sp>
        <p:nvSpPr>
          <p:cNvPr id="2" name="Rectangle 1"/>
          <p:cNvSpPr/>
          <p:nvPr/>
        </p:nvSpPr>
        <p:spPr>
          <a:xfrm>
            <a:off x="5204007" y="510816"/>
            <a:ext cx="1479186" cy="369332"/>
          </a:xfrm>
          <a:prstGeom prst="rect">
            <a:avLst/>
          </a:prstGeom>
        </p:spPr>
        <p:txBody>
          <a:bodyPr wrap="none">
            <a:spAutoFit/>
          </a:bodyPr>
          <a:lstStyle/>
          <a:p>
            <a:pPr algn="ctr"/>
            <a:r>
              <a:rPr lang="fr-FR" b="1" dirty="0"/>
              <a:t>COEXISTENCE</a:t>
            </a:r>
          </a:p>
        </p:txBody>
      </p:sp>
    </p:spTree>
    <p:extLst>
      <p:ext uri="{BB962C8B-B14F-4D97-AF65-F5344CB8AC3E}">
        <p14:creationId xmlns:p14="http://schemas.microsoft.com/office/powerpoint/2010/main" val="3992757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4D9F282D-40DC-2331-6732-F791DF960B6A}"/>
              </a:ext>
            </a:extLst>
          </p:cNvPr>
          <p:cNvPicPr>
            <a:picLocks noGrp="1" noChangeAspect="1"/>
          </p:cNvPicPr>
          <p:nvPr>
            <p:ph idx="1"/>
          </p:nvPr>
        </p:nvPicPr>
        <p:blipFill>
          <a:blip r:embed="rId2"/>
          <a:stretch>
            <a:fillRect/>
          </a:stretch>
        </p:blipFill>
        <p:spPr>
          <a:xfrm>
            <a:off x="1894901" y="2390292"/>
            <a:ext cx="7447403" cy="2431121"/>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91601BD6-E4FE-06FE-94AE-3F7FB71AFDFE}"/>
              </a:ext>
            </a:extLst>
          </p:cNvPr>
          <p:cNvSpPr txBox="1"/>
          <p:nvPr/>
        </p:nvSpPr>
        <p:spPr>
          <a:xfrm>
            <a:off x="154236" y="987625"/>
            <a:ext cx="1194228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pc="-50" dirty="0">
                <a:effectLst/>
                <a:ea typeface="Times New Roman" panose="02020603050405020304" pitchFamily="18" charset="0"/>
              </a:rPr>
              <a:t>En courant continu, les bornes négatives des générateurs et des récepteurs sont directement reliées à la masse de l’avion</a:t>
            </a:r>
          </a:p>
          <a:p>
            <a:pPr marL="285750" indent="-285750" algn="just">
              <a:buFont typeface="Arial" panose="020B0604020202020204" pitchFamily="34" charset="0"/>
              <a:buChar char="•"/>
            </a:pPr>
            <a:r>
              <a:rPr lang="fr-FR" spc="-50" dirty="0">
                <a:effectLst/>
                <a:ea typeface="Times New Roman" panose="02020603050405020304" pitchFamily="18" charset="0"/>
              </a:rPr>
              <a:t>la structure sert de conducteur de retour.</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En courant alternatif, les neutres marqués (N) des générateurs et des récepteurs sont également reliés à la masse de l’avion. </a:t>
            </a:r>
          </a:p>
        </p:txBody>
      </p:sp>
      <p:sp>
        <p:nvSpPr>
          <p:cNvPr id="9" name="ZoneTexte 8">
            <a:extLst>
              <a:ext uri="{FF2B5EF4-FFF2-40B4-BE49-F238E27FC236}">
                <a16:creationId xmlns:a16="http://schemas.microsoft.com/office/drawing/2014/main" id="{9C11F89F-041D-3F9F-CBA0-664EF19147D4}"/>
              </a:ext>
            </a:extLst>
          </p:cNvPr>
          <p:cNvSpPr txBox="1"/>
          <p:nvPr/>
        </p:nvSpPr>
        <p:spPr>
          <a:xfrm>
            <a:off x="154236" y="5246172"/>
            <a:ext cx="6907576"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AVANTAGES</a:t>
            </a:r>
          </a:p>
          <a:p>
            <a:pPr marL="285750" indent="-285750" algn="just">
              <a:buFont typeface="Arial" panose="020B0604020202020204" pitchFamily="34" charset="0"/>
              <a:buChar char="•"/>
            </a:pPr>
            <a:r>
              <a:rPr lang="fr-FR" spc="-50" dirty="0">
                <a:ea typeface="Times New Roman" panose="02020603050405020304" pitchFamily="18" charset="0"/>
              </a:rPr>
              <a:t>g</a:t>
            </a:r>
            <a:r>
              <a:rPr lang="fr-FR" sz="1800" spc="-50" dirty="0">
                <a:effectLst/>
                <a:ea typeface="Times New Roman" panose="02020603050405020304" pitchFamily="18" charset="0"/>
              </a:rPr>
              <a:t>ain de poids sur les câblages, </a:t>
            </a:r>
          </a:p>
          <a:p>
            <a:pPr marL="285750" indent="-285750" algn="just">
              <a:buFont typeface="Arial" panose="020B0604020202020204" pitchFamily="34" charset="0"/>
              <a:buChar char="•"/>
            </a:pPr>
            <a:r>
              <a:rPr lang="fr-FR" sz="1800" spc="-50" dirty="0">
                <a:effectLst/>
                <a:ea typeface="Times New Roman" panose="02020603050405020304" pitchFamily="18" charset="0"/>
              </a:rPr>
              <a:t>suppression du conducteur retour, </a:t>
            </a:r>
          </a:p>
          <a:p>
            <a:pPr marL="285750" indent="-285750" algn="just">
              <a:buFont typeface="Arial" panose="020B0604020202020204" pitchFamily="34" charset="0"/>
              <a:buChar char="•"/>
            </a:pPr>
            <a:r>
              <a:rPr lang="fr-FR" sz="1800" spc="-50" dirty="0">
                <a:effectLst/>
                <a:ea typeface="Times New Roman" panose="02020603050405020304" pitchFamily="18" charset="0"/>
              </a:rPr>
              <a:t>élimination de bouclages intempestifs en cas de mauvaise isolation, </a:t>
            </a:r>
          </a:p>
          <a:p>
            <a:pPr marL="285750" indent="-285750" algn="just">
              <a:buFont typeface="Arial" panose="020B0604020202020204" pitchFamily="34" charset="0"/>
              <a:buChar char="•"/>
            </a:pPr>
            <a:r>
              <a:rPr lang="fr-FR" sz="1800" spc="-50" dirty="0">
                <a:effectLst/>
                <a:ea typeface="Times New Roman" panose="02020603050405020304" pitchFamily="18" charset="0"/>
              </a:rPr>
              <a:t>facilité de localisation des défauts.</a:t>
            </a:r>
          </a:p>
        </p:txBody>
      </p:sp>
      <p:sp>
        <p:nvSpPr>
          <p:cNvPr id="11" name="ZoneTexte 10">
            <a:extLst>
              <a:ext uri="{FF2B5EF4-FFF2-40B4-BE49-F238E27FC236}">
                <a16:creationId xmlns:a16="http://schemas.microsoft.com/office/drawing/2014/main" id="{D0E94327-38CF-52B2-8318-229DEDDAC2B9}"/>
              </a:ext>
            </a:extLst>
          </p:cNvPr>
          <p:cNvSpPr txBox="1"/>
          <p:nvPr/>
        </p:nvSpPr>
        <p:spPr>
          <a:xfrm>
            <a:off x="3770063" y="159092"/>
            <a:ext cx="46518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RETOUR DU NEGATIF PAR LA MASSE</a:t>
            </a:r>
          </a:p>
        </p:txBody>
      </p:sp>
    </p:spTree>
    <p:extLst>
      <p:ext uri="{BB962C8B-B14F-4D97-AF65-F5344CB8AC3E}">
        <p14:creationId xmlns:p14="http://schemas.microsoft.com/office/powerpoint/2010/main" val="3432250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stretch>
            <a:fillRect/>
          </a:stretch>
        </p:blipFill>
        <p:spPr>
          <a:xfrm>
            <a:off x="4847406" y="1755993"/>
            <a:ext cx="7337521" cy="2374560"/>
          </a:xfrm>
          <a:prstGeom prst="rect">
            <a:avLst/>
          </a:prstGeom>
        </p:spPr>
      </p:pic>
      <p:sp>
        <p:nvSpPr>
          <p:cNvPr id="5" name="Rectangle 4"/>
          <p:cNvSpPr/>
          <p:nvPr/>
        </p:nvSpPr>
        <p:spPr>
          <a:xfrm>
            <a:off x="245423" y="2620107"/>
            <a:ext cx="425532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la </a:t>
            </a:r>
            <a:r>
              <a:rPr lang="fr-FR" dirty="0"/>
              <a:t>loi </a:t>
            </a:r>
            <a:r>
              <a:rPr lang="fr-FR" dirty="0" smtClean="0"/>
              <a:t>d'Ohm:  </a:t>
            </a:r>
            <a:r>
              <a:rPr lang="fr-FR" b="1" dirty="0" smtClean="0"/>
              <a:t>U </a:t>
            </a:r>
            <a:r>
              <a:rPr lang="fr-FR" b="1" dirty="0"/>
              <a:t>= R x I</a:t>
            </a:r>
          </a:p>
          <a:p>
            <a:r>
              <a:rPr lang="fr-FR" dirty="0" smtClean="0"/>
              <a:t>la </a:t>
            </a:r>
            <a:r>
              <a:rPr lang="fr-FR" dirty="0"/>
              <a:t>résistance n'apporte aucun déphasage entre courant et tension.</a:t>
            </a:r>
          </a:p>
        </p:txBody>
      </p:sp>
      <p:sp>
        <p:nvSpPr>
          <p:cNvPr id="6" name="Rectangle 5"/>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8" name="Rectangle 7"/>
          <p:cNvSpPr/>
          <p:nvPr/>
        </p:nvSpPr>
        <p:spPr>
          <a:xfrm>
            <a:off x="5465763" y="602639"/>
            <a:ext cx="1260473" cy="369332"/>
          </a:xfrm>
          <a:prstGeom prst="rect">
            <a:avLst/>
          </a:prstGeom>
        </p:spPr>
        <p:txBody>
          <a:bodyPr wrap="none">
            <a:spAutoFit/>
          </a:bodyPr>
          <a:lstStyle/>
          <a:p>
            <a:r>
              <a:rPr lang="fr-FR" dirty="0"/>
              <a:t>Résistances</a:t>
            </a:r>
          </a:p>
        </p:txBody>
      </p:sp>
      <p:sp>
        <p:nvSpPr>
          <p:cNvPr id="10" name="Rectangle 9"/>
          <p:cNvSpPr/>
          <p:nvPr/>
        </p:nvSpPr>
        <p:spPr>
          <a:xfrm>
            <a:off x="245423" y="4412120"/>
            <a:ext cx="752104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Comme e et i atteignent leur maximum simultanément, ils sont en phase ce qui, représenté sous la forme de Fresnel, donne :</a:t>
            </a:r>
          </a:p>
        </p:txBody>
      </p:sp>
      <p:pic>
        <p:nvPicPr>
          <p:cNvPr id="11" name="Image 10"/>
          <p:cNvPicPr>
            <a:picLocks noChangeAspect="1"/>
          </p:cNvPicPr>
          <p:nvPr/>
        </p:nvPicPr>
        <p:blipFill>
          <a:blip r:embed="rId3"/>
          <a:stretch>
            <a:fillRect/>
          </a:stretch>
        </p:blipFill>
        <p:spPr>
          <a:xfrm>
            <a:off x="8130863" y="4239455"/>
            <a:ext cx="3498480" cy="1350240"/>
          </a:xfrm>
          <a:prstGeom prst="rect">
            <a:avLst/>
          </a:prstGeom>
        </p:spPr>
      </p:pic>
      <p:sp>
        <p:nvSpPr>
          <p:cNvPr id="13" name="Rectangle 12"/>
          <p:cNvSpPr/>
          <p:nvPr/>
        </p:nvSpPr>
        <p:spPr>
          <a:xfrm>
            <a:off x="3763872" y="5949359"/>
            <a:ext cx="5305683"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fr-FR" dirty="0" smtClean="0"/>
              <a:t>Dans </a:t>
            </a:r>
            <a:r>
              <a:rPr lang="fr-FR" dirty="0"/>
              <a:t>une résistance, tension et courant sont en phase.</a:t>
            </a:r>
          </a:p>
        </p:txBody>
      </p:sp>
    </p:spTree>
    <p:extLst>
      <p:ext uri="{BB962C8B-B14F-4D97-AF65-F5344CB8AC3E}">
        <p14:creationId xmlns:p14="http://schemas.microsoft.com/office/powerpoint/2010/main" val="4039351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398" y="1386402"/>
            <a:ext cx="1079440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C’est </a:t>
            </a:r>
            <a:r>
              <a:rPr lang="fr-FR" dirty="0"/>
              <a:t>une résistance dépourvue de tout effet inductif et Capacitif, </a:t>
            </a:r>
            <a:endParaRPr lang="fr-FR" dirty="0" smtClean="0"/>
          </a:p>
          <a:p>
            <a:r>
              <a:rPr lang="fr-FR" dirty="0" smtClean="0"/>
              <a:t>elle </a:t>
            </a:r>
            <a:r>
              <a:rPr lang="fr-FR" dirty="0"/>
              <a:t>ne </a:t>
            </a:r>
            <a:r>
              <a:rPr lang="fr-FR" dirty="0" smtClean="0"/>
              <a:t>produit qu’un </a:t>
            </a:r>
            <a:r>
              <a:rPr lang="fr-FR" dirty="0"/>
              <a:t>effet calorifique (effet joule) lorsqu’elle est parcourue par un courant </a:t>
            </a:r>
            <a:r>
              <a:rPr lang="fr-FR" dirty="0" err="1" smtClean="0"/>
              <a:t>I</a:t>
            </a:r>
            <a:r>
              <a:rPr lang="fr-FR" baseline="-25000" dirty="0" err="1" smtClean="0"/>
              <a:t>eff</a:t>
            </a:r>
            <a:r>
              <a:rPr lang="fr-FR" dirty="0"/>
              <a:t>.</a:t>
            </a:r>
          </a:p>
          <a:p>
            <a:r>
              <a:rPr lang="fr-FR" dirty="0"/>
              <a:t>La loi d’Ohm est intégralement appliquée.</a:t>
            </a:r>
          </a:p>
          <a:p>
            <a:r>
              <a:rPr lang="fr-FR" dirty="0"/>
              <a:t>L’intensité absorbée est indépendante de la fréquence appliquée.</a:t>
            </a:r>
          </a:p>
          <a:p>
            <a:r>
              <a:rPr lang="fr-FR" dirty="0" smtClean="0"/>
              <a:t>U=</a:t>
            </a:r>
            <a:r>
              <a:rPr lang="fr-FR" dirty="0" err="1" smtClean="0"/>
              <a:t>U</a:t>
            </a:r>
            <a:r>
              <a:rPr lang="fr-FR" baseline="-25000" dirty="0" err="1" smtClean="0"/>
              <a:t>max</a:t>
            </a:r>
            <a:r>
              <a:rPr lang="fr-FR" dirty="0" err="1" smtClean="0"/>
              <a:t>.sin</a:t>
            </a:r>
            <a:r>
              <a:rPr lang="fr-FR" dirty="0" smtClean="0"/>
              <a:t>(</a:t>
            </a:r>
            <a:r>
              <a:rPr lang="el-GR" dirty="0" smtClean="0"/>
              <a:t>ω</a:t>
            </a:r>
            <a:r>
              <a:rPr lang="fr-FR" dirty="0" smtClean="0"/>
              <a:t>t)</a:t>
            </a:r>
          </a:p>
          <a:p>
            <a:r>
              <a:rPr lang="fr-FR" dirty="0" smtClean="0"/>
              <a:t>i=</a:t>
            </a:r>
            <a:r>
              <a:rPr lang="fr-FR" dirty="0" err="1" smtClean="0"/>
              <a:t>I</a:t>
            </a:r>
            <a:r>
              <a:rPr lang="fr-FR" baseline="-25000" dirty="0" err="1" smtClean="0"/>
              <a:t>max</a:t>
            </a:r>
            <a:r>
              <a:rPr lang="fr-FR" dirty="0" err="1" smtClean="0"/>
              <a:t>cos</a:t>
            </a:r>
            <a:r>
              <a:rPr lang="fr-FR" dirty="0" smtClean="0"/>
              <a:t>(</a:t>
            </a:r>
            <a:r>
              <a:rPr lang="el-GR" dirty="0"/>
              <a:t>ω</a:t>
            </a:r>
            <a:r>
              <a:rPr lang="fr-FR" dirty="0"/>
              <a:t>t)</a:t>
            </a:r>
            <a:endParaRPr lang="fr-FR" baseline="-25000" dirty="0" smtClean="0"/>
          </a:p>
          <a:p>
            <a:r>
              <a:rPr lang="fr-FR" dirty="0" smtClean="0"/>
              <a:t>Dans </a:t>
            </a:r>
            <a:r>
              <a:rPr lang="fr-FR" dirty="0"/>
              <a:t>une résistance pure, U et I sont deux grandeurs en phase</a:t>
            </a:r>
          </a:p>
        </p:txBody>
      </p:sp>
      <p:sp>
        <p:nvSpPr>
          <p:cNvPr id="6" name="Rectangle 5"/>
          <p:cNvSpPr/>
          <p:nvPr/>
        </p:nvSpPr>
        <p:spPr>
          <a:xfrm>
            <a:off x="5409164" y="584529"/>
            <a:ext cx="1659813" cy="369332"/>
          </a:xfrm>
          <a:prstGeom prst="rect">
            <a:avLst/>
          </a:prstGeom>
        </p:spPr>
        <p:txBody>
          <a:bodyPr wrap="none">
            <a:spAutoFit/>
          </a:bodyPr>
          <a:lstStyle/>
          <a:p>
            <a:r>
              <a:rPr lang="fr-FR" dirty="0" smtClean="0"/>
              <a:t>Résistance </a:t>
            </a:r>
            <a:r>
              <a:rPr lang="fr-FR" dirty="0"/>
              <a:t>pure</a:t>
            </a:r>
          </a:p>
        </p:txBody>
      </p:sp>
      <p:pic>
        <p:nvPicPr>
          <p:cNvPr id="7" name="Image 6"/>
          <p:cNvPicPr>
            <a:picLocks noChangeAspect="1"/>
          </p:cNvPicPr>
          <p:nvPr/>
        </p:nvPicPr>
        <p:blipFill>
          <a:blip r:embed="rId2"/>
          <a:stretch>
            <a:fillRect/>
          </a:stretch>
        </p:blipFill>
        <p:spPr>
          <a:xfrm>
            <a:off x="4065857" y="3788891"/>
            <a:ext cx="3003120" cy="2219360"/>
          </a:xfrm>
          <a:prstGeom prst="rect">
            <a:avLst/>
          </a:prstGeom>
        </p:spPr>
      </p:pic>
      <p:sp>
        <p:nvSpPr>
          <p:cNvPr id="8" name="Rectangle 7"/>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Tree>
    <p:extLst>
      <p:ext uri="{BB962C8B-B14F-4D97-AF65-F5344CB8AC3E}">
        <p14:creationId xmlns:p14="http://schemas.microsoft.com/office/powerpoint/2010/main" val="9988652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46535" y="1144652"/>
                <a:ext cx="1124606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Lorsque </a:t>
                </a:r>
                <a:r>
                  <a:rPr lang="fr-FR" dirty="0"/>
                  <a:t>l’inductance est parcourue par un courant continu,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peu importante. </a:t>
                </a:r>
                <a:endParaRPr lang="fr-FR" dirty="0" smtClean="0"/>
              </a:p>
              <a:p>
                <a:pPr algn="just">
                  <a:lnSpc>
                    <a:spcPct val="150000"/>
                  </a:lnSpc>
                </a:pPr>
                <a:r>
                  <a:rPr lang="fr-FR" dirty="0" smtClean="0"/>
                  <a:t>En </a:t>
                </a:r>
                <a:r>
                  <a:rPr lang="fr-FR" dirty="0"/>
                  <a:t>courant </a:t>
                </a:r>
                <a:r>
                  <a:rPr lang="fr-FR" dirty="0" smtClean="0"/>
                  <a:t>alternatif: </a:t>
                </a:r>
              </a:p>
              <a:p>
                <a:pPr marL="285750" indent="-285750" algn="just">
                  <a:lnSpc>
                    <a:spcPct val="150000"/>
                  </a:lnSpc>
                  <a:buFont typeface="Arial" panose="020B0604020202020204" pitchFamily="34" charset="0"/>
                  <a:buChar char="•"/>
                </a:pPr>
                <a:r>
                  <a:rPr lang="fr-FR" dirty="0" smtClean="0"/>
                  <a:t>Le </a:t>
                </a:r>
                <a:r>
                  <a:rPr lang="fr-FR" dirty="0"/>
                  <a:t>courant s’établit,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flux </a:t>
                </a:r>
                <a:r>
                  <a:rPr lang="fr-FR" dirty="0" smtClean="0"/>
                  <a:t>croît et </a:t>
                </a:r>
                <a:r>
                  <a:rPr lang="fr-FR" dirty="0"/>
                  <a:t>une FEM induite prend naissance et génère un courant ; </a:t>
                </a:r>
                <a:endParaRPr lang="fr-FR" dirty="0" smtClean="0"/>
              </a:p>
              <a:p>
                <a:pPr marL="285750" indent="-285750" algn="just">
                  <a:lnSpc>
                    <a:spcPct val="150000"/>
                  </a:lnSpc>
                  <a:buFont typeface="Arial" panose="020B0604020202020204" pitchFamily="34" charset="0"/>
                  <a:buChar char="•"/>
                </a:pPr>
                <a:r>
                  <a:rPr lang="fr-FR" dirty="0" smtClean="0"/>
                  <a:t>loi </a:t>
                </a:r>
                <a:r>
                  <a:rPr lang="fr-FR" dirty="0"/>
                  <a:t>de Lenz qui s’oppose à l’établissement du </a:t>
                </a:r>
                <a:r>
                  <a:rPr lang="fr-FR" dirty="0" smtClean="0"/>
                  <a:t>courant: </a:t>
                </a:r>
                <a:r>
                  <a:rPr lang="fr-FR" dirty="0"/>
                  <a:t>le courant est freiné, retardé, l’opposition est d’autant plus grande que l’inductance L est de valeur élevée et que la pulsation </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du courant est elle-même plus élevée.</a:t>
                </a:r>
              </a:p>
              <a:p>
                <a:pPr marL="285750" indent="-285750" algn="just">
                  <a:lnSpc>
                    <a:spcPct val="150000"/>
                  </a:lnSpc>
                  <a:buFont typeface="Arial" panose="020B0604020202020204" pitchFamily="34" charset="0"/>
                  <a:buChar char="•"/>
                </a:pPr>
                <a:r>
                  <a:rPr lang="fr-FR" dirty="0"/>
                  <a:t>Le caractère d’opposition dépend du produit 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a:t>
                </a:r>
              </a:p>
            </p:txBody>
          </p:sp>
        </mc:Choice>
        <mc:Fallback xmlns="">
          <p:sp>
            <p:nvSpPr>
              <p:cNvPr id="4" name="Rectangle 3"/>
              <p:cNvSpPr>
                <a:spLocks noRot="1" noChangeAspect="1" noMove="1" noResize="1" noEditPoints="1" noAdjustHandles="1" noChangeArrowheads="1" noChangeShapeType="1" noTextEdit="1"/>
              </p:cNvSpPr>
              <p:nvPr/>
            </p:nvSpPr>
            <p:spPr>
              <a:xfrm>
                <a:off x="546535" y="1144652"/>
                <a:ext cx="11246069" cy="3000821"/>
              </a:xfrm>
              <a:prstGeom prst="rect">
                <a:avLst/>
              </a:prstGeom>
              <a:blipFill>
                <a:blip r:embed="rId2"/>
                <a:stretch>
                  <a:fillRect l="-433" r="-433" b="-810"/>
                </a:stretch>
              </a:blipFill>
            </p:spPr>
            <p:txBody>
              <a:bodyPr/>
              <a:lstStyle/>
              <a:p>
                <a:r>
                  <a:rPr lang="fr-FR">
                    <a:noFill/>
                  </a:rPr>
                  <a:t> </a:t>
                </a:r>
              </a:p>
            </p:txBody>
          </p:sp>
        </mc:Fallback>
      </mc:AlternateContent>
      <p:sp>
        <p:nvSpPr>
          <p:cNvPr id="5" name="Rectangle 4"/>
          <p:cNvSpPr/>
          <p:nvPr/>
        </p:nvSpPr>
        <p:spPr>
          <a:xfrm>
            <a:off x="5435226" y="648320"/>
            <a:ext cx="182030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Inductance </a:t>
            </a:r>
            <a:r>
              <a:rPr lang="fr-FR" dirty="0"/>
              <a:t>pure </a:t>
            </a:r>
          </a:p>
        </p:txBody>
      </p:sp>
      <p:pic>
        <p:nvPicPr>
          <p:cNvPr id="7" name="Image 6"/>
          <p:cNvPicPr>
            <a:picLocks noChangeAspect="1"/>
          </p:cNvPicPr>
          <p:nvPr/>
        </p:nvPicPr>
        <p:blipFill>
          <a:blip r:embed="rId3"/>
          <a:stretch>
            <a:fillRect/>
          </a:stretch>
        </p:blipFill>
        <p:spPr>
          <a:xfrm>
            <a:off x="5474323" y="4302749"/>
            <a:ext cx="3065040" cy="211072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51711" y="4648588"/>
                <a:ext cx="47887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se nomme réactance et s’exprime en ohms.</a:t>
                </a:r>
              </a:p>
              <a:p>
                <a:r>
                  <a:rPr lang="fr-FR" dirty="0"/>
                  <a:t>Déphasage de I sur V</a:t>
                </a:r>
              </a:p>
            </p:txBody>
          </p:sp>
        </mc:Choice>
        <mc:Fallback xmlns="">
          <p:sp>
            <p:nvSpPr>
              <p:cNvPr id="8" name="Rectangle 7"/>
              <p:cNvSpPr>
                <a:spLocks noRot="1" noChangeAspect="1" noMove="1" noResize="1" noEditPoints="1" noAdjustHandles="1" noChangeArrowheads="1" noChangeShapeType="1" noTextEdit="1"/>
              </p:cNvSpPr>
              <p:nvPr/>
            </p:nvSpPr>
            <p:spPr>
              <a:xfrm>
                <a:off x="351711" y="4648588"/>
                <a:ext cx="4788700" cy="646331"/>
              </a:xfrm>
              <a:prstGeom prst="rect">
                <a:avLst/>
              </a:prstGeom>
              <a:blipFill>
                <a:blip r:embed="rId4"/>
                <a:stretch>
                  <a:fillRect l="-1017" t="-4630" b="-12963"/>
                </a:stretch>
              </a:blipFill>
            </p:spPr>
            <p:txBody>
              <a:bodyPr/>
              <a:lstStyle/>
              <a:p>
                <a:r>
                  <a:rPr lang="fr-FR">
                    <a:noFill/>
                  </a:rPr>
                  <a:t> </a:t>
                </a:r>
              </a:p>
            </p:txBody>
          </p:sp>
        </mc:Fallback>
      </mc:AlternateContent>
      <p:pic>
        <p:nvPicPr>
          <p:cNvPr id="9" name="Image 8"/>
          <p:cNvPicPr>
            <a:picLocks noChangeAspect="1"/>
          </p:cNvPicPr>
          <p:nvPr/>
        </p:nvPicPr>
        <p:blipFill>
          <a:blip r:embed="rId5"/>
          <a:stretch>
            <a:fillRect/>
          </a:stretch>
        </p:blipFill>
        <p:spPr>
          <a:xfrm>
            <a:off x="9131642" y="4729549"/>
            <a:ext cx="2538720" cy="1257120"/>
          </a:xfrm>
          <a:prstGeom prst="rect">
            <a:avLst/>
          </a:prstGeom>
        </p:spPr>
      </p:pic>
      <p:sp>
        <p:nvSpPr>
          <p:cNvPr id="10" name="Rectangle 9"/>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Tree>
    <p:extLst>
      <p:ext uri="{BB962C8B-B14F-4D97-AF65-F5344CB8AC3E}">
        <p14:creationId xmlns:p14="http://schemas.microsoft.com/office/powerpoint/2010/main" val="7083383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133634" y="802710"/>
            <a:ext cx="3814928" cy="5731051"/>
          </a:xfrm>
          <a:prstGeom prst="rect">
            <a:avLst/>
          </a:prstGeom>
        </p:spPr>
      </p:pic>
      <p:sp>
        <p:nvSpPr>
          <p:cNvPr id="5" name="Rectangle 4"/>
          <p:cNvSpPr/>
          <p:nvPr/>
        </p:nvSpPr>
        <p:spPr>
          <a:xfrm>
            <a:off x="472966" y="2751534"/>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U et I nous montre que I est déphasée </a:t>
            </a:r>
            <a:r>
              <a:rPr lang="fr-FR" dirty="0" smtClean="0"/>
              <a:t>de –</a:t>
            </a:r>
            <a:r>
              <a:rPr lang="el-GR" dirty="0" smtClean="0"/>
              <a:t>π</a:t>
            </a:r>
            <a:r>
              <a:rPr lang="fr-FR" dirty="0" smtClean="0"/>
              <a:t>/2  </a:t>
            </a:r>
            <a:r>
              <a:rPr lang="fr-FR" dirty="0"/>
              <a:t>sur U.</a:t>
            </a:r>
          </a:p>
          <a:p>
            <a:pPr marL="285750" indent="-285750">
              <a:buFont typeface="Arial" panose="020B0604020202020204" pitchFamily="34" charset="0"/>
              <a:buChar char="•"/>
            </a:pPr>
            <a:r>
              <a:rPr lang="fr-FR" dirty="0"/>
              <a:t>Puissance </a:t>
            </a:r>
            <a:r>
              <a:rPr lang="fr-FR" dirty="0" smtClean="0"/>
              <a:t>consommée:</a:t>
            </a:r>
            <a:endParaRPr lang="fr-FR" dirty="0"/>
          </a:p>
          <a:p>
            <a:pPr marL="285750" indent="-285750">
              <a:buFont typeface="Arial" panose="020B0604020202020204" pitchFamily="34" charset="0"/>
              <a:buChar char="•"/>
            </a:pPr>
            <a:r>
              <a:rPr lang="fr-FR" dirty="0"/>
              <a:t>Lorsque U et I sont de mêmes signes, UI est positif, l’inductance absorbe de l’énergie. </a:t>
            </a:r>
            <a:endParaRPr lang="fr-FR" dirty="0" smtClean="0"/>
          </a:p>
          <a:p>
            <a:pPr marL="285750" indent="-285750">
              <a:buFont typeface="Arial" panose="020B0604020202020204" pitchFamily="34" charset="0"/>
              <a:buChar char="•"/>
            </a:pPr>
            <a:r>
              <a:rPr lang="fr-FR" dirty="0" smtClean="0"/>
              <a:t>Lorsque </a:t>
            </a:r>
            <a:r>
              <a:rPr lang="fr-FR" dirty="0"/>
              <a:t>U et I sont de signes contraires, l’inductance restitue de l’énergie.</a:t>
            </a:r>
          </a:p>
          <a:p>
            <a:pPr marL="285750" indent="-285750">
              <a:buFont typeface="Arial" panose="020B0604020202020204" pitchFamily="34" charset="0"/>
              <a:buChar char="•"/>
            </a:pPr>
            <a:r>
              <a:rPr lang="fr-FR" dirty="0"/>
              <a:t>La puissance absorbée est donc nulle au cours de la période T. </a:t>
            </a:r>
          </a:p>
        </p:txBody>
      </p:sp>
      <p:sp>
        <p:nvSpPr>
          <p:cNvPr id="6" name="Rectangle 5"/>
          <p:cNvSpPr/>
          <p:nvPr/>
        </p:nvSpPr>
        <p:spPr>
          <a:xfrm>
            <a:off x="3999114" y="471960"/>
            <a:ext cx="392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constitué d’une inductance pure </a:t>
            </a:r>
          </a:p>
        </p:txBody>
      </p:sp>
      <p:sp>
        <p:nvSpPr>
          <p:cNvPr id="7" name="Rectangle 6"/>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sp>
        <p:nvSpPr>
          <p:cNvPr id="8" name="AutoShape 2" descr="Circuit électrique : notions de base - Energie Plus Le S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175840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761017" y="704401"/>
            <a:ext cx="5302218" cy="4351338"/>
          </a:xfrm>
          <a:prstGeom prst="rect">
            <a:avLst/>
          </a:prstGeom>
        </p:spPr>
      </p:pic>
      <p:sp>
        <p:nvSpPr>
          <p:cNvPr id="5" name="Rectangle 4"/>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6" name="Rectangle 5"/>
          <p:cNvSpPr/>
          <p:nvPr/>
        </p:nvSpPr>
        <p:spPr>
          <a:xfrm>
            <a:off x="5489514" y="633114"/>
            <a:ext cx="1188146" cy="369332"/>
          </a:xfrm>
          <a:prstGeom prst="rect">
            <a:avLst/>
          </a:prstGeom>
        </p:spPr>
        <p:txBody>
          <a:bodyPr wrap="none">
            <a:spAutoFit/>
          </a:bodyPr>
          <a:lstStyle/>
          <a:p>
            <a:r>
              <a:rPr lang="fr-FR" dirty="0"/>
              <a:t>solénoïdes</a:t>
            </a:r>
          </a:p>
        </p:txBody>
      </p:sp>
      <p:sp>
        <p:nvSpPr>
          <p:cNvPr id="8" name="Rectangle 7"/>
          <p:cNvSpPr/>
          <p:nvPr/>
        </p:nvSpPr>
        <p:spPr>
          <a:xfrm>
            <a:off x="344383" y="1114240"/>
            <a:ext cx="6096000" cy="254236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dirty="0"/>
              <a:t>La valeur de la réactance X</a:t>
            </a:r>
            <a:r>
              <a:rPr lang="fr-FR" baseline="-25000" dirty="0"/>
              <a:t>L</a:t>
            </a:r>
            <a:r>
              <a:rPr lang="fr-FR" dirty="0"/>
              <a:t> d'une inductance est donnée par la formule </a:t>
            </a:r>
            <a:r>
              <a:rPr lang="fr-FR" dirty="0" smtClean="0"/>
              <a:t>: X</a:t>
            </a:r>
            <a:r>
              <a:rPr lang="fr-FR" baseline="-25000" dirty="0" smtClean="0"/>
              <a:t>L</a:t>
            </a:r>
            <a:r>
              <a:rPr lang="fr-FR" dirty="0" smtClean="0"/>
              <a:t> </a:t>
            </a:r>
            <a:r>
              <a:rPr lang="fr-FR" dirty="0"/>
              <a:t>= L </a:t>
            </a:r>
            <a:r>
              <a:rPr lang="el-GR" dirty="0" smtClean="0"/>
              <a:t>ω</a:t>
            </a:r>
            <a:endParaRPr lang="fr-FR" dirty="0"/>
          </a:p>
          <a:p>
            <a:pPr>
              <a:lnSpc>
                <a:spcPct val="150000"/>
              </a:lnSpc>
            </a:pPr>
            <a:r>
              <a:rPr lang="fr-FR" dirty="0" smtClean="0"/>
              <a:t>La </a:t>
            </a:r>
            <a:r>
              <a:rPr lang="fr-FR" dirty="0"/>
              <a:t>tension U</a:t>
            </a:r>
            <a:r>
              <a:rPr lang="fr-FR" baseline="-25000" dirty="0"/>
              <a:t>L</a:t>
            </a:r>
            <a:r>
              <a:rPr lang="fr-FR" dirty="0"/>
              <a:t> aux bornes d'une inductance L traversée par un courant I est</a:t>
            </a:r>
          </a:p>
          <a:p>
            <a:pPr>
              <a:lnSpc>
                <a:spcPct val="150000"/>
              </a:lnSpc>
            </a:pPr>
            <a:r>
              <a:rPr lang="fr-FR" dirty="0" smtClean="0"/>
              <a:t>UL=L</a:t>
            </a:r>
            <a:r>
              <a:rPr lang="el-GR" dirty="0" smtClean="0"/>
              <a:t> </a:t>
            </a:r>
            <a:r>
              <a:rPr lang="el-GR" dirty="0"/>
              <a:t>ω </a:t>
            </a:r>
            <a:r>
              <a:rPr lang="fr-FR" dirty="0" smtClean="0"/>
              <a:t>I= X</a:t>
            </a:r>
            <a:r>
              <a:rPr lang="fr-FR" baseline="-25000" dirty="0" smtClean="0"/>
              <a:t>L</a:t>
            </a:r>
            <a:r>
              <a:rPr lang="fr-FR" dirty="0" smtClean="0"/>
              <a:t>I</a:t>
            </a:r>
            <a:endParaRPr lang="fr-FR" dirty="0"/>
          </a:p>
          <a:p>
            <a:pPr>
              <a:lnSpc>
                <a:spcPct val="150000"/>
              </a:lnSpc>
            </a:pPr>
            <a:r>
              <a:rPr lang="fr-FR" dirty="0" smtClean="0"/>
              <a:t>Le </a:t>
            </a:r>
            <a:r>
              <a:rPr lang="fr-FR" dirty="0"/>
              <a:t>courant est en permanence en retard sur la tension.</a:t>
            </a:r>
          </a:p>
        </p:txBody>
      </p:sp>
      <p:pic>
        <p:nvPicPr>
          <p:cNvPr id="9" name="Image 8"/>
          <p:cNvPicPr>
            <a:picLocks noChangeAspect="1"/>
          </p:cNvPicPr>
          <p:nvPr/>
        </p:nvPicPr>
        <p:blipFill rotWithShape="1">
          <a:blip r:embed="rId3"/>
          <a:srcRect l="27232" r="26607"/>
          <a:stretch/>
        </p:blipFill>
        <p:spPr>
          <a:xfrm>
            <a:off x="344383" y="3697110"/>
            <a:ext cx="3301340" cy="1552000"/>
          </a:xfrm>
          <a:prstGeom prst="rect">
            <a:avLst/>
          </a:prstGeom>
        </p:spPr>
      </p:pic>
    </p:spTree>
    <p:extLst>
      <p:ext uri="{BB962C8B-B14F-4D97-AF65-F5344CB8AC3E}">
        <p14:creationId xmlns:p14="http://schemas.microsoft.com/office/powerpoint/2010/main" val="327742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977ED85-3254-FE4D-13F3-C0795C007485}"/>
              </a:ext>
            </a:extLst>
          </p:cNvPr>
          <p:cNvSpPr txBox="1"/>
          <p:nvPr/>
        </p:nvSpPr>
        <p:spPr>
          <a:xfrm>
            <a:off x="135925" y="1760274"/>
            <a:ext cx="9264218"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smtClean="0">
                <a:effectLst/>
                <a:ea typeface="Times New Roman" panose="02020603050405020304" pitchFamily="18" charset="0"/>
                <a:cs typeface="Times New Roman" panose="02020603050405020304" pitchFamily="18" charset="0"/>
              </a:rPr>
              <a:t>Les </a:t>
            </a:r>
            <a:r>
              <a:rPr lang="fr-FR" sz="1800" b="1" u="none" strike="noStrike" spc="-50" dirty="0">
                <a:effectLst/>
                <a:ea typeface="Times New Roman" panose="02020603050405020304" pitchFamily="18" charset="0"/>
                <a:cs typeface="Times New Roman" panose="02020603050405020304" pitchFamily="18" charset="0"/>
              </a:rPr>
              <a:t>instruments de contrôle de vol </a:t>
            </a:r>
            <a:endParaRPr lang="fr-FR" sz="1800" b="1" u="none" strike="noStrike" spc="-50" dirty="0" smtClean="0">
              <a:effectLst/>
              <a:ea typeface="Times New Roman" panose="02020603050405020304" pitchFamily="18" charset="0"/>
              <a:cs typeface="Times New Roman" panose="02020603050405020304" pitchFamily="18" charset="0"/>
            </a:endParaRP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a:t>
            </a:r>
            <a:r>
              <a:rPr lang="fr-FR" sz="1800" u="none" strike="noStrike" spc="-50" dirty="0">
                <a:effectLst/>
                <a:ea typeface="Times New Roman" panose="02020603050405020304" pitchFamily="18" charset="0"/>
                <a:cs typeface="Times New Roman" panose="02020603050405020304" pitchFamily="18" charset="0"/>
              </a:rPr>
              <a:t>anémomètre, altimètre, variomètre, compas, indicateur de virage).</a:t>
            </a:r>
          </a:p>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a:effectLst/>
                <a:ea typeface="Times New Roman" panose="02020603050405020304" pitchFamily="18" charset="0"/>
                <a:cs typeface="Times New Roman" panose="02020603050405020304" pitchFamily="18" charset="0"/>
              </a:rPr>
              <a:t>Les instruments de contrôle </a:t>
            </a:r>
            <a:r>
              <a:rPr lang="fr-FR" sz="1800" b="1" u="none" strike="noStrike" spc="-50" dirty="0" smtClean="0">
                <a:effectLst/>
                <a:ea typeface="Times New Roman" panose="02020603050405020304" pitchFamily="18" charset="0"/>
                <a:cs typeface="Times New Roman" panose="02020603050405020304" pitchFamily="18" charset="0"/>
              </a:rPr>
              <a:t>moteur</a:t>
            </a: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 </a:t>
            </a:r>
            <a:r>
              <a:rPr lang="fr-FR" sz="1800" u="none" strike="noStrike" spc="-50" dirty="0">
                <a:effectLst/>
                <a:ea typeface="Times New Roman" panose="02020603050405020304" pitchFamily="18" charset="0"/>
                <a:cs typeface="Times New Roman" panose="02020603050405020304" pitchFamily="18" charset="0"/>
              </a:rPr>
              <a:t>(indicateur de pression d'admission, de température des culasses, de température d'huile, de quantité de carburants, de pression).</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a:effectLst/>
                <a:ea typeface="Times New Roman" panose="02020603050405020304" pitchFamily="18" charset="0"/>
                <a:cs typeface="Times New Roman" panose="02020603050405020304" pitchFamily="18" charset="0"/>
              </a:rPr>
              <a:t>Les équipements de navigation, les récepteurs </a:t>
            </a:r>
            <a:r>
              <a:rPr lang="fr-FR" sz="1800" u="none" strike="noStrike" spc="-50" dirty="0" err="1">
                <a:effectLst/>
                <a:ea typeface="Times New Roman" panose="02020603050405020304" pitchFamily="18" charset="0"/>
                <a:cs typeface="Times New Roman" panose="02020603050405020304" pitchFamily="18" charset="0"/>
              </a:rPr>
              <a:t>radio-électriques</a:t>
            </a:r>
            <a:r>
              <a:rPr lang="fr-FR" sz="1800" u="none" strike="noStrike" spc="-50" dirty="0">
                <a:effectLst/>
                <a:ea typeface="Times New Roman" panose="02020603050405020304" pitchFamily="18" charset="0"/>
                <a:cs typeface="Times New Roman" panose="02020603050405020304" pitchFamily="18" charset="0"/>
              </a:rPr>
              <a:t>, ADF, VOR, ILS etc.</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dispositifs de dégivrage, la détection et la percussion incendie.</a:t>
            </a:r>
          </a:p>
        </p:txBody>
      </p:sp>
      <p:sp>
        <p:nvSpPr>
          <p:cNvPr id="6" name="ZoneTexte 5">
            <a:extLst>
              <a:ext uri="{FF2B5EF4-FFF2-40B4-BE49-F238E27FC236}">
                <a16:creationId xmlns:a16="http://schemas.microsoft.com/office/drawing/2014/main" id="{279D303C-35D1-6412-5CF5-7749F1FE6D84}"/>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9585878" y="739046"/>
            <a:ext cx="2366635" cy="1295400"/>
          </a:xfrm>
          <a:prstGeom prst="rect">
            <a:avLst/>
          </a:prstGeom>
        </p:spPr>
      </p:pic>
      <p:pic>
        <p:nvPicPr>
          <p:cNvPr id="4" name="Image 3"/>
          <p:cNvPicPr>
            <a:picLocks noChangeAspect="1"/>
          </p:cNvPicPr>
          <p:nvPr/>
        </p:nvPicPr>
        <p:blipFill rotWithShape="1">
          <a:blip r:embed="rId3"/>
          <a:srcRect l="49983"/>
          <a:stretch/>
        </p:blipFill>
        <p:spPr>
          <a:xfrm>
            <a:off x="9557234" y="2106746"/>
            <a:ext cx="2495619" cy="2361757"/>
          </a:xfrm>
          <a:prstGeom prst="rect">
            <a:avLst/>
          </a:prstGeom>
        </p:spPr>
      </p:pic>
      <p:pic>
        <p:nvPicPr>
          <p:cNvPr id="11" name="Image 10"/>
          <p:cNvPicPr>
            <a:picLocks noChangeAspect="1"/>
          </p:cNvPicPr>
          <p:nvPr/>
        </p:nvPicPr>
        <p:blipFill>
          <a:blip r:embed="rId4"/>
          <a:stretch>
            <a:fillRect/>
          </a:stretch>
        </p:blipFill>
        <p:spPr>
          <a:xfrm>
            <a:off x="9585879" y="4556089"/>
            <a:ext cx="2466975" cy="1847850"/>
          </a:xfrm>
          <a:prstGeom prst="rect">
            <a:avLst/>
          </a:prstGeom>
        </p:spPr>
      </p:pic>
      <p:sp>
        <p:nvSpPr>
          <p:cNvPr id="12" name="Rectangle 11"/>
          <p:cNvSpPr/>
          <p:nvPr/>
        </p:nvSpPr>
        <p:spPr>
          <a:xfrm>
            <a:off x="4740248" y="660464"/>
            <a:ext cx="2515560" cy="46487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lnSpc>
                <a:spcPct val="150000"/>
              </a:lnSpc>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LA SECURITE DU VOL</a:t>
            </a:r>
          </a:p>
        </p:txBody>
      </p:sp>
    </p:spTree>
    <p:extLst>
      <p:ext uri="{BB962C8B-B14F-4D97-AF65-F5344CB8AC3E}">
        <p14:creationId xmlns:p14="http://schemas.microsoft.com/office/powerpoint/2010/main" val="2475870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7134" y="2603821"/>
                <a:ext cx="8118389" cy="2054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𝐶</m:t>
                        </m:r>
                        <m:r>
                          <a:rPr lang="fr-FR" b="0" i="1" smtClean="0">
                            <a:latin typeface="Cambria Math" panose="02040503050406030204" pitchFamily="18" charset="0"/>
                            <a:ea typeface="Cambria Math" panose="02040503050406030204" pitchFamily="18" charset="0"/>
                          </a:rPr>
                          <m:t>𝜔</m:t>
                        </m:r>
                      </m:den>
                    </m:f>
                  </m:oMath>
                </a14:m>
                <a:r>
                  <a:rPr lang="fr-FR" dirty="0" smtClean="0"/>
                  <a:t> se </a:t>
                </a:r>
                <a:r>
                  <a:rPr lang="fr-FR" dirty="0"/>
                  <a:t>nomme réactance de capacité, </a:t>
                </a:r>
                <a:endParaRPr lang="fr-FR" dirty="0" smtClean="0"/>
              </a:p>
              <a:p>
                <a:pPr marL="285750" indent="-285750">
                  <a:lnSpc>
                    <a:spcPct val="150000"/>
                  </a:lnSpc>
                  <a:buFont typeface="Arial" panose="020B0604020202020204" pitchFamily="34" charset="0"/>
                  <a:buChar char="•"/>
                </a:pPr>
                <a:r>
                  <a:rPr lang="fr-FR" dirty="0" smtClean="0"/>
                  <a:t>c’est </a:t>
                </a:r>
                <a:r>
                  <a:rPr lang="fr-FR" dirty="0"/>
                  <a:t>la résistance qu’oppose un condensateur </a:t>
                </a:r>
                <a:r>
                  <a:rPr lang="fr-FR" dirty="0" smtClean="0"/>
                  <a:t>au passage </a:t>
                </a:r>
                <a:r>
                  <a:rPr lang="fr-FR" dirty="0"/>
                  <a:t>du courant alternatif </a:t>
                </a:r>
                <a:r>
                  <a:rPr lang="fr-FR" dirty="0" smtClean="0"/>
                  <a:t>elle </a:t>
                </a:r>
                <a:r>
                  <a:rPr lang="fr-FR" dirty="0"/>
                  <a:t>s’exprime en </a:t>
                </a:r>
                <a:r>
                  <a:rPr lang="fr-FR" dirty="0" smtClean="0"/>
                  <a:t>ohms </a:t>
                </a:r>
              </a:p>
              <a:p>
                <a:pPr marL="285750" indent="-285750">
                  <a:lnSpc>
                    <a:spcPct val="150000"/>
                  </a:lnSpc>
                  <a:buFont typeface="Arial" panose="020B0604020202020204" pitchFamily="34" charset="0"/>
                  <a:buChar char="•"/>
                </a:pPr>
                <a:r>
                  <a:rPr lang="fr-FR" dirty="0" smtClean="0"/>
                  <a:t>La </a:t>
                </a:r>
                <a:r>
                  <a:rPr lang="fr-FR" dirty="0"/>
                  <a:t>chute de tension aux bornes d’un condensateur est donnée par la relation </a:t>
                </a:r>
                <a14:m>
                  <m:oMath xmlns:m="http://schemas.openxmlformats.org/officeDocument/2006/math">
                    <m:r>
                      <m:rPr>
                        <m:sty m:val="p"/>
                      </m:rPr>
                      <a:rPr lang="fr-FR" b="0" i="0" smtClean="0">
                        <a:latin typeface="Cambria Math" panose="02040503050406030204" pitchFamily="18" charset="0"/>
                      </a:rPr>
                      <m:t>U</m:t>
                    </m:r>
                    <m:f>
                      <m:fPr>
                        <m:ctrlPr>
                          <a:rPr lang="fr-FR" i="1">
                            <a:latin typeface="Cambria Math" panose="02040503050406030204" pitchFamily="18" charset="0"/>
                          </a:rPr>
                        </m:ctrlPr>
                      </m:fPr>
                      <m:num>
                        <m:r>
                          <a:rPr lang="fr-FR" b="0" i="1" smtClean="0">
                            <a:latin typeface="Cambria Math" panose="02040503050406030204" pitchFamily="18" charset="0"/>
                          </a:rPr>
                          <m:t>𝐼</m:t>
                        </m:r>
                      </m:num>
                      <m:den>
                        <m:r>
                          <a:rPr lang="fr-FR" i="1">
                            <a:latin typeface="Cambria Math" panose="02040503050406030204" pitchFamily="18" charset="0"/>
                          </a:rPr>
                          <m:t>𝐶</m:t>
                        </m:r>
                        <m:r>
                          <a:rPr lang="fr-FR" i="1">
                            <a:latin typeface="Cambria Math" panose="02040503050406030204" pitchFamily="18" charset="0"/>
                            <a:ea typeface="Cambria Math" panose="02040503050406030204" pitchFamily="18" charset="0"/>
                          </a:rPr>
                          <m:t>𝜔</m:t>
                        </m:r>
                      </m:den>
                    </m:f>
                  </m:oMath>
                </a14:m>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247134" y="2603821"/>
                <a:ext cx="8118389" cy="2054024"/>
              </a:xfrm>
              <a:prstGeom prst="rect">
                <a:avLst/>
              </a:prstGeom>
              <a:blipFill>
                <a:blip r:embed="rId2"/>
                <a:stretch>
                  <a:fillRect l="-450" b="-885"/>
                </a:stretch>
              </a:blipFill>
            </p:spPr>
            <p:txBody>
              <a:bodyPr/>
              <a:lstStyle/>
              <a:p>
                <a:r>
                  <a:rPr lang="fr-FR">
                    <a:noFill/>
                  </a:rPr>
                  <a:t> </a:t>
                </a:r>
              </a:p>
            </p:txBody>
          </p:sp>
        </mc:Fallback>
      </mc:AlternateContent>
      <p:pic>
        <p:nvPicPr>
          <p:cNvPr id="8" name="Espace réservé du contenu 4"/>
          <p:cNvPicPr>
            <a:picLocks noGrp="1" noChangeAspect="1"/>
          </p:cNvPicPr>
          <p:nvPr>
            <p:ph idx="1"/>
          </p:nvPr>
        </p:nvPicPr>
        <p:blipFill>
          <a:blip r:embed="rId3"/>
          <a:stretch>
            <a:fillRect/>
          </a:stretch>
        </p:blipFill>
        <p:spPr>
          <a:xfrm>
            <a:off x="8688220" y="3007070"/>
            <a:ext cx="3194263" cy="330155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247134" y="5100458"/>
            <a:ext cx="811838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Puissance absorbée</a:t>
            </a:r>
          </a:p>
          <a:p>
            <a:pPr marL="285750" indent="-285750" algn="just">
              <a:lnSpc>
                <a:spcPct val="150000"/>
              </a:lnSpc>
              <a:buFont typeface="Arial" panose="020B0604020202020204" pitchFamily="34" charset="0"/>
              <a:buChar char="•"/>
            </a:pPr>
            <a:r>
              <a:rPr lang="fr-FR" dirty="0" smtClean="0"/>
              <a:t>aires positives: le </a:t>
            </a:r>
            <a:r>
              <a:rPr lang="fr-FR" dirty="0"/>
              <a:t>condensateur </a:t>
            </a:r>
            <a:r>
              <a:rPr lang="fr-FR" dirty="0" smtClean="0"/>
              <a:t>absorbe de </a:t>
            </a:r>
            <a:r>
              <a:rPr lang="fr-FR" dirty="0"/>
              <a:t>l’énergie (charge).</a:t>
            </a:r>
          </a:p>
          <a:p>
            <a:pPr marL="285750" indent="-285750" algn="just">
              <a:lnSpc>
                <a:spcPct val="150000"/>
              </a:lnSpc>
              <a:buFont typeface="Arial" panose="020B0604020202020204" pitchFamily="34" charset="0"/>
              <a:buChar char="•"/>
            </a:pPr>
            <a:r>
              <a:rPr lang="fr-FR" dirty="0" smtClean="0"/>
              <a:t>aires négatives: </a:t>
            </a:r>
            <a:r>
              <a:rPr lang="fr-FR" dirty="0"/>
              <a:t>le condensateur </a:t>
            </a:r>
            <a:r>
              <a:rPr lang="fr-FR" dirty="0" smtClean="0"/>
              <a:t>restitue de </a:t>
            </a:r>
            <a:r>
              <a:rPr lang="fr-FR" dirty="0"/>
              <a:t>l’énergie (décharge).</a:t>
            </a:r>
          </a:p>
          <a:p>
            <a:pPr marL="285750" indent="-285750" algn="just">
              <a:lnSpc>
                <a:spcPct val="150000"/>
              </a:lnSpc>
              <a:buFont typeface="Arial" panose="020B0604020202020204" pitchFamily="34" charset="0"/>
              <a:buChar char="•"/>
            </a:pPr>
            <a:r>
              <a:rPr lang="fr-FR" dirty="0"/>
              <a:t>La puissance absorbée au </a:t>
            </a:r>
            <a:r>
              <a:rPr lang="fr-FR" dirty="0" smtClean="0"/>
              <a:t>cours d’une </a:t>
            </a:r>
            <a:r>
              <a:rPr lang="fr-FR" dirty="0"/>
              <a:t>période est nulle</a:t>
            </a:r>
            <a:r>
              <a:rPr lang="fr-FR" dirty="0" smtClean="0"/>
              <a:t>.</a:t>
            </a:r>
            <a:endParaRPr lang="fr-FR" dirty="0"/>
          </a:p>
        </p:txBody>
      </p:sp>
      <p:pic>
        <p:nvPicPr>
          <p:cNvPr id="12" name="Image 11"/>
          <p:cNvPicPr>
            <a:picLocks noChangeAspect="1"/>
          </p:cNvPicPr>
          <p:nvPr/>
        </p:nvPicPr>
        <p:blipFill>
          <a:blip r:embed="rId4"/>
          <a:stretch>
            <a:fillRect/>
          </a:stretch>
        </p:blipFill>
        <p:spPr>
          <a:xfrm>
            <a:off x="2612093" y="1032136"/>
            <a:ext cx="6536721" cy="1432893"/>
          </a:xfrm>
          <a:prstGeom prst="rect">
            <a:avLst/>
          </a:prstGeom>
        </p:spPr>
        <p:style>
          <a:lnRef idx="2">
            <a:schemeClr val="accent2"/>
          </a:lnRef>
          <a:fillRef idx="1">
            <a:schemeClr val="lt1"/>
          </a:fillRef>
          <a:effectRef idx="0">
            <a:schemeClr val="accent2"/>
          </a:effectRef>
          <a:fontRef idx="minor">
            <a:schemeClr val="dk1"/>
          </a:fontRef>
        </p:style>
      </p:pic>
      <p:sp>
        <p:nvSpPr>
          <p:cNvPr id="10" name="Rectangle 9"/>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11" name="Rectangle 10"/>
          <p:cNvSpPr/>
          <p:nvPr/>
        </p:nvSpPr>
        <p:spPr>
          <a:xfrm>
            <a:off x="5667644" y="704401"/>
            <a:ext cx="1586716" cy="369332"/>
          </a:xfrm>
          <a:prstGeom prst="rect">
            <a:avLst/>
          </a:prstGeom>
        </p:spPr>
        <p:txBody>
          <a:bodyPr wrap="none">
            <a:spAutoFit/>
          </a:bodyPr>
          <a:lstStyle/>
          <a:p>
            <a:r>
              <a:rPr lang="fr-FR" dirty="0"/>
              <a:t>Condensateurs</a:t>
            </a:r>
          </a:p>
        </p:txBody>
      </p:sp>
    </p:spTree>
    <p:extLst>
      <p:ext uri="{BB962C8B-B14F-4D97-AF65-F5344CB8AC3E}">
        <p14:creationId xmlns:p14="http://schemas.microsoft.com/office/powerpoint/2010/main" val="35759434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813963" y="2085058"/>
            <a:ext cx="3785161" cy="2868016"/>
          </a:xfrm>
          <a:prstGeom prst="rect">
            <a:avLst/>
          </a:prstGeom>
        </p:spPr>
      </p:pic>
      <p:sp>
        <p:nvSpPr>
          <p:cNvPr id="5" name="Rectangle 4"/>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6" name="Rectangle 5"/>
          <p:cNvSpPr/>
          <p:nvPr/>
        </p:nvSpPr>
        <p:spPr>
          <a:xfrm>
            <a:off x="5667644" y="704401"/>
            <a:ext cx="1586716" cy="369332"/>
          </a:xfrm>
          <a:prstGeom prst="rect">
            <a:avLst/>
          </a:prstGeom>
        </p:spPr>
        <p:txBody>
          <a:bodyPr wrap="none">
            <a:spAutoFit/>
          </a:bodyPr>
          <a:lstStyle/>
          <a:p>
            <a:r>
              <a:rPr lang="fr-FR" dirty="0"/>
              <a:t>Condensateurs</a:t>
            </a:r>
          </a:p>
        </p:txBody>
      </p:sp>
      <mc:AlternateContent xmlns:mc="http://schemas.openxmlformats.org/markup-compatibility/2006" xmlns:a14="http://schemas.microsoft.com/office/drawing/2010/main">
        <mc:Choice Requires="a14">
          <p:sp>
            <p:nvSpPr>
              <p:cNvPr id="7" name="Rectangle 6"/>
              <p:cNvSpPr/>
              <p:nvPr/>
            </p:nvSpPr>
            <p:spPr>
              <a:xfrm>
                <a:off x="578758" y="1256814"/>
                <a:ext cx="6096000" cy="498226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342900" indent="-342900">
                  <a:lnSpc>
                    <a:spcPct val="150000"/>
                  </a:lnSpc>
                  <a:buAutoNum type="alphaLcParenR"/>
                </a:pPr>
                <a:r>
                  <a:rPr lang="fr-FR" dirty="0" smtClean="0"/>
                  <a:t>Courant </a:t>
                </a:r>
                <a:r>
                  <a:rPr lang="fr-FR" dirty="0"/>
                  <a:t>continu </a:t>
                </a:r>
                <a:endParaRPr lang="fr-FR" dirty="0" smtClean="0"/>
              </a:p>
              <a:p>
                <a:pPr>
                  <a:lnSpc>
                    <a:spcPct val="150000"/>
                  </a:lnSpc>
                </a:pPr>
                <a:r>
                  <a:rPr lang="fr-FR" dirty="0" smtClean="0"/>
                  <a:t>Un condensateur accumule une charge Q=CU</a:t>
                </a:r>
              </a:p>
              <a:p>
                <a:pPr>
                  <a:lnSpc>
                    <a:spcPct val="150000"/>
                  </a:lnSpc>
                </a:pPr>
                <a:r>
                  <a:rPr lang="fr-FR" dirty="0"/>
                  <a:t>L'énergie stockée (W) est calculée par la formule</a:t>
                </a:r>
              </a:p>
              <a:p>
                <a:pPr>
                  <a:lnSpc>
                    <a:spcPct val="150000"/>
                  </a:lnSpc>
                </a:pPr>
                <a14:m>
                  <m:oMathPara xmlns:m="http://schemas.openxmlformats.org/officeDocument/2006/math">
                    <m:oMathParaPr>
                      <m:jc m:val="centerGroup"/>
                    </m:oMathParaPr>
                    <m:oMath xmlns:m="http://schemas.openxmlformats.org/officeDocument/2006/math">
                      <m:r>
                        <a:rPr lang="fr-FR" i="1" dirty="0">
                          <a:latin typeface="Cambria Math" panose="02040503050406030204" pitchFamily="18" charset="0"/>
                        </a:rPr>
                        <m:t>𝑊</m:t>
                      </m:r>
                      <m:r>
                        <a:rPr lang="fr-FR" i="1" dirty="0">
                          <a:latin typeface="Cambria Math" panose="02040503050406030204" pitchFamily="18" charset="0"/>
                        </a:rPr>
                        <m:t> =</m:t>
                      </m:r>
                      <m:f>
                        <m:fPr>
                          <m:ctrlPr>
                            <a:rPr lang="fr-FR" i="1" dirty="0">
                              <a:latin typeface="Cambria Math" panose="02040503050406030204" pitchFamily="18" charset="0"/>
                            </a:rPr>
                          </m:ctrlPr>
                        </m:fPr>
                        <m:num>
                          <m:r>
                            <a:rPr lang="fr-FR" i="1" dirty="0">
                              <a:latin typeface="Cambria Math" panose="02040503050406030204" pitchFamily="18" charset="0"/>
                            </a:rPr>
                            <m:t>1</m:t>
                          </m:r>
                        </m:num>
                        <m:den>
                          <m:r>
                            <a:rPr lang="fr-FR" i="1" dirty="0">
                              <a:latin typeface="Cambria Math" panose="02040503050406030204" pitchFamily="18" charset="0"/>
                            </a:rPr>
                            <m:t>2</m:t>
                          </m:r>
                        </m:den>
                      </m:f>
                      <m:r>
                        <a:rPr lang="fr-FR" i="1" dirty="0">
                          <a:latin typeface="Cambria Math" panose="02040503050406030204" pitchFamily="18" charset="0"/>
                        </a:rPr>
                        <m:t> </m:t>
                      </m:r>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a:rPr lang="fr-FR" i="1" dirty="0">
                          <a:latin typeface="Cambria Math" panose="02040503050406030204" pitchFamily="18" charset="0"/>
                        </a:rPr>
                        <m:t>𝑐</m:t>
                      </m:r>
                      <m:r>
                        <a:rPr lang="fr-FR" i="1" dirty="0">
                          <a:latin typeface="Cambria Math" panose="02040503050406030204" pitchFamily="18" charset="0"/>
                        </a:rPr>
                        <m:t> × </m:t>
                      </m:r>
                      <m:r>
                        <a:rPr lang="fr-FR" i="1" dirty="0">
                          <a:latin typeface="Cambria Math" panose="02040503050406030204" pitchFamily="18" charset="0"/>
                        </a:rPr>
                        <m:t>𝑢</m:t>
                      </m:r>
                      <m:r>
                        <a:rPr lang="fr-FR" i="1" baseline="30000" dirty="0">
                          <a:latin typeface="Cambria Math" panose="02040503050406030204" pitchFamily="18" charset="0"/>
                        </a:rPr>
                        <m:t>2</m:t>
                      </m:r>
                    </m:oMath>
                  </m:oMathPara>
                </a14:m>
                <a:endParaRPr lang="fr-FR" baseline="30000" dirty="0"/>
              </a:p>
              <a:p>
                <a:pPr>
                  <a:lnSpc>
                    <a:spcPct val="150000"/>
                  </a:lnSpc>
                </a:pPr>
                <a:r>
                  <a:rPr lang="fr-FR" dirty="0" smtClean="0"/>
                  <a:t>W </a:t>
                </a:r>
                <a:r>
                  <a:rPr lang="fr-FR" dirty="0"/>
                  <a:t>en joules C en farads U en </a:t>
                </a:r>
                <a:r>
                  <a:rPr lang="fr-FR" dirty="0" smtClean="0"/>
                  <a:t>volts</a:t>
                </a:r>
              </a:p>
              <a:p>
                <a:pPr>
                  <a:lnSpc>
                    <a:spcPct val="150000"/>
                  </a:lnSpc>
                </a:pPr>
                <a:r>
                  <a:rPr lang="fr-FR" dirty="0"/>
                  <a:t>Il existe alors une tension aux bornes du condensateur égale à la tension fournie par le générateur.</a:t>
                </a:r>
              </a:p>
              <a:p>
                <a:pPr>
                  <a:lnSpc>
                    <a:spcPct val="150000"/>
                  </a:lnSpc>
                </a:pPr>
                <a:r>
                  <a:rPr lang="fr-FR" dirty="0"/>
                  <a:t>S'il existe bien un courant temporaire dans les fils de liaisons générateur-condensateur, aucun courant ne circule à travers l'isolant d'une armature à l'autre.</a:t>
                </a:r>
              </a:p>
              <a:p>
                <a:pPr>
                  <a:lnSpc>
                    <a:spcPct val="150000"/>
                  </a:lnSpc>
                </a:pPr>
                <a:r>
                  <a:rPr lang="fr-FR" dirty="0"/>
                  <a:t>Un condensateur bloque donc le courant continu</a:t>
                </a:r>
                <a:r>
                  <a:rPr lang="fr-FR" dirty="0" smtClean="0"/>
                  <a:t>.</a:t>
                </a:r>
                <a:endParaRPr lang="fr-FR" dirty="0"/>
              </a:p>
            </p:txBody>
          </p:sp>
        </mc:Choice>
        <mc:Fallback xmlns="">
          <p:sp>
            <p:nvSpPr>
              <p:cNvPr id="7" name="Rectangle 6"/>
              <p:cNvSpPr>
                <a:spLocks noRot="1" noChangeAspect="1" noMove="1" noResize="1" noEditPoints="1" noAdjustHandles="1" noChangeArrowheads="1" noChangeShapeType="1" noTextEdit="1"/>
              </p:cNvSpPr>
              <p:nvPr/>
            </p:nvSpPr>
            <p:spPr>
              <a:xfrm>
                <a:off x="578758" y="1256814"/>
                <a:ext cx="6096000" cy="4982261"/>
              </a:xfrm>
              <a:prstGeom prst="rect">
                <a:avLst/>
              </a:prstGeom>
              <a:blipFill>
                <a:blip r:embed="rId3"/>
                <a:stretch>
                  <a:fillRect l="-798" b="-977"/>
                </a:stretch>
              </a:blipFill>
            </p:spPr>
            <p:txBody>
              <a:bodyPr/>
              <a:lstStyle/>
              <a:p>
                <a:r>
                  <a:rPr lang="fr-FR">
                    <a:noFill/>
                  </a:rPr>
                  <a:t> </a:t>
                </a:r>
              </a:p>
            </p:txBody>
          </p:sp>
        </mc:Fallback>
      </mc:AlternateContent>
    </p:spTree>
    <p:extLst>
      <p:ext uri="{BB962C8B-B14F-4D97-AF65-F5344CB8AC3E}">
        <p14:creationId xmlns:p14="http://schemas.microsoft.com/office/powerpoint/2010/main" val="2857060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075221" y="972492"/>
            <a:ext cx="3785161" cy="2868016"/>
          </a:xfrm>
          <a:prstGeom prst="rect">
            <a:avLst/>
          </a:prstGeom>
        </p:spPr>
      </p:pic>
      <p:sp>
        <p:nvSpPr>
          <p:cNvPr id="5" name="Rectangle 4"/>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6" name="Rectangle 5"/>
          <p:cNvSpPr/>
          <p:nvPr/>
        </p:nvSpPr>
        <p:spPr>
          <a:xfrm>
            <a:off x="5667644" y="704401"/>
            <a:ext cx="1586716" cy="369332"/>
          </a:xfrm>
          <a:prstGeom prst="rect">
            <a:avLst/>
          </a:prstGeom>
        </p:spPr>
        <p:txBody>
          <a:bodyPr wrap="none">
            <a:spAutoFit/>
          </a:bodyPr>
          <a:lstStyle/>
          <a:p>
            <a:r>
              <a:rPr lang="fr-FR" dirty="0"/>
              <a:t>Condensateurs</a:t>
            </a:r>
          </a:p>
        </p:txBody>
      </p:sp>
      <p:pic>
        <p:nvPicPr>
          <p:cNvPr id="2" name="Image 1"/>
          <p:cNvPicPr>
            <a:picLocks noChangeAspect="1"/>
          </p:cNvPicPr>
          <p:nvPr/>
        </p:nvPicPr>
        <p:blipFill rotWithShape="1">
          <a:blip r:embed="rId3"/>
          <a:srcRect l="30093" t="61982" r="35420" b="1862"/>
          <a:stretch/>
        </p:blipFill>
        <p:spPr>
          <a:xfrm>
            <a:off x="2770590" y="2369430"/>
            <a:ext cx="2434442" cy="510639"/>
          </a:xfrm>
          <a:prstGeom prst="rect">
            <a:avLst/>
          </a:prstGeom>
        </p:spPr>
      </p:pic>
      <p:sp>
        <p:nvSpPr>
          <p:cNvPr id="3" name="Rectangle 2"/>
          <p:cNvSpPr/>
          <p:nvPr/>
        </p:nvSpPr>
        <p:spPr>
          <a:xfrm>
            <a:off x="389761" y="1079576"/>
            <a:ext cx="6889358"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On appelle donc réactance (</a:t>
            </a:r>
            <a:r>
              <a:rPr lang="fr-FR" dirty="0" err="1"/>
              <a:t>Xc</a:t>
            </a:r>
            <a:r>
              <a:rPr lang="fr-FR" dirty="0"/>
              <a:t>) la « résistance » d'un condensateur.</a:t>
            </a:r>
          </a:p>
          <a:p>
            <a:r>
              <a:rPr lang="fr-FR" dirty="0"/>
              <a:t>La « résistance » du condensateur s'appelle en fait, la réactance (</a:t>
            </a:r>
            <a:r>
              <a:rPr lang="fr-FR" dirty="0" err="1"/>
              <a:t>Xc</a:t>
            </a:r>
            <a:r>
              <a:rPr lang="fr-FR" dirty="0"/>
              <a:t>) du condensateur. Elle est inversement proportionnelle à C et </a:t>
            </a:r>
            <a:r>
              <a:rPr lang="el-GR" dirty="0" smtClean="0"/>
              <a:t>ω</a:t>
            </a:r>
            <a:r>
              <a:rPr lang="fr-FR" dirty="0" smtClean="0"/>
              <a:t> </a:t>
            </a:r>
            <a:r>
              <a:rPr lang="fr-FR" dirty="0"/>
              <a:t>et se mesure en ohms</a:t>
            </a:r>
            <a:r>
              <a:rPr lang="fr-FR" dirty="0" smtClean="0"/>
              <a:t>.</a:t>
            </a:r>
            <a:endParaRPr lang="fr-FR" dirty="0"/>
          </a:p>
        </p:txBody>
      </p:sp>
      <p:pic>
        <p:nvPicPr>
          <p:cNvPr id="8" name="Image 7"/>
          <p:cNvPicPr>
            <a:picLocks noChangeAspect="1"/>
          </p:cNvPicPr>
          <p:nvPr/>
        </p:nvPicPr>
        <p:blipFill>
          <a:blip r:embed="rId4"/>
          <a:stretch>
            <a:fillRect/>
          </a:stretch>
        </p:blipFill>
        <p:spPr>
          <a:xfrm>
            <a:off x="265349" y="3144089"/>
            <a:ext cx="7399441" cy="1932240"/>
          </a:xfrm>
          <a:prstGeom prst="rect">
            <a:avLst/>
          </a:prstGeom>
        </p:spPr>
      </p:pic>
      <p:pic>
        <p:nvPicPr>
          <p:cNvPr id="9" name="Image 8"/>
          <p:cNvPicPr>
            <a:picLocks noChangeAspect="1"/>
          </p:cNvPicPr>
          <p:nvPr/>
        </p:nvPicPr>
        <p:blipFill>
          <a:blip r:embed="rId5"/>
          <a:stretch>
            <a:fillRect/>
          </a:stretch>
        </p:blipFill>
        <p:spPr>
          <a:xfrm>
            <a:off x="2600695" y="5176153"/>
            <a:ext cx="7244641" cy="1528720"/>
          </a:xfrm>
          <a:prstGeom prst="rect">
            <a:avLst/>
          </a:prstGeom>
        </p:spPr>
      </p:pic>
    </p:spTree>
    <p:extLst>
      <p:ext uri="{BB962C8B-B14F-4D97-AF65-F5344CB8AC3E}">
        <p14:creationId xmlns:p14="http://schemas.microsoft.com/office/powerpoint/2010/main" val="78018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10543" y="2302783"/>
            <a:ext cx="5627914" cy="1325563"/>
          </a:xfrm>
        </p:spPr>
        <p:style>
          <a:lnRef idx="2">
            <a:schemeClr val="accent2"/>
          </a:lnRef>
          <a:fillRef idx="1">
            <a:schemeClr val="lt1"/>
          </a:fillRef>
          <a:effectRef idx="0">
            <a:schemeClr val="accent2"/>
          </a:effectRef>
          <a:fontRef idx="minor">
            <a:schemeClr val="dk1"/>
          </a:fontRef>
        </p:style>
        <p:txBody>
          <a:bodyPr/>
          <a:lstStyle/>
          <a:p>
            <a:pPr algn="ctr"/>
            <a:r>
              <a:rPr lang="fr-FR" dirty="0" smtClean="0"/>
              <a:t>Aimants permanents</a:t>
            </a:r>
            <a:endParaRPr lang="fr-FR" dirty="0"/>
          </a:p>
        </p:txBody>
      </p:sp>
    </p:spTree>
    <p:extLst>
      <p:ext uri="{BB962C8B-B14F-4D97-AF65-F5344CB8AC3E}">
        <p14:creationId xmlns:p14="http://schemas.microsoft.com/office/powerpoint/2010/main" val="1615723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3828" y="1239866"/>
            <a:ext cx="7486543"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Un </a:t>
            </a:r>
            <a:r>
              <a:rPr lang="fr-FR" dirty="0"/>
              <a:t>aimant est un corps capable :</a:t>
            </a:r>
          </a:p>
          <a:p>
            <a:pPr marL="742950" lvl="1" indent="-285750">
              <a:buFont typeface="Courier New" panose="02070309020205020404" pitchFamily="49" charset="0"/>
              <a:buChar char="o"/>
            </a:pPr>
            <a:r>
              <a:rPr lang="fr-FR" dirty="0" smtClean="0"/>
              <a:t>d'attirer </a:t>
            </a:r>
            <a:r>
              <a:rPr lang="fr-FR" dirty="0"/>
              <a:t>d'autres corps, tels le fer ou l'acier ;</a:t>
            </a:r>
          </a:p>
          <a:p>
            <a:pPr marL="742950" lvl="1" indent="-285750">
              <a:buFont typeface="Courier New" panose="02070309020205020404" pitchFamily="49" charset="0"/>
              <a:buChar char="o"/>
            </a:pPr>
            <a:r>
              <a:rPr lang="fr-FR" dirty="0" smtClean="0"/>
              <a:t>de </a:t>
            </a:r>
            <a:r>
              <a:rPr lang="fr-FR" dirty="0"/>
              <a:t>s'aligner sur l'axe nord-sud de la Terre, s'il est suspendu et libre ;</a:t>
            </a:r>
          </a:p>
          <a:p>
            <a:pPr marL="742950" lvl="1" indent="-285750">
              <a:buFont typeface="Courier New" panose="02070309020205020404" pitchFamily="49" charset="0"/>
              <a:buChar char="o"/>
            </a:pPr>
            <a:r>
              <a:rPr lang="fr-FR" dirty="0" smtClean="0"/>
              <a:t>de </a:t>
            </a:r>
            <a:r>
              <a:rPr lang="fr-FR" dirty="0"/>
              <a:t>générer un champ magnétique autour de lui.</a:t>
            </a:r>
          </a:p>
          <a:p>
            <a:pPr marL="285750" indent="-285750">
              <a:buFont typeface="Arial" panose="020B0604020202020204" pitchFamily="34" charset="0"/>
              <a:buChar char="•"/>
            </a:pPr>
            <a:r>
              <a:rPr lang="fr-FR" dirty="0" smtClean="0"/>
              <a:t>Il existe </a:t>
            </a:r>
            <a:r>
              <a:rPr lang="fr-FR" dirty="0"/>
              <a:t>dans certains corps des éléments appelés dipôles magnétiques </a:t>
            </a:r>
            <a:endParaRPr lang="fr-FR" dirty="0" smtClean="0"/>
          </a:p>
          <a:p>
            <a:pPr marL="285750" indent="-285750">
              <a:buFont typeface="Arial" panose="020B0604020202020204" pitchFamily="34" charset="0"/>
              <a:buChar char="•"/>
            </a:pPr>
            <a:r>
              <a:rPr lang="fr-FR" dirty="0" smtClean="0"/>
              <a:t>l'aimantation </a:t>
            </a:r>
            <a:r>
              <a:rPr lang="fr-FR" dirty="0"/>
              <a:t>est due à l'orientation des trajectoires électroniques des </a:t>
            </a:r>
            <a:r>
              <a:rPr lang="fr-FR" dirty="0" smtClean="0"/>
              <a:t>atomes.</a:t>
            </a:r>
            <a:endParaRPr lang="fr-FR" dirty="0"/>
          </a:p>
          <a:p>
            <a:pPr marL="285750" indent="-285750">
              <a:buFont typeface="Arial" panose="020B0604020202020204" pitchFamily="34" charset="0"/>
              <a:buChar char="•"/>
            </a:pPr>
            <a:r>
              <a:rPr lang="fr-FR" dirty="0" smtClean="0"/>
              <a:t>En </a:t>
            </a:r>
            <a:r>
              <a:rPr lang="fr-FR" dirty="0"/>
              <a:t>général, ces dipôles sont orientés n'importe comment dans la structure du </a:t>
            </a:r>
            <a:r>
              <a:rPr lang="fr-FR" dirty="0" smtClean="0"/>
              <a:t>matériau</a:t>
            </a:r>
            <a:endParaRPr lang="fr-FR" dirty="0"/>
          </a:p>
          <a:p>
            <a:pPr marL="285750" indent="-285750">
              <a:buFont typeface="Arial" panose="020B0604020202020204" pitchFamily="34" charset="0"/>
              <a:buChar char="•"/>
            </a:pPr>
            <a:r>
              <a:rPr lang="fr-FR" dirty="0" smtClean="0"/>
              <a:t>dans </a:t>
            </a:r>
            <a:r>
              <a:rPr lang="fr-FR" dirty="0"/>
              <a:t>certains cas, ils sont plus ou moins orientés dans le même </a:t>
            </a:r>
            <a:r>
              <a:rPr lang="fr-FR" dirty="0" smtClean="0"/>
              <a:t>sens</a:t>
            </a:r>
          </a:p>
          <a:p>
            <a:pPr marL="285750" indent="-285750">
              <a:buFont typeface="Arial" panose="020B0604020202020204" pitchFamily="34" charset="0"/>
              <a:buChar char="•"/>
            </a:pPr>
            <a:r>
              <a:rPr lang="fr-FR" dirty="0" smtClean="0"/>
              <a:t>les </a:t>
            </a:r>
            <a:r>
              <a:rPr lang="fr-FR" dirty="0"/>
              <a:t>champs de chaque dipôle s'additionnent et le matériau est alors un aimant naturel.</a:t>
            </a:r>
          </a:p>
          <a:p>
            <a:pPr marL="285750" indent="-285750">
              <a:buFont typeface="Arial" panose="020B0604020202020204" pitchFamily="34" charset="0"/>
              <a:buChar char="•"/>
            </a:pPr>
            <a:r>
              <a:rPr lang="fr-FR" dirty="0" smtClean="0"/>
              <a:t>Dans </a:t>
            </a:r>
            <a:r>
              <a:rPr lang="fr-FR" dirty="0"/>
              <a:t>certains corps non aimantés, il est possible, par l'action d'un champ extérieur, de forcer les dipôles à s'aligner dans le même sens pour donner un aimant.</a:t>
            </a:r>
          </a:p>
          <a:p>
            <a:pPr marL="285750" indent="-285750">
              <a:buFont typeface="Arial" panose="020B0604020202020204" pitchFamily="34" charset="0"/>
              <a:buChar char="•"/>
            </a:pPr>
            <a:r>
              <a:rPr lang="fr-FR" dirty="0" smtClean="0"/>
              <a:t>si </a:t>
            </a:r>
            <a:r>
              <a:rPr lang="fr-FR" dirty="0"/>
              <a:t>le champ extérieur n'existant plus, certains corps voient leurs dipôles reprendre rapidement leur désorganisation naturelle (fers doux) ; </a:t>
            </a:r>
            <a:endParaRPr lang="fr-FR" dirty="0" smtClean="0"/>
          </a:p>
          <a:p>
            <a:pPr marL="285750" indent="-285750">
              <a:buFont typeface="Arial" panose="020B0604020202020204" pitchFamily="34" charset="0"/>
              <a:buChar char="•"/>
            </a:pPr>
            <a:r>
              <a:rPr lang="fr-FR" dirty="0" smtClean="0"/>
              <a:t>d'autres </a:t>
            </a:r>
            <a:r>
              <a:rPr lang="fr-FR" dirty="0"/>
              <a:t>ont leurs dipôles qui restent alignés, créant un aimant permanent (fers durs).</a:t>
            </a:r>
          </a:p>
        </p:txBody>
      </p:sp>
      <p:sp>
        <p:nvSpPr>
          <p:cNvPr id="7" name="Rectangle 6"/>
          <p:cNvSpPr/>
          <p:nvPr/>
        </p:nvSpPr>
        <p:spPr>
          <a:xfrm>
            <a:off x="5797897" y="619744"/>
            <a:ext cx="1356846" cy="369332"/>
          </a:xfrm>
          <a:prstGeom prst="rect">
            <a:avLst/>
          </a:prstGeom>
        </p:spPr>
        <p:txBody>
          <a:bodyPr wrap="none">
            <a:spAutoFit/>
          </a:bodyPr>
          <a:lstStyle/>
          <a:p>
            <a:r>
              <a:rPr lang="fr-FR" dirty="0"/>
              <a:t>Magnétisme</a:t>
            </a:r>
          </a:p>
        </p:txBody>
      </p:sp>
      <p:pic>
        <p:nvPicPr>
          <p:cNvPr id="8" name="Image 7"/>
          <p:cNvPicPr>
            <a:picLocks noChangeAspect="1"/>
          </p:cNvPicPr>
          <p:nvPr/>
        </p:nvPicPr>
        <p:blipFill rotWithShape="1">
          <a:blip r:embed="rId2"/>
          <a:srcRect l="54837"/>
          <a:stretch/>
        </p:blipFill>
        <p:spPr>
          <a:xfrm>
            <a:off x="8099586" y="3678036"/>
            <a:ext cx="3896472" cy="1967955"/>
          </a:xfrm>
          <a:prstGeom prst="rect">
            <a:avLst/>
          </a:prstGeom>
        </p:spPr>
      </p:pic>
      <p:pic>
        <p:nvPicPr>
          <p:cNvPr id="9" name="Image 8"/>
          <p:cNvPicPr>
            <a:picLocks noChangeAspect="1"/>
          </p:cNvPicPr>
          <p:nvPr/>
        </p:nvPicPr>
        <p:blipFill rotWithShape="1">
          <a:blip r:embed="rId2"/>
          <a:srcRect r="54465"/>
          <a:stretch/>
        </p:blipFill>
        <p:spPr>
          <a:xfrm>
            <a:off x="8099586" y="1335609"/>
            <a:ext cx="3896472" cy="1951875"/>
          </a:xfrm>
          <a:prstGeom prst="rect">
            <a:avLst/>
          </a:prstGeom>
        </p:spPr>
      </p:pic>
    </p:spTree>
    <p:extLst>
      <p:ext uri="{BB962C8B-B14F-4D97-AF65-F5344CB8AC3E}">
        <p14:creationId xmlns:p14="http://schemas.microsoft.com/office/powerpoint/2010/main" val="1759621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C80A5C3-BA59-7B14-CD21-4A2623ECE2CF}"/>
              </a:ext>
            </a:extLst>
          </p:cNvPr>
          <p:cNvSpPr txBox="1"/>
          <p:nvPr/>
        </p:nvSpPr>
        <p:spPr>
          <a:xfrm>
            <a:off x="838200" y="1120427"/>
            <a:ext cx="109855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On appelle aimants, certains corps capables d’attirer certains métaux tels que le fer, le nickel, le cobalt. </a:t>
            </a:r>
          </a:p>
          <a:p>
            <a:pPr>
              <a:lnSpc>
                <a:spcPct val="150000"/>
              </a:lnSpc>
            </a:pPr>
            <a:r>
              <a:rPr lang="fr-FR" dirty="0"/>
              <a:t>Ces métaux peuvent aussi </a:t>
            </a:r>
            <a:r>
              <a:rPr lang="fr-FR" dirty="0" smtClean="0"/>
              <a:t>s’aimanter: corps </a:t>
            </a:r>
            <a:r>
              <a:rPr lang="fr-FR" dirty="0"/>
              <a:t>magnétiques ; </a:t>
            </a:r>
          </a:p>
          <a:p>
            <a:pPr>
              <a:lnSpc>
                <a:spcPct val="150000"/>
              </a:lnSpc>
            </a:pPr>
            <a:r>
              <a:rPr lang="fr-FR" dirty="0"/>
              <a:t>d’autres corps tels que le Pb, le Cu, l’Alu ne s’aimantent </a:t>
            </a:r>
            <a:r>
              <a:rPr lang="fr-FR" dirty="0" smtClean="0"/>
              <a:t>pas: non </a:t>
            </a:r>
            <a:r>
              <a:rPr lang="fr-FR" dirty="0"/>
              <a:t>magnétiques.</a:t>
            </a:r>
          </a:p>
          <a:p>
            <a:pPr>
              <a:lnSpc>
                <a:spcPct val="150000"/>
              </a:lnSpc>
            </a:pPr>
            <a:r>
              <a:rPr lang="fr-FR" dirty="0"/>
              <a:t>Le fer, le nickel, le cobalt sont des aimants naturels.</a:t>
            </a:r>
          </a:p>
        </p:txBody>
      </p:sp>
      <p:sp>
        <p:nvSpPr>
          <p:cNvPr id="7" name="ZoneTexte 6">
            <a:extLst>
              <a:ext uri="{FF2B5EF4-FFF2-40B4-BE49-F238E27FC236}">
                <a16:creationId xmlns:a16="http://schemas.microsoft.com/office/drawing/2014/main" id="{31F4B33D-7EBE-6619-5A5A-C5EA8E7DC1F0}"/>
              </a:ext>
            </a:extLst>
          </p:cNvPr>
          <p:cNvSpPr txBox="1"/>
          <p:nvPr/>
        </p:nvSpPr>
        <p:spPr>
          <a:xfrm>
            <a:off x="4434016" y="214491"/>
            <a:ext cx="41148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MAGNETISME - ELECTROMAGNETTSME</a:t>
            </a:r>
          </a:p>
        </p:txBody>
      </p:sp>
      <p:sp>
        <p:nvSpPr>
          <p:cNvPr id="9" name="ZoneTexte 8">
            <a:extLst>
              <a:ext uri="{FF2B5EF4-FFF2-40B4-BE49-F238E27FC236}">
                <a16:creationId xmlns:a16="http://schemas.microsoft.com/office/drawing/2014/main" id="{2B2F7985-3D72-58E9-5E2F-385D539B226B}"/>
              </a:ext>
            </a:extLst>
          </p:cNvPr>
          <p:cNvSpPr txBox="1"/>
          <p:nvPr/>
        </p:nvSpPr>
        <p:spPr>
          <a:xfrm>
            <a:off x="838200" y="3411358"/>
            <a:ext cx="4759411"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ACTIONS MECANIQUES ENTRE PÔLES </a:t>
            </a:r>
          </a:p>
          <a:p>
            <a:pPr>
              <a:lnSpc>
                <a:spcPct val="150000"/>
              </a:lnSpc>
            </a:pPr>
            <a:r>
              <a:rPr lang="fr-FR" dirty="0" smtClean="0"/>
              <a:t>Si on </a:t>
            </a:r>
            <a:r>
              <a:rPr lang="fr-FR" dirty="0"/>
              <a:t>met en </a:t>
            </a:r>
            <a:r>
              <a:rPr lang="fr-FR" dirty="0" smtClean="0"/>
              <a:t>en présence </a:t>
            </a:r>
            <a:r>
              <a:rPr lang="fr-FR" dirty="0"/>
              <a:t>2 aimants par leurs extrémités, on constate que :</a:t>
            </a:r>
          </a:p>
          <a:p>
            <a:pPr marL="285750" indent="-285750">
              <a:lnSpc>
                <a:spcPct val="150000"/>
              </a:lnSpc>
              <a:buFont typeface="Arial" panose="020B0604020202020204" pitchFamily="34" charset="0"/>
              <a:buChar char="•"/>
            </a:pPr>
            <a:r>
              <a:rPr lang="fr-FR" dirty="0"/>
              <a:t>les pôles de mêmes noms se repoussent,</a:t>
            </a:r>
          </a:p>
          <a:p>
            <a:pPr marL="285750" indent="-285750">
              <a:lnSpc>
                <a:spcPct val="150000"/>
              </a:lnSpc>
              <a:buFont typeface="Arial" panose="020B0604020202020204" pitchFamily="34" charset="0"/>
              <a:buChar char="•"/>
            </a:pPr>
            <a:r>
              <a:rPr lang="fr-FR" dirty="0"/>
              <a:t>les pôles de noms contraires </a:t>
            </a:r>
            <a:r>
              <a:rPr lang="fr-FR" dirty="0" smtClean="0"/>
              <a:t>tirent</a:t>
            </a:r>
          </a:p>
        </p:txBody>
      </p:sp>
      <p:pic>
        <p:nvPicPr>
          <p:cNvPr id="11" name="Image 10">
            <a:extLst>
              <a:ext uri="{FF2B5EF4-FFF2-40B4-BE49-F238E27FC236}">
                <a16:creationId xmlns:a16="http://schemas.microsoft.com/office/drawing/2014/main" id="{A96EFEE7-700D-57E4-B907-918219F905C1}"/>
              </a:ext>
            </a:extLst>
          </p:cNvPr>
          <p:cNvPicPr>
            <a:picLocks noChangeAspect="1"/>
          </p:cNvPicPr>
          <p:nvPr/>
        </p:nvPicPr>
        <p:blipFill>
          <a:blip r:embed="rId2"/>
          <a:stretch>
            <a:fillRect/>
          </a:stretch>
        </p:blipFill>
        <p:spPr>
          <a:xfrm>
            <a:off x="5778314" y="3279685"/>
            <a:ext cx="6045386" cy="2301498"/>
          </a:xfrm>
          <a:prstGeom prst="rect">
            <a:avLst/>
          </a:prstGeom>
        </p:spPr>
      </p:pic>
    </p:spTree>
    <p:extLst>
      <p:ext uri="{BB962C8B-B14F-4D97-AF65-F5344CB8AC3E}">
        <p14:creationId xmlns:p14="http://schemas.microsoft.com/office/powerpoint/2010/main" val="3752782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0E27105-8EEA-D37A-DDCD-0014902B05B1}"/>
              </a:ext>
            </a:extLst>
          </p:cNvPr>
          <p:cNvSpPr txBox="1"/>
          <p:nvPr/>
        </p:nvSpPr>
        <p:spPr>
          <a:xfrm>
            <a:off x="185351" y="1584272"/>
            <a:ext cx="836552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On appelle champ magnétique, la région de l’espace ou se fait sentir l’action de l’aimant.</a:t>
            </a:r>
          </a:p>
          <a:p>
            <a:pPr marL="285750" indent="-285750" algn="just">
              <a:lnSpc>
                <a:spcPct val="150000"/>
              </a:lnSpc>
              <a:buFont typeface="Arial" panose="020B0604020202020204" pitchFamily="34" charset="0"/>
              <a:buChar char="•"/>
            </a:pPr>
            <a:r>
              <a:rPr lang="fr-FR" dirty="0" smtClean="0"/>
              <a:t>Le </a:t>
            </a:r>
            <a:r>
              <a:rPr lang="fr-FR" dirty="0"/>
              <a:t>champ magnétique est matérialisé par des lignes de forces, qui ne se rencontrent jamais et qui </a:t>
            </a:r>
            <a:endParaRPr lang="fr-FR" dirty="0" smtClean="0"/>
          </a:p>
          <a:p>
            <a:pPr marL="285750" indent="-285750" algn="just">
              <a:lnSpc>
                <a:spcPct val="150000"/>
              </a:lnSpc>
              <a:buFont typeface="Arial" panose="020B0604020202020204" pitchFamily="34" charset="0"/>
              <a:buChar char="•"/>
            </a:pPr>
            <a:r>
              <a:rPr lang="fr-FR" dirty="0" smtClean="0"/>
              <a:t>Ces lignes conventionnellement </a:t>
            </a:r>
            <a:r>
              <a:rPr lang="fr-FR" dirty="0"/>
              <a:t>sortent par le pôle Nord et se referment sur le pôle Sud.</a:t>
            </a:r>
          </a:p>
          <a:p>
            <a:pPr marL="285750" indent="-285750" algn="just">
              <a:lnSpc>
                <a:spcPct val="150000"/>
              </a:lnSpc>
              <a:buFont typeface="Arial" panose="020B0604020202020204" pitchFamily="34" charset="0"/>
              <a:buChar char="•"/>
            </a:pPr>
            <a:r>
              <a:rPr lang="fr-FR" dirty="0"/>
              <a:t>La grandeur qui définit les propriétés magnétiques en un point du champ est appelée induction magnétique.</a:t>
            </a:r>
          </a:p>
          <a:p>
            <a:pPr marL="285750" indent="-285750" algn="just">
              <a:lnSpc>
                <a:spcPct val="150000"/>
              </a:lnSpc>
              <a:buFont typeface="Arial" panose="020B0604020202020204" pitchFamily="34" charset="0"/>
              <a:buChar char="•"/>
            </a:pPr>
            <a:r>
              <a:rPr lang="fr-FR" dirty="0"/>
              <a:t>Elle se représente par la lettre B et s’exprime en TESLA. </a:t>
            </a:r>
          </a:p>
        </p:txBody>
      </p:sp>
      <p:sp>
        <p:nvSpPr>
          <p:cNvPr id="9" name="ZoneTexte 8">
            <a:extLst>
              <a:ext uri="{FF2B5EF4-FFF2-40B4-BE49-F238E27FC236}">
                <a16:creationId xmlns:a16="http://schemas.microsoft.com/office/drawing/2014/main" id="{BA6A5F9F-4990-4A94-4D52-7F7DACE375E1}"/>
              </a:ext>
            </a:extLst>
          </p:cNvPr>
          <p:cNvSpPr txBox="1"/>
          <p:nvPr/>
        </p:nvSpPr>
        <p:spPr>
          <a:xfrm>
            <a:off x="4795108" y="138321"/>
            <a:ext cx="2565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CHAMP MAGNETIQUE</a:t>
            </a:r>
          </a:p>
        </p:txBody>
      </p:sp>
      <p:pic>
        <p:nvPicPr>
          <p:cNvPr id="2" name="Image 1"/>
          <p:cNvPicPr>
            <a:picLocks noChangeAspect="1"/>
          </p:cNvPicPr>
          <p:nvPr/>
        </p:nvPicPr>
        <p:blipFill>
          <a:blip r:embed="rId2"/>
          <a:stretch>
            <a:fillRect/>
          </a:stretch>
        </p:blipFill>
        <p:spPr>
          <a:xfrm>
            <a:off x="8946292" y="903068"/>
            <a:ext cx="3020369" cy="2799999"/>
          </a:xfrm>
          <a:prstGeom prst="rect">
            <a:avLst/>
          </a:prstGeom>
        </p:spPr>
      </p:pic>
      <p:pic>
        <p:nvPicPr>
          <p:cNvPr id="6" name="Image 5"/>
          <p:cNvPicPr>
            <a:picLocks noChangeAspect="1"/>
          </p:cNvPicPr>
          <p:nvPr/>
        </p:nvPicPr>
        <p:blipFill>
          <a:blip r:embed="rId3"/>
          <a:stretch>
            <a:fillRect/>
          </a:stretch>
        </p:blipFill>
        <p:spPr>
          <a:xfrm>
            <a:off x="8941259" y="3911942"/>
            <a:ext cx="3025402" cy="2031657"/>
          </a:xfrm>
          <a:prstGeom prst="rect">
            <a:avLst/>
          </a:prstGeom>
        </p:spPr>
      </p:pic>
    </p:spTree>
    <p:extLst>
      <p:ext uri="{BB962C8B-B14F-4D97-AF65-F5344CB8AC3E}">
        <p14:creationId xmlns:p14="http://schemas.microsoft.com/office/powerpoint/2010/main" val="2630931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887513" y="2512973"/>
            <a:ext cx="3188880" cy="196328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163286" y="1668551"/>
                <a:ext cx="8523514"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On </a:t>
                </a:r>
                <a:r>
                  <a:rPr lang="fr-FR" dirty="0"/>
                  <a:t>appelle induction la valeur du champ magnétique (H) en un endroit de l'espace.</a:t>
                </a:r>
              </a:p>
              <a:p>
                <a:pPr marL="285750" indent="-285750" algn="just">
                  <a:lnSpc>
                    <a:spcPct val="150000"/>
                  </a:lnSpc>
                  <a:buFont typeface="Arial" panose="020B0604020202020204" pitchFamily="34" charset="0"/>
                  <a:buChar char="•"/>
                </a:pPr>
                <a:r>
                  <a:rPr lang="fr-FR" dirty="0" smtClean="0"/>
                  <a:t>Cette </a:t>
                </a:r>
                <a:r>
                  <a:rPr lang="fr-FR" dirty="0"/>
                  <a:t>induction est représentée par un vecteur tangent aux lignes de force.</a:t>
                </a:r>
              </a:p>
              <a:p>
                <a:pPr marL="285750" indent="-285750" algn="just">
                  <a:lnSpc>
                    <a:spcPct val="150000"/>
                  </a:lnSpc>
                  <a:buFont typeface="Arial" panose="020B0604020202020204" pitchFamily="34" charset="0"/>
                  <a:buChar char="•"/>
                </a:pPr>
                <a:r>
                  <a:rPr lang="fr-FR" dirty="0" smtClean="0"/>
                  <a:t>Le </a:t>
                </a:r>
                <a:r>
                  <a:rPr lang="fr-FR" dirty="0"/>
                  <a:t>symbole de l'induction est p et l'unité de mesure est le tesla.</a:t>
                </a:r>
              </a:p>
              <a:p>
                <a:pPr marL="285750" indent="-285750" algn="just">
                  <a:lnSpc>
                    <a:spcPct val="150000"/>
                  </a:lnSpc>
                  <a:buFont typeface="Arial" panose="020B0604020202020204" pitchFamily="34" charset="0"/>
                  <a:buChar char="•"/>
                </a:pPr>
                <a:r>
                  <a:rPr lang="fr-FR" dirty="0" smtClean="0"/>
                  <a:t>L'induction </a:t>
                </a:r>
                <a:r>
                  <a:rPr lang="fr-FR" dirty="0"/>
                  <a:t>à distance de l'aimant décroît selon le carré de la distance.</a:t>
                </a:r>
              </a:p>
              <a:p>
                <a:pPr marL="285750" indent="-285750" algn="just">
                  <a:lnSpc>
                    <a:spcPct val="150000"/>
                  </a:lnSpc>
                  <a:buFont typeface="Arial" panose="020B0604020202020204" pitchFamily="34" charset="0"/>
                  <a:buChar char="•"/>
                </a:pPr>
                <a:r>
                  <a:rPr lang="fr-FR" dirty="0" smtClean="0"/>
                  <a:t>L'induction </a:t>
                </a:r>
                <a:r>
                  <a:rPr lang="fr-FR" dirty="0"/>
                  <a:t>varie en fonction du milieu ; elle dépend de la perméabilité </a:t>
                </a:r>
                <a:r>
                  <a:rPr lang="fr-FR" dirty="0" smtClean="0"/>
                  <a:t>(</a:t>
                </a:r>
                <a:r>
                  <a:rPr lang="fr-FR" dirty="0">
                    <a:ea typeface="Cambria Math" panose="02040503050406030204" pitchFamily="18" charset="0"/>
                  </a:rPr>
                  <a:t>μ</a:t>
                </a:r>
                <a:r>
                  <a:rPr lang="fr-FR" dirty="0" smtClean="0"/>
                  <a:t>) </a:t>
                </a:r>
                <a:r>
                  <a:rPr lang="fr-FR" dirty="0"/>
                  <a:t>du milieu.</a:t>
                </a:r>
              </a:p>
              <a:p>
                <a:pPr marL="285750" indent="-285750" algn="just">
                  <a:lnSpc>
                    <a:spcPct val="150000"/>
                  </a:lnSpc>
                  <a:buFont typeface="Arial" panose="020B0604020202020204" pitchFamily="34" charset="0"/>
                  <a:buChar char="•"/>
                </a:pPr>
                <a:r>
                  <a:rPr lang="fr-FR" dirty="0" smtClean="0"/>
                  <a:t>La </a:t>
                </a:r>
                <a:r>
                  <a:rPr lang="fr-FR" dirty="0"/>
                  <a:t>perméabilité de l'air </a:t>
                </a:r>
                <a:r>
                  <a:rPr lang="fr-FR" dirty="0" smtClean="0"/>
                  <a:t>(</a:t>
                </a:r>
                <a:r>
                  <a:rPr lang="fr-FR" i="0" dirty="0" smtClean="0">
                    <a:latin typeface="+mj-lt"/>
                    <a:ea typeface="Cambria Math" panose="02040503050406030204" pitchFamily="18" charset="0"/>
                  </a:rPr>
                  <a:t>μ</a:t>
                </a:r>
                <a:r>
                  <a:rPr lang="fr-FR" b="0" i="0" baseline="-25000" dirty="0" smtClean="0">
                    <a:latin typeface="+mj-lt"/>
                    <a:ea typeface="Cambria Math" panose="02040503050406030204" pitchFamily="18" charset="0"/>
                  </a:rPr>
                  <a:t>0</a:t>
                </a:r>
                <a:r>
                  <a:rPr lang="fr-FR" dirty="0" smtClean="0"/>
                  <a:t> </a:t>
                </a:r>
                <a:r>
                  <a:rPr lang="fr-FR" dirty="0"/>
                  <a:t>vaut 4</a:t>
                </a:r>
                <a14:m>
                  <m:oMath xmlns:m="http://schemas.openxmlformats.org/officeDocument/2006/math">
                    <m:r>
                      <a:rPr lang="fr-FR" i="1" dirty="0" smtClean="0">
                        <a:latin typeface="Cambria Math" panose="02040503050406030204" pitchFamily="18" charset="0"/>
                        <a:ea typeface="Cambria Math" panose="02040503050406030204" pitchFamily="18" charset="0"/>
                      </a:rPr>
                      <m:t>𝜋</m:t>
                    </m:r>
                  </m:oMath>
                </a14:m>
                <a:r>
                  <a:rPr lang="fr-FR" dirty="0"/>
                  <a:t>. </a:t>
                </a:r>
                <a:r>
                  <a:rPr lang="fr-FR" dirty="0" smtClean="0"/>
                  <a:t>10</a:t>
                </a:r>
                <a:r>
                  <a:rPr lang="fr-FR" baseline="30000" dirty="0" smtClean="0"/>
                  <a:t>-7</a:t>
                </a:r>
                <a:r>
                  <a:rPr lang="fr-FR" dirty="0" smtClean="0"/>
                  <a:t>)</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163286" y="1668551"/>
                <a:ext cx="8523514" cy="2585323"/>
              </a:xfrm>
              <a:prstGeom prst="rect">
                <a:avLst/>
              </a:prstGeom>
              <a:blipFill>
                <a:blip r:embed="rId3"/>
                <a:stretch>
                  <a:fillRect l="-429" b="-939"/>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BA6A5F9F-4990-4A94-4D52-7F7DACE375E1}"/>
              </a:ext>
            </a:extLst>
          </p:cNvPr>
          <p:cNvSpPr txBox="1"/>
          <p:nvPr/>
        </p:nvSpPr>
        <p:spPr>
          <a:xfrm>
            <a:off x="4795108" y="138321"/>
            <a:ext cx="2565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CHAMP MAGNETIQUE</a:t>
            </a:r>
          </a:p>
        </p:txBody>
      </p:sp>
      <p:sp>
        <p:nvSpPr>
          <p:cNvPr id="7" name="Rectangle 6"/>
          <p:cNvSpPr/>
          <p:nvPr/>
        </p:nvSpPr>
        <p:spPr>
          <a:xfrm>
            <a:off x="5538237" y="507653"/>
            <a:ext cx="1079142" cy="369332"/>
          </a:xfrm>
          <a:prstGeom prst="rect">
            <a:avLst/>
          </a:prstGeom>
        </p:spPr>
        <p:txBody>
          <a:bodyPr wrap="none">
            <a:spAutoFit/>
          </a:bodyPr>
          <a:lstStyle/>
          <a:p>
            <a:r>
              <a:rPr lang="fr-FR" dirty="0"/>
              <a:t>Induction</a:t>
            </a:r>
          </a:p>
        </p:txBody>
      </p:sp>
      <p:pic>
        <p:nvPicPr>
          <p:cNvPr id="2" name="Image 1"/>
          <p:cNvPicPr>
            <a:picLocks noChangeAspect="1"/>
          </p:cNvPicPr>
          <p:nvPr/>
        </p:nvPicPr>
        <p:blipFill rotWithShape="1">
          <a:blip r:embed="rId4"/>
          <a:srcRect t="9362" r="11421" b="28002"/>
          <a:stretch/>
        </p:blipFill>
        <p:spPr>
          <a:xfrm>
            <a:off x="3368671" y="4713513"/>
            <a:ext cx="1921786" cy="631373"/>
          </a:xfrm>
          <a:prstGeom prst="rect">
            <a:avLst/>
          </a:prstGeom>
        </p:spPr>
      </p:pic>
    </p:spTree>
    <p:extLst>
      <p:ext uri="{BB962C8B-B14F-4D97-AF65-F5344CB8AC3E}">
        <p14:creationId xmlns:p14="http://schemas.microsoft.com/office/powerpoint/2010/main" val="2681134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1B2D424C-3CB5-C9ED-F468-7C0A9A426F53}"/>
                  </a:ext>
                </a:extLst>
              </p:cNvPr>
              <p:cNvSpPr txBox="1"/>
              <p:nvPr/>
            </p:nvSpPr>
            <p:spPr>
              <a:xfrm>
                <a:off x="761999" y="1264358"/>
                <a:ext cx="1066800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représente l’induction B à travers une surface S.</a:t>
                </a:r>
              </a:p>
              <a:p>
                <a:r>
                  <a:rPr lang="fr-FR" dirty="0"/>
                  <a:t>Le flux s’exprime eu wéber.</a:t>
                </a:r>
              </a:p>
              <a:p>
                <a:r>
                  <a:rPr lang="fr-FR" dirty="0"/>
                  <a:t>Si l’on considère une bobine le flux résultant est la somme des flux à travers chacune des spires.</a:t>
                </a:r>
              </a:p>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𝐵𝑆𝑁</m:t>
                      </m:r>
                    </m:oMath>
                  </m:oMathPara>
                </a14:m>
                <a:endParaRPr lang="fr-FR" dirty="0"/>
              </a:p>
            </p:txBody>
          </p:sp>
        </mc:Choice>
        <mc:Fallback xmlns="">
          <p:sp>
            <p:nvSpPr>
              <p:cNvPr id="7" name="ZoneTexte 6">
                <a:extLst>
                  <a:ext uri="{FF2B5EF4-FFF2-40B4-BE49-F238E27FC236}">
                    <a16:creationId xmlns:a16="http://schemas.microsoft.com/office/drawing/2014/main" id="{1B2D424C-3CB5-C9ED-F468-7C0A9A426F53}"/>
                  </a:ext>
                </a:extLst>
              </p:cNvPr>
              <p:cNvSpPr txBox="1">
                <a:spLocks noRot="1" noChangeAspect="1" noMove="1" noResize="1" noEditPoints="1" noAdjustHandles="1" noChangeArrowheads="1" noChangeShapeType="1" noTextEdit="1"/>
              </p:cNvSpPr>
              <p:nvPr/>
            </p:nvSpPr>
            <p:spPr>
              <a:xfrm>
                <a:off x="761999" y="1264358"/>
                <a:ext cx="10668000" cy="1200329"/>
              </a:xfrm>
              <a:prstGeom prst="rect">
                <a:avLst/>
              </a:prstGeom>
              <a:blipFill>
                <a:blip r:embed="rId3"/>
                <a:stretch>
                  <a:fillRect l="-400" t="-201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9" name="ZoneTexte 8">
            <a:extLst>
              <a:ext uri="{FF2B5EF4-FFF2-40B4-BE49-F238E27FC236}">
                <a16:creationId xmlns:a16="http://schemas.microsoft.com/office/drawing/2014/main" id="{8C9DC01B-0AA5-F42E-C2AF-0D1EB5377618}"/>
              </a:ext>
            </a:extLst>
          </p:cNvPr>
          <p:cNvSpPr txBox="1"/>
          <p:nvPr/>
        </p:nvSpPr>
        <p:spPr>
          <a:xfrm>
            <a:off x="673097" y="5449493"/>
            <a:ext cx="1075690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wéber est le flux magnétique qui traverse une surface plane de 1 m</a:t>
            </a:r>
            <a:r>
              <a:rPr lang="fr-FR" baseline="30000" dirty="0"/>
              <a:t>2</a:t>
            </a:r>
            <a:r>
              <a:rPr lang="fr-FR" dirty="0"/>
              <a:t> normale à un champ uniforme ou l’induction est de 1 Tesla. </a:t>
            </a:r>
          </a:p>
        </p:txBody>
      </p:sp>
      <p:sp>
        <p:nvSpPr>
          <p:cNvPr id="15" name="ZoneTexte 14">
            <a:extLst>
              <a:ext uri="{FF2B5EF4-FFF2-40B4-BE49-F238E27FC236}">
                <a16:creationId xmlns:a16="http://schemas.microsoft.com/office/drawing/2014/main" id="{7243F5A3-0A52-49DF-5B08-BC694059C6A4}"/>
              </a:ext>
            </a:extLst>
          </p:cNvPr>
          <p:cNvSpPr txBox="1"/>
          <p:nvPr/>
        </p:nvSpPr>
        <p:spPr>
          <a:xfrm>
            <a:off x="5270156" y="199244"/>
            <a:ext cx="215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FLUX MAGNETIQUE</a:t>
            </a:r>
          </a:p>
        </p:txBody>
      </p:sp>
      <p:pic>
        <p:nvPicPr>
          <p:cNvPr id="3" name="Image 2"/>
          <p:cNvPicPr>
            <a:picLocks noChangeAspect="1"/>
          </p:cNvPicPr>
          <p:nvPr/>
        </p:nvPicPr>
        <p:blipFill>
          <a:blip r:embed="rId4"/>
          <a:stretch>
            <a:fillRect/>
          </a:stretch>
        </p:blipFill>
        <p:spPr>
          <a:xfrm>
            <a:off x="1698172" y="2747633"/>
            <a:ext cx="8118627" cy="25296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91251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BA319F-B719-848E-A2C0-EF826EA3823B}"/>
              </a:ext>
            </a:extLst>
          </p:cNvPr>
          <p:cNvSpPr txBox="1"/>
          <p:nvPr/>
        </p:nvSpPr>
        <p:spPr>
          <a:xfrm>
            <a:off x="268514" y="1687952"/>
            <a:ext cx="6121400"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Un </a:t>
            </a:r>
            <a:r>
              <a:rPr lang="fr-FR" dirty="0"/>
              <a:t>solénoïde comporte un ensemble de spires réparties sur une certaine longueur.</a:t>
            </a:r>
          </a:p>
          <a:p>
            <a:pPr algn="just">
              <a:lnSpc>
                <a:spcPct val="150000"/>
              </a:lnSpc>
            </a:pPr>
            <a:r>
              <a:rPr lang="fr-FR" dirty="0"/>
              <a:t>Le champ obtenu est analogue à celui d’un </a:t>
            </a:r>
            <a:r>
              <a:rPr lang="fr-FR" dirty="0" smtClean="0"/>
              <a:t>aimant</a:t>
            </a:r>
          </a:p>
          <a:p>
            <a:pPr algn="just">
              <a:lnSpc>
                <a:spcPct val="150000"/>
              </a:lnSpc>
            </a:pPr>
            <a:endParaRPr lang="fr-FR" dirty="0" smtClean="0"/>
          </a:p>
          <a:p>
            <a:pPr algn="just">
              <a:lnSpc>
                <a:spcPct val="150000"/>
              </a:lnSpc>
            </a:pPr>
            <a:r>
              <a:rPr lang="fr-FR" b="1" dirty="0"/>
              <a:t>DETERMINATION DES POLARITES</a:t>
            </a:r>
          </a:p>
          <a:p>
            <a:pPr algn="just">
              <a:lnSpc>
                <a:spcPct val="150000"/>
              </a:lnSpc>
            </a:pPr>
            <a:r>
              <a:rPr lang="fr-FR" dirty="0"/>
              <a:t>Il suffit, connaissant le sens du courant parcourant les spires, d’appliquer la règle du tire bouchon de MAXWELL,</a:t>
            </a:r>
          </a:p>
          <a:p>
            <a:pPr algn="just">
              <a:lnSpc>
                <a:spcPct val="150000"/>
              </a:lnSpc>
            </a:pPr>
            <a:r>
              <a:rPr lang="fr-FR" dirty="0"/>
              <a:t>ENONCE</a:t>
            </a:r>
          </a:p>
          <a:p>
            <a:pPr algn="just">
              <a:lnSpc>
                <a:spcPct val="150000"/>
              </a:lnSpc>
            </a:pPr>
            <a:r>
              <a:rPr lang="fr-FR" dirty="0" smtClean="0"/>
              <a:t>.</a:t>
            </a:r>
            <a:r>
              <a:rPr lang="fr-FR" dirty="0"/>
              <a:t> </a:t>
            </a:r>
          </a:p>
        </p:txBody>
      </p:sp>
      <p:sp>
        <p:nvSpPr>
          <p:cNvPr id="3" name="Rectangle 2"/>
          <p:cNvSpPr/>
          <p:nvPr/>
        </p:nvSpPr>
        <p:spPr>
          <a:xfrm>
            <a:off x="3638033" y="250385"/>
            <a:ext cx="43515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CHAMP CREE PAR UNE BOBINE (SOLENOÏDE)</a:t>
            </a:r>
          </a:p>
        </p:txBody>
      </p:sp>
      <p:pic>
        <p:nvPicPr>
          <p:cNvPr id="6" name="Image 5"/>
          <p:cNvPicPr>
            <a:picLocks noChangeAspect="1"/>
          </p:cNvPicPr>
          <p:nvPr/>
        </p:nvPicPr>
        <p:blipFill>
          <a:blip r:embed="rId2"/>
          <a:stretch>
            <a:fillRect/>
          </a:stretch>
        </p:blipFill>
        <p:spPr>
          <a:xfrm>
            <a:off x="6758740" y="1832399"/>
            <a:ext cx="5399935" cy="2706944"/>
          </a:xfrm>
          <a:prstGeom prst="rect">
            <a:avLst/>
          </a:prstGeom>
        </p:spPr>
      </p:pic>
      <p:pic>
        <p:nvPicPr>
          <p:cNvPr id="2" name="Image 1"/>
          <p:cNvPicPr>
            <a:picLocks noChangeAspect="1"/>
          </p:cNvPicPr>
          <p:nvPr/>
        </p:nvPicPr>
        <p:blipFill>
          <a:blip r:embed="rId3"/>
          <a:stretch>
            <a:fillRect/>
          </a:stretch>
        </p:blipFill>
        <p:spPr>
          <a:xfrm>
            <a:off x="9790235" y="3524079"/>
            <a:ext cx="1733760" cy="682880"/>
          </a:xfrm>
          <a:prstGeom prst="rect">
            <a:avLst/>
          </a:prstGeom>
        </p:spPr>
      </p:pic>
    </p:spTree>
    <p:extLst>
      <p:ext uri="{BB962C8B-B14F-4D97-AF65-F5344CB8AC3E}">
        <p14:creationId xmlns:p14="http://schemas.microsoft.com/office/powerpoint/2010/main" val="2543289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11FC34F-82FE-9112-6514-1EA7B66BB983}"/>
              </a:ext>
            </a:extLst>
          </p:cNvPr>
          <p:cNvSpPr txBox="1"/>
          <p:nvPr/>
        </p:nvSpPr>
        <p:spPr>
          <a:xfrm>
            <a:off x="134785" y="2405767"/>
            <a:ext cx="799599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marR="1892300" lvl="0" indent="-285750">
              <a:lnSpc>
                <a:spcPct val="200000"/>
              </a:lnSpc>
              <a:buClr>
                <a:srgbClr val="000000"/>
              </a:buClr>
              <a:buSzPts val="1200"/>
              <a:buFont typeface="Arial" panose="020B0604020202020204" pitchFamily="34" charset="0"/>
              <a:buChar char="•"/>
              <a:tabLst>
                <a:tab pos="490220" algn="l"/>
              </a:tabLst>
            </a:pPr>
            <a:r>
              <a:rPr lang="fr-FR" sz="1800" u="none" strike="noStrike" spc="-50" dirty="0" smtClean="0">
                <a:effectLst/>
                <a:ea typeface="Times New Roman" panose="02020603050405020304" pitchFamily="18" charset="0"/>
                <a:cs typeface="Times New Roman" panose="02020603050405020304" pitchFamily="18" charset="0"/>
              </a:rPr>
              <a:t>Le </a:t>
            </a:r>
            <a:r>
              <a:rPr lang="fr-FR" sz="1800" u="none" strike="noStrike" spc="-50" dirty="0">
                <a:effectLst/>
                <a:ea typeface="Times New Roman" panose="02020603050405020304" pitchFamily="18" charset="0"/>
                <a:cs typeface="Times New Roman" panose="02020603050405020304" pitchFamily="18" charset="0"/>
              </a:rPr>
              <a:t>pilote automatique.</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 conditionnement d'air (ventilation, pressurisation, climatisation</a:t>
            </a:r>
            <a:r>
              <a:rPr lang="fr-FR" sz="1800" u="none" strike="noStrike" spc="-50" dirty="0" smtClean="0">
                <a:effectLst/>
                <a:ea typeface="Times New Roman" panose="02020603050405020304" pitchFamily="18" charset="0"/>
                <a:cs typeface="Times New Roman" panose="02020603050405020304" pitchFamily="18" charset="0"/>
              </a:rPr>
              <a:t>).</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éclairages divers, cabine, poste, planches de bord.</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Les cuisines.</a:t>
            </a:r>
          </a:p>
        </p:txBody>
      </p:sp>
      <p:sp>
        <p:nvSpPr>
          <p:cNvPr id="6" name="ZoneTexte 5">
            <a:extLst>
              <a:ext uri="{FF2B5EF4-FFF2-40B4-BE49-F238E27FC236}">
                <a16:creationId xmlns:a16="http://schemas.microsoft.com/office/drawing/2014/main" id="{372E61A1-1BF3-6290-430A-1D23C250836C}"/>
              </a:ext>
            </a:extLst>
          </p:cNvPr>
          <p:cNvSpPr txBox="1"/>
          <p:nvPr/>
        </p:nvSpPr>
        <p:spPr>
          <a:xfrm>
            <a:off x="3240522" y="53836"/>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3240522" y="45228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pc="150" dirty="0">
                <a:ea typeface="Times New Roman" panose="02020603050405020304" pitchFamily="18" charset="0"/>
                <a:cs typeface="Times New Roman" panose="02020603050405020304" pitchFamily="18" charset="0"/>
              </a:rPr>
              <a:t>Le c</a:t>
            </a:r>
            <a:r>
              <a:rPr lang="fr-FR" spc="150" dirty="0" smtClean="0">
                <a:ea typeface="Times New Roman" panose="02020603050405020304" pitchFamily="18" charset="0"/>
                <a:cs typeface="Times New Roman" panose="02020603050405020304" pitchFamily="18" charset="0"/>
              </a:rPr>
              <a:t>onfort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 l'</a:t>
            </a:r>
            <a:r>
              <a:rPr lang="fr-FR" spc="150" dirty="0" err="1" smtClean="0">
                <a:ea typeface="Times New Roman" panose="02020603050405020304" pitchFamily="18" charset="0"/>
                <a:cs typeface="Times New Roman" panose="02020603050405020304" pitchFamily="18" charset="0"/>
              </a:rPr>
              <a:t>equipage</a:t>
            </a:r>
            <a:r>
              <a:rPr lang="fr-FR" spc="150" dirty="0" smtClean="0">
                <a:ea typeface="Times New Roman" panose="02020603050405020304" pitchFamily="18" charset="0"/>
                <a:cs typeface="Times New Roman" panose="02020603050405020304" pitchFamily="18" charset="0"/>
              </a:rPr>
              <a:t> </a:t>
            </a:r>
            <a:r>
              <a:rPr lang="fr-FR" spc="150" dirty="0">
                <a:ea typeface="Times New Roman" panose="02020603050405020304" pitchFamily="18" charset="0"/>
                <a:cs typeface="Times New Roman" panose="02020603050405020304" pitchFamily="18" charset="0"/>
              </a:rPr>
              <a:t>e</a:t>
            </a:r>
            <a:r>
              <a:rPr lang="fr-FR" spc="150" dirty="0" smtClean="0">
                <a:ea typeface="Times New Roman" panose="02020603050405020304" pitchFamily="18" charset="0"/>
                <a:cs typeface="Times New Roman" panose="02020603050405020304" pitchFamily="18" charset="0"/>
              </a:rPr>
              <a:t>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es </a:t>
            </a:r>
            <a:r>
              <a:rPr lang="fr-FR" spc="150" dirty="0">
                <a:ea typeface="Times New Roman" panose="02020603050405020304" pitchFamily="18" charset="0"/>
                <a:cs typeface="Times New Roman" panose="02020603050405020304" pitchFamily="18" charset="0"/>
              </a:rPr>
              <a:t>p</a:t>
            </a:r>
            <a:r>
              <a:rPr lang="fr-FR" spc="150" dirty="0" smtClean="0">
                <a:ea typeface="Times New Roman" panose="02020603050405020304" pitchFamily="18" charset="0"/>
                <a:cs typeface="Times New Roman" panose="02020603050405020304" pitchFamily="18" charset="0"/>
              </a:rPr>
              <a:t>assagers</a:t>
            </a:r>
            <a:endParaRPr lang="en-US" dirty="0"/>
          </a:p>
        </p:txBody>
      </p:sp>
      <p:pic>
        <p:nvPicPr>
          <p:cNvPr id="4" name="Image 3"/>
          <p:cNvPicPr>
            <a:picLocks noChangeAspect="1"/>
          </p:cNvPicPr>
          <p:nvPr/>
        </p:nvPicPr>
        <p:blipFill>
          <a:blip r:embed="rId2"/>
          <a:stretch>
            <a:fillRect/>
          </a:stretch>
        </p:blipFill>
        <p:spPr>
          <a:xfrm>
            <a:off x="8835118" y="893697"/>
            <a:ext cx="3095625" cy="1847850"/>
          </a:xfrm>
          <a:prstGeom prst="rect">
            <a:avLst/>
          </a:prstGeom>
        </p:spPr>
      </p:pic>
      <p:pic>
        <p:nvPicPr>
          <p:cNvPr id="8" name="Image 7"/>
          <p:cNvPicPr>
            <a:picLocks noChangeAspect="1"/>
          </p:cNvPicPr>
          <p:nvPr/>
        </p:nvPicPr>
        <p:blipFill>
          <a:blip r:embed="rId3"/>
          <a:stretch>
            <a:fillRect/>
          </a:stretch>
        </p:blipFill>
        <p:spPr>
          <a:xfrm>
            <a:off x="8835118" y="2828251"/>
            <a:ext cx="3095625" cy="2240705"/>
          </a:xfrm>
          <a:prstGeom prst="rect">
            <a:avLst/>
          </a:prstGeom>
        </p:spPr>
        <p:style>
          <a:lnRef idx="2">
            <a:schemeClr val="accent2"/>
          </a:lnRef>
          <a:fillRef idx="1">
            <a:schemeClr val="lt1"/>
          </a:fillRef>
          <a:effectRef idx="0">
            <a:schemeClr val="accent2"/>
          </a:effectRef>
          <a:fontRef idx="minor">
            <a:schemeClr val="dk1"/>
          </a:fontRef>
        </p:style>
      </p:pic>
      <p:pic>
        <p:nvPicPr>
          <p:cNvPr id="9" name="Image 8"/>
          <p:cNvPicPr>
            <a:picLocks noChangeAspect="1"/>
          </p:cNvPicPr>
          <p:nvPr/>
        </p:nvPicPr>
        <p:blipFill>
          <a:blip r:embed="rId4"/>
          <a:stretch>
            <a:fillRect/>
          </a:stretch>
        </p:blipFill>
        <p:spPr>
          <a:xfrm>
            <a:off x="8835118" y="5227739"/>
            <a:ext cx="3095625" cy="1476375"/>
          </a:xfrm>
          <a:prstGeom prst="rect">
            <a:avLst/>
          </a:prstGeom>
        </p:spPr>
      </p:pic>
    </p:spTree>
    <p:extLst>
      <p:ext uri="{BB962C8B-B14F-4D97-AF65-F5344CB8AC3E}">
        <p14:creationId xmlns:p14="http://schemas.microsoft.com/office/powerpoint/2010/main" val="23013373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11628" y="1347044"/>
                <a:ext cx="10689771" cy="2749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Nous </a:t>
                </a:r>
                <a:r>
                  <a:rPr lang="fr-FR" dirty="0"/>
                  <a:t>avons vu que l'induction n'est pas constante quel que soit le milieu : elle dépend de la perméabilité </a:t>
                </a:r>
                <a:r>
                  <a:rPr lang="fr-FR" dirty="0" smtClean="0"/>
                  <a:t>(</a:t>
                </a:r>
                <a:r>
                  <a:rPr lang="fr-FR" dirty="0"/>
                  <a:t>μ</a:t>
                </a:r>
                <a:r>
                  <a:rPr lang="fr-FR" dirty="0" smtClean="0"/>
                  <a:t>) </a:t>
                </a:r>
                <a:r>
                  <a:rPr lang="fr-FR" dirty="0"/>
                  <a:t>du milieu.</a:t>
                </a:r>
              </a:p>
              <a:p>
                <a:pPr marL="285750" indent="-285750">
                  <a:buFont typeface="Arial" panose="020B0604020202020204" pitchFamily="34" charset="0"/>
                  <a:buChar char="•"/>
                </a:pPr>
                <a:r>
                  <a:rPr lang="fr-FR" dirty="0" smtClean="0"/>
                  <a:t>La </a:t>
                </a:r>
                <a:r>
                  <a:rPr lang="fr-FR" dirty="0"/>
                  <a:t>perméabilité représente la facilité avec laquelle les lignes de force se propagent dans un milieu.</a:t>
                </a:r>
              </a:p>
              <a:p>
                <a:pPr marL="285750" indent="-285750">
                  <a:buFont typeface="Arial" panose="020B0604020202020204" pitchFamily="34" charset="0"/>
                  <a:buChar char="•"/>
                </a:pPr>
                <a:r>
                  <a:rPr lang="fr-FR" dirty="0" smtClean="0"/>
                  <a:t>C'est </a:t>
                </a:r>
                <a:r>
                  <a:rPr lang="fr-FR" dirty="0"/>
                  <a:t>un coefficient sans dimension.</a:t>
                </a:r>
              </a:p>
              <a:p>
                <a:pPr marL="285750" indent="-285750">
                  <a:buFont typeface="Arial" panose="020B0604020202020204" pitchFamily="34" charset="0"/>
                  <a:buChar char="•"/>
                </a:pPr>
                <a:r>
                  <a:rPr lang="fr-FR" dirty="0" smtClean="0"/>
                  <a:t>On </a:t>
                </a:r>
                <a:r>
                  <a:rPr lang="fr-FR" dirty="0"/>
                  <a:t>appelle perméabilité absolue </a:t>
                </a:r>
                <a:r>
                  <a:rPr lang="fr-FR" dirty="0" smtClean="0"/>
                  <a:t>(μ</a:t>
                </a:r>
                <a:r>
                  <a:rPr lang="fr-FR" baseline="-25000" dirty="0" smtClean="0"/>
                  <a:t>0</a:t>
                </a:r>
                <a:r>
                  <a:rPr lang="fr-FR" dirty="0"/>
                  <a:t>) le coefficient qui caractérise l'air </a:t>
                </a:r>
                <a:r>
                  <a:rPr lang="fr-FR" dirty="0" smtClean="0"/>
                  <a:t>(</a:t>
                </a:r>
                <a:r>
                  <a:rPr lang="fr-FR" dirty="0"/>
                  <a:t>μ</a:t>
                </a:r>
                <a:r>
                  <a:rPr lang="fr-FR" baseline="-25000" dirty="0"/>
                  <a:t>0 </a:t>
                </a:r>
                <a:r>
                  <a:rPr lang="fr-FR" dirty="0" smtClean="0"/>
                  <a:t>= </a:t>
                </a:r>
                <a:r>
                  <a:rPr lang="fr-FR" dirty="0"/>
                  <a:t>4</a:t>
                </a:r>
                <a14:m>
                  <m:oMath xmlns:m="http://schemas.openxmlformats.org/officeDocument/2006/math">
                    <m:r>
                      <a:rPr lang="fr-FR" i="1" dirty="0">
                        <a:latin typeface="Cambria Math" panose="02040503050406030204" pitchFamily="18" charset="0"/>
                        <a:ea typeface="Cambria Math" panose="02040503050406030204" pitchFamily="18" charset="0"/>
                      </a:rPr>
                      <m:t>𝜋</m:t>
                    </m:r>
                  </m:oMath>
                </a14:m>
                <a:r>
                  <a:rPr lang="fr-FR" dirty="0"/>
                  <a:t>. 10</a:t>
                </a:r>
                <a:r>
                  <a:rPr lang="fr-FR" baseline="30000" dirty="0"/>
                  <a:t>-7</a:t>
                </a:r>
                <a:r>
                  <a:rPr lang="fr-FR" dirty="0"/>
                  <a:t>). </a:t>
                </a:r>
                <a:endParaRPr lang="fr-FR" dirty="0" smtClean="0"/>
              </a:p>
              <a:p>
                <a:pPr marL="285750" indent="-285750">
                  <a:buFont typeface="Arial" panose="020B0604020202020204" pitchFamily="34" charset="0"/>
                  <a:buChar char="•"/>
                </a:pPr>
                <a:r>
                  <a:rPr lang="fr-FR" dirty="0" smtClean="0"/>
                  <a:t>Certains </a:t>
                </a:r>
                <a:r>
                  <a:rPr lang="fr-FR" dirty="0"/>
                  <a:t>milieux, tels l'acier, ont une perméabilité supérieure (ils concentrent les lignes de force).</a:t>
                </a:r>
              </a:p>
              <a:p>
                <a:pPr marL="285750" indent="-285750">
                  <a:buFont typeface="Arial" panose="020B0604020202020204" pitchFamily="34" charset="0"/>
                  <a:buChar char="•"/>
                </a:pPr>
                <a:r>
                  <a:rPr lang="fr-FR" dirty="0" smtClean="0"/>
                  <a:t>Si </a:t>
                </a:r>
                <a:r>
                  <a:rPr lang="fr-FR" dirty="0"/>
                  <a:t>l'on bobine un solénoïde sur un tel corps (un noyau en acier, par exemple), l'induction </a:t>
                </a:r>
                <a:r>
                  <a:rPr lang="el-GR" dirty="0" smtClean="0"/>
                  <a:t>β</a:t>
                </a:r>
                <a:r>
                  <a:rPr lang="fr-FR" dirty="0" smtClean="0"/>
                  <a:t>est </a:t>
                </a:r>
                <a:r>
                  <a:rPr lang="fr-FR" dirty="0"/>
                  <a:t>alors bien plus grande que lorsque le solénoïde est bobiné sur l'air.</a:t>
                </a:r>
              </a:p>
              <a:p>
                <a:pPr marL="285750" indent="-285750">
                  <a:buFont typeface="Arial" panose="020B0604020202020204" pitchFamily="34" charset="0"/>
                  <a:buChar char="•"/>
                </a:pPr>
                <a:r>
                  <a:rPr lang="fr-FR" dirty="0"/>
                  <a:t>Le rapport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𝛽</m:t>
                        </m:r>
                      </m:num>
                      <m:den>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𝛽</m:t>
                            </m:r>
                          </m:e>
                          <m:sub>
                            <m:r>
                              <a:rPr lang="fr-FR" b="0" i="1" smtClean="0">
                                <a:latin typeface="Cambria Math" panose="02040503050406030204" pitchFamily="18" charset="0"/>
                              </a:rPr>
                              <m:t>0</m:t>
                            </m:r>
                          </m:sub>
                        </m:sSub>
                      </m:den>
                    </m:f>
                  </m:oMath>
                </a14:m>
                <a:r>
                  <a:rPr lang="fr-FR" dirty="0" smtClean="0"/>
                  <a:t> est </a:t>
                </a:r>
                <a:r>
                  <a:rPr lang="fr-FR" dirty="0"/>
                  <a:t>appelé perméabilité relative </a:t>
                </a:r>
                <a:r>
                  <a:rPr lang="fr-FR" dirty="0" smtClean="0"/>
                  <a:t>(</a:t>
                </a:r>
                <a:r>
                  <a:rPr lang="fr-FR" dirty="0" err="1" smtClean="0"/>
                  <a:t>μ</a:t>
                </a:r>
                <a:r>
                  <a:rPr lang="fr-FR" baseline="-25000" dirty="0" err="1" smtClean="0"/>
                  <a:t>R</a:t>
                </a:r>
                <a:r>
                  <a:rPr lang="fr-FR" dirty="0" smtClean="0"/>
                  <a:t>) </a:t>
                </a:r>
                <a:r>
                  <a:rPr lang="fr-FR" dirty="0"/>
                  <a:t>du milieu. </a:t>
                </a:r>
              </a:p>
            </p:txBody>
          </p:sp>
        </mc:Choice>
        <mc:Fallback xmlns="">
          <p:sp>
            <p:nvSpPr>
              <p:cNvPr id="4" name="Rectangle 3"/>
              <p:cNvSpPr>
                <a:spLocks noRot="1" noChangeAspect="1" noMove="1" noResize="1" noEditPoints="1" noAdjustHandles="1" noChangeArrowheads="1" noChangeShapeType="1" noTextEdit="1"/>
              </p:cNvSpPr>
              <p:nvPr/>
            </p:nvSpPr>
            <p:spPr>
              <a:xfrm>
                <a:off x="511628" y="1347044"/>
                <a:ext cx="10689771" cy="2749663"/>
              </a:xfrm>
              <a:prstGeom prst="rect">
                <a:avLst/>
              </a:prstGeom>
              <a:blipFill>
                <a:blip r:embed="rId2"/>
                <a:stretch>
                  <a:fillRect l="-342" t="-1104" b="-221"/>
                </a:stretch>
              </a:blipFill>
            </p:spPr>
            <p:txBody>
              <a:bodyPr/>
              <a:lstStyle/>
              <a:p>
                <a:r>
                  <a:rPr lang="fr-FR">
                    <a:noFill/>
                  </a:rPr>
                  <a:t> </a:t>
                </a:r>
              </a:p>
            </p:txBody>
          </p:sp>
        </mc:Fallback>
      </mc:AlternateContent>
      <p:sp>
        <p:nvSpPr>
          <p:cNvPr id="5" name="Rectangle 4"/>
          <p:cNvSpPr/>
          <p:nvPr/>
        </p:nvSpPr>
        <p:spPr>
          <a:xfrm>
            <a:off x="5408504" y="520512"/>
            <a:ext cx="1374992" cy="369332"/>
          </a:xfrm>
          <a:prstGeom prst="rect">
            <a:avLst/>
          </a:prstGeom>
        </p:spPr>
        <p:txBody>
          <a:bodyPr wrap="none">
            <a:spAutoFit/>
          </a:bodyPr>
          <a:lstStyle/>
          <a:p>
            <a:r>
              <a:rPr lang="fr-FR" dirty="0"/>
              <a:t>Perméabilité</a:t>
            </a:r>
          </a:p>
        </p:txBody>
      </p:sp>
      <p:pic>
        <p:nvPicPr>
          <p:cNvPr id="6" name="Image 5"/>
          <p:cNvPicPr>
            <a:picLocks noChangeAspect="1"/>
          </p:cNvPicPr>
          <p:nvPr/>
        </p:nvPicPr>
        <p:blipFill>
          <a:blip r:embed="rId3"/>
          <a:stretch>
            <a:fillRect/>
          </a:stretch>
        </p:blipFill>
        <p:spPr>
          <a:xfrm>
            <a:off x="1603233" y="4447091"/>
            <a:ext cx="8416921" cy="1463851"/>
          </a:xfrm>
          <a:prstGeom prst="rect">
            <a:avLst/>
          </a:prstGeom>
        </p:spPr>
      </p:pic>
    </p:spTree>
    <p:extLst>
      <p:ext uri="{BB962C8B-B14F-4D97-AF65-F5344CB8AC3E}">
        <p14:creationId xmlns:p14="http://schemas.microsoft.com/office/powerpoint/2010/main" val="2940866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45800" y="1015617"/>
                <a:ext cx="6705600" cy="44938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Si nous </a:t>
                </a:r>
                <a:r>
                  <a:rPr lang="fr-FR" dirty="0"/>
                  <a:t>augmentons progressivement le courant traversant notre solénoïde doté d'un noyau en acier, nous constatons que l'induction augmente, dans un premier temps, proportionnellement au courant puis, à un certain stade, il n'y a quasiment plus d'augmentation.</a:t>
                </a:r>
              </a:p>
              <a:p>
                <a:pPr marL="285750" indent="-285750">
                  <a:lnSpc>
                    <a:spcPct val="150000"/>
                  </a:lnSpc>
                  <a:buFont typeface="Arial" panose="020B0604020202020204" pitchFamily="34" charset="0"/>
                  <a:buChar char="•"/>
                </a:pPr>
                <a:r>
                  <a:rPr lang="fr-FR" dirty="0" smtClean="0"/>
                  <a:t>Les </a:t>
                </a:r>
                <a:r>
                  <a:rPr lang="fr-FR" dirty="0"/>
                  <a:t>dipôles magnétiques de l'acier sont tous alignés sur le champ lié aux ampères-tours de la bobine.</a:t>
                </a:r>
              </a:p>
              <a:p>
                <a:pPr marL="285750" indent="-285750">
                  <a:lnSpc>
                    <a:spcPct val="150000"/>
                  </a:lnSpc>
                  <a:buFont typeface="Arial" panose="020B0604020202020204" pitchFamily="34" charset="0"/>
                  <a:buChar char="•"/>
                </a:pPr>
                <a:r>
                  <a:rPr lang="fr-FR" dirty="0" smtClean="0"/>
                  <a:t>Le </a:t>
                </a:r>
                <a:r>
                  <a:rPr lang="fr-FR" dirty="0"/>
                  <a:t>noyau est saturé.</a:t>
                </a:r>
              </a:p>
              <a:p>
                <a:pPr marL="285750" indent="-285750">
                  <a:lnSpc>
                    <a:spcPct val="150000"/>
                  </a:lnSpc>
                  <a:buFont typeface="Arial" panose="020B0604020202020204" pitchFamily="34" charset="0"/>
                  <a:buChar char="•"/>
                </a:pPr>
                <a:r>
                  <a:rPr lang="fr-FR" dirty="0"/>
                  <a:t>Le rapport </a:t>
                </a:r>
                <a:r>
                  <a:rPr lang="fr-FR" dirty="0" smtClean="0"/>
                  <a:t>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𝛽</m:t>
                        </m:r>
                      </m:num>
                      <m:den>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rPr>
                              <m:t>0</m:t>
                            </m:r>
                          </m:sub>
                        </m:sSub>
                      </m:den>
                    </m:f>
                  </m:oMath>
                </a14:m>
                <a:r>
                  <a:rPr lang="fr-FR" dirty="0" smtClean="0"/>
                  <a:t> n'est </a:t>
                </a:r>
                <a:r>
                  <a:rPr lang="fr-FR" dirty="0"/>
                  <a:t>pas indéfiniment constant.</a:t>
                </a:r>
              </a:p>
              <a:p>
                <a:pPr marL="285750" indent="-285750">
                  <a:lnSpc>
                    <a:spcPct val="150000"/>
                  </a:lnSpc>
                  <a:buFont typeface="Arial" panose="020B0604020202020204" pitchFamily="34" charset="0"/>
                  <a:buChar char="•"/>
                </a:pPr>
                <a:r>
                  <a:rPr lang="fr-FR" dirty="0" smtClean="0"/>
                  <a:t>On </a:t>
                </a:r>
                <a:r>
                  <a:rPr lang="fr-FR" dirty="0"/>
                  <a:t>choisira les noyaux afin de travailler dans la partie </a:t>
                </a:r>
                <a:r>
                  <a:rPr lang="fr-FR" dirty="0" smtClean="0"/>
                  <a:t>linéaire.</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445800" y="1015617"/>
                <a:ext cx="6705600" cy="4493859"/>
              </a:xfrm>
              <a:prstGeom prst="rect">
                <a:avLst/>
              </a:prstGeom>
              <a:blipFill>
                <a:blip r:embed="rId2"/>
                <a:stretch>
                  <a:fillRect l="-454" b="-135"/>
                </a:stretch>
              </a:blipFill>
            </p:spPr>
            <p:txBody>
              <a:bodyPr/>
              <a:lstStyle/>
              <a:p>
                <a:r>
                  <a:rPr lang="fr-FR">
                    <a:noFill/>
                  </a:rPr>
                  <a:t> </a:t>
                </a:r>
              </a:p>
            </p:txBody>
          </p:sp>
        </mc:Fallback>
      </mc:AlternateContent>
      <p:sp>
        <p:nvSpPr>
          <p:cNvPr id="5" name="Rectangle 4"/>
          <p:cNvSpPr/>
          <p:nvPr/>
        </p:nvSpPr>
        <p:spPr>
          <a:xfrm>
            <a:off x="5201619" y="490022"/>
            <a:ext cx="1155124" cy="369332"/>
          </a:xfrm>
          <a:prstGeom prst="rect">
            <a:avLst/>
          </a:prstGeom>
        </p:spPr>
        <p:txBody>
          <a:bodyPr wrap="none">
            <a:spAutoFit/>
          </a:bodyPr>
          <a:lstStyle/>
          <a:p>
            <a:r>
              <a:rPr lang="fr-FR" dirty="0"/>
              <a:t>Saturation</a:t>
            </a:r>
          </a:p>
        </p:txBody>
      </p:sp>
      <p:pic>
        <p:nvPicPr>
          <p:cNvPr id="6" name="Image 5"/>
          <p:cNvPicPr>
            <a:picLocks noChangeAspect="1"/>
          </p:cNvPicPr>
          <p:nvPr/>
        </p:nvPicPr>
        <p:blipFill>
          <a:blip r:embed="rId3"/>
          <a:stretch>
            <a:fillRect/>
          </a:stretch>
        </p:blipFill>
        <p:spPr>
          <a:xfrm>
            <a:off x="7772504" y="1587068"/>
            <a:ext cx="3972513" cy="3202646"/>
          </a:xfrm>
          <a:prstGeom prst="rect">
            <a:avLst/>
          </a:prstGeom>
        </p:spPr>
      </p:pic>
    </p:spTree>
    <p:extLst>
      <p:ext uri="{BB962C8B-B14F-4D97-AF65-F5344CB8AC3E}">
        <p14:creationId xmlns:p14="http://schemas.microsoft.com/office/powerpoint/2010/main" val="91531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141029" y="2241186"/>
            <a:ext cx="4953946" cy="2770320"/>
          </a:xfrm>
          <a:prstGeom prst="rect">
            <a:avLst/>
          </a:prstGeom>
        </p:spPr>
      </p:pic>
      <p:sp>
        <p:nvSpPr>
          <p:cNvPr id="5" name="Rectangle 4"/>
          <p:cNvSpPr/>
          <p:nvPr/>
        </p:nvSpPr>
        <p:spPr>
          <a:xfrm>
            <a:off x="97615" y="1253490"/>
            <a:ext cx="685800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Si </a:t>
            </a:r>
            <a:r>
              <a:rPr lang="fr-FR" dirty="0"/>
              <a:t>nous faisons passer un courant I dans un solénoïde équipé d'un noyau de perméabilité </a:t>
            </a:r>
            <a:r>
              <a:rPr lang="fr-FR" dirty="0" err="1"/>
              <a:t>μ</a:t>
            </a:r>
            <a:r>
              <a:rPr lang="fr-FR" baseline="-25000" dirty="0" err="1"/>
              <a:t>R</a:t>
            </a:r>
            <a:r>
              <a:rPr lang="fr-FR" dirty="0" smtClean="0"/>
              <a:t>, </a:t>
            </a:r>
            <a:r>
              <a:rPr lang="fr-FR" dirty="0"/>
              <a:t>et notons la variation d'induction f(I) jusqu'à saturation, nous obtenons la courbe OA (courbe de première aimantation).</a:t>
            </a:r>
          </a:p>
          <a:p>
            <a:pPr marL="285750" indent="-285750" algn="just">
              <a:buFont typeface="Arial" panose="020B0604020202020204" pitchFamily="34" charset="0"/>
              <a:buChar char="•"/>
            </a:pPr>
            <a:r>
              <a:rPr lang="fr-FR" dirty="0" smtClean="0"/>
              <a:t>Arrivé </a:t>
            </a:r>
            <a:r>
              <a:rPr lang="fr-FR" dirty="0"/>
              <a:t>en A, réduisons progressivement le courant pour revenir à zéro.</a:t>
            </a:r>
          </a:p>
          <a:p>
            <a:pPr marL="285750" indent="-285750" algn="just">
              <a:buFont typeface="Arial" panose="020B0604020202020204" pitchFamily="34" charset="0"/>
              <a:buChar char="•"/>
            </a:pPr>
            <a:r>
              <a:rPr lang="fr-FR" dirty="0" smtClean="0"/>
              <a:t>Le </a:t>
            </a:r>
            <a:r>
              <a:rPr lang="fr-FR" dirty="0"/>
              <a:t>courant décroît, et donc l'induction aussi, mais nous constatons que celle-ci n'est pas revenue à zéro, alors que le courant est nul. </a:t>
            </a:r>
            <a:endParaRPr lang="fr-FR" dirty="0" smtClean="0"/>
          </a:p>
          <a:p>
            <a:pPr marL="285750" indent="-285750" algn="just">
              <a:buFont typeface="Arial" panose="020B0604020202020204" pitchFamily="34" charset="0"/>
              <a:buChar char="•"/>
            </a:pPr>
            <a:r>
              <a:rPr lang="fr-FR" dirty="0" smtClean="0"/>
              <a:t>Cette </a:t>
            </a:r>
            <a:r>
              <a:rPr lang="fr-FR" dirty="0"/>
              <a:t>induction résiduelle </a:t>
            </a:r>
            <a:r>
              <a:rPr lang="fr-FR" dirty="0" smtClean="0"/>
              <a:t>(β</a:t>
            </a:r>
            <a:r>
              <a:rPr lang="fr-FR" baseline="-25000" dirty="0" smtClean="0"/>
              <a:t>R</a:t>
            </a:r>
            <a:r>
              <a:rPr lang="fr-FR" dirty="0"/>
              <a:t>) est appelée induction rémanente.</a:t>
            </a:r>
          </a:p>
          <a:p>
            <a:pPr marL="285750" indent="-285750" algn="just">
              <a:buFont typeface="Arial" panose="020B0604020202020204" pitchFamily="34" charset="0"/>
              <a:buChar char="•"/>
            </a:pPr>
            <a:r>
              <a:rPr lang="fr-FR" dirty="0" smtClean="0"/>
              <a:t>Afin </a:t>
            </a:r>
            <a:r>
              <a:rPr lang="fr-FR" dirty="0"/>
              <a:t>de l'annuler, il est nécessaire de faire circuler un courant de sens contraire à celui de l'instant précédent jusqu'à obtenir un champ </a:t>
            </a:r>
            <a:r>
              <a:rPr lang="fr-FR" dirty="0" err="1"/>
              <a:t>Hc</a:t>
            </a:r>
            <a:r>
              <a:rPr lang="fr-FR" dirty="0" smtClean="0"/>
              <a:t> </a:t>
            </a:r>
            <a:r>
              <a:rPr lang="fr-FR" dirty="0"/>
              <a:t>de sens contraire d'une certaine valeur.</a:t>
            </a:r>
          </a:p>
          <a:p>
            <a:pPr marL="285750" indent="-285750" algn="just">
              <a:buFont typeface="Arial" panose="020B0604020202020204" pitchFamily="34" charset="0"/>
              <a:buChar char="•"/>
            </a:pPr>
            <a:r>
              <a:rPr lang="fr-FR" dirty="0" smtClean="0"/>
              <a:t>Le </a:t>
            </a:r>
            <a:r>
              <a:rPr lang="fr-FR" dirty="0"/>
              <a:t>champ </a:t>
            </a:r>
            <a:r>
              <a:rPr lang="fr-FR" dirty="0" err="1"/>
              <a:t>Hc</a:t>
            </a:r>
            <a:r>
              <a:rPr lang="fr-FR" dirty="0"/>
              <a:t> nécessaire à l'annulation de l'induction rémanente est nommé champ coercitif.</a:t>
            </a:r>
          </a:p>
        </p:txBody>
      </p:sp>
      <p:sp>
        <p:nvSpPr>
          <p:cNvPr id="6" name="Rectangle 5"/>
          <p:cNvSpPr/>
          <p:nvPr/>
        </p:nvSpPr>
        <p:spPr>
          <a:xfrm>
            <a:off x="4938781" y="446705"/>
            <a:ext cx="2016834" cy="369332"/>
          </a:xfrm>
          <a:prstGeom prst="rect">
            <a:avLst/>
          </a:prstGeom>
        </p:spPr>
        <p:txBody>
          <a:bodyPr wrap="none">
            <a:spAutoFit/>
          </a:bodyPr>
          <a:lstStyle/>
          <a:p>
            <a:r>
              <a:rPr lang="fr-FR" dirty="0" smtClean="0"/>
              <a:t>Courbe </a:t>
            </a:r>
            <a:r>
              <a:rPr lang="fr-FR" dirty="0"/>
              <a:t>d'hystérésis</a:t>
            </a:r>
          </a:p>
        </p:txBody>
      </p:sp>
    </p:spTree>
    <p:extLst>
      <p:ext uri="{BB962C8B-B14F-4D97-AF65-F5344CB8AC3E}">
        <p14:creationId xmlns:p14="http://schemas.microsoft.com/office/powerpoint/2010/main" val="3630900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5057" y="864621"/>
            <a:ext cx="7620000"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Arrivé au point C, nous pouvons recommencer l'expérience jusqu'au point A. </a:t>
            </a:r>
            <a:endParaRPr lang="fr-FR" dirty="0" smtClean="0"/>
          </a:p>
          <a:p>
            <a:pPr marL="285750" indent="-285750" algn="just">
              <a:lnSpc>
                <a:spcPct val="150000"/>
              </a:lnSpc>
              <a:buFont typeface="Arial" panose="020B0604020202020204" pitchFamily="34" charset="0"/>
              <a:buChar char="•"/>
            </a:pPr>
            <a:r>
              <a:rPr lang="fr-FR" dirty="0" smtClean="0"/>
              <a:t>Nous </a:t>
            </a:r>
            <a:r>
              <a:rPr lang="fr-FR" dirty="0"/>
              <a:t>obtenons un diagramme appelé courbe d'hystérésis, </a:t>
            </a:r>
            <a:endParaRPr lang="fr-FR" dirty="0" smtClean="0"/>
          </a:p>
          <a:p>
            <a:pPr marL="285750" indent="-285750" algn="just">
              <a:lnSpc>
                <a:spcPct val="150000"/>
              </a:lnSpc>
              <a:buFont typeface="Arial" panose="020B0604020202020204" pitchFamily="34" charset="0"/>
              <a:buChar char="•"/>
            </a:pPr>
            <a:r>
              <a:rPr lang="fr-FR" dirty="0" smtClean="0"/>
              <a:t>Ili </a:t>
            </a:r>
            <a:r>
              <a:rPr lang="fr-FR" dirty="0"/>
              <a:t>caractérise </a:t>
            </a:r>
            <a:r>
              <a:rPr lang="fr-FR" dirty="0" smtClean="0"/>
              <a:t>les </a:t>
            </a:r>
            <a:r>
              <a:rPr lang="fr-FR" dirty="0"/>
              <a:t>propriétés magnétiques du matériau servant de noyau à notre solénoïde.</a:t>
            </a:r>
          </a:p>
          <a:p>
            <a:pPr marL="285750" indent="-285750" algn="just">
              <a:lnSpc>
                <a:spcPct val="150000"/>
              </a:lnSpc>
              <a:buFont typeface="Arial" panose="020B0604020202020204" pitchFamily="34" charset="0"/>
              <a:buChar char="•"/>
            </a:pPr>
            <a:r>
              <a:rPr lang="fr-FR" dirty="0" smtClean="0"/>
              <a:t>L'hystérésis </a:t>
            </a:r>
            <a:r>
              <a:rPr lang="fr-FR" dirty="0"/>
              <a:t>a pour conséquence un dégagement de </a:t>
            </a:r>
            <a:r>
              <a:rPr lang="fr-FR" dirty="0" smtClean="0"/>
              <a:t>chaleur</a:t>
            </a:r>
            <a:endParaRPr lang="fr-FR" dirty="0"/>
          </a:p>
          <a:p>
            <a:pPr marL="285750" indent="-285750" algn="just">
              <a:lnSpc>
                <a:spcPct val="150000"/>
              </a:lnSpc>
              <a:buFont typeface="Arial" panose="020B0604020202020204" pitchFamily="34" charset="0"/>
              <a:buChar char="•"/>
            </a:pPr>
            <a:r>
              <a:rPr lang="fr-FR" dirty="0" smtClean="0"/>
              <a:t>On </a:t>
            </a:r>
            <a:r>
              <a:rPr lang="fr-FR" dirty="0"/>
              <a:t>démontre que la quantité de chaleur dégagée est proportionnelle à la surface du cycle d'aimantation.</a:t>
            </a:r>
          </a:p>
          <a:p>
            <a:pPr marL="285750" indent="-285750" algn="just">
              <a:lnSpc>
                <a:spcPct val="150000"/>
              </a:lnSpc>
              <a:buFont typeface="Arial" panose="020B0604020202020204" pitchFamily="34" charset="0"/>
              <a:buChar char="•"/>
            </a:pPr>
            <a:r>
              <a:rPr lang="fr-FR" dirty="0" smtClean="0"/>
              <a:t>cette </a:t>
            </a:r>
            <a:r>
              <a:rPr lang="fr-FR" dirty="0"/>
              <a:t>chaleur est autant d'énergie gaspillée qui aurait pu servir à renforcer l'induction pour un même courant I.</a:t>
            </a:r>
          </a:p>
          <a:p>
            <a:pPr marL="285750" indent="-285750" algn="just">
              <a:lnSpc>
                <a:spcPct val="150000"/>
              </a:lnSpc>
              <a:buFont typeface="Arial" panose="020B0604020202020204" pitchFamily="34" charset="0"/>
              <a:buChar char="•"/>
            </a:pPr>
            <a:r>
              <a:rPr lang="fr-FR" dirty="0" smtClean="0"/>
              <a:t>Il </a:t>
            </a:r>
            <a:r>
              <a:rPr lang="fr-FR" dirty="0"/>
              <a:t>s'agit donc de pertes nommées pertes par hystérésis.</a:t>
            </a:r>
          </a:p>
          <a:p>
            <a:pPr marL="285750" indent="-285750" algn="just">
              <a:lnSpc>
                <a:spcPct val="150000"/>
              </a:lnSpc>
              <a:buFont typeface="Arial" panose="020B0604020202020204" pitchFamily="34" charset="0"/>
              <a:buChar char="•"/>
            </a:pPr>
            <a:r>
              <a:rPr lang="fr-FR" dirty="0" smtClean="0"/>
              <a:t>il faut </a:t>
            </a:r>
            <a:r>
              <a:rPr lang="fr-FR" dirty="0"/>
              <a:t>choisir judicieusement les matériaux entrant dans la composition de ces machines.</a:t>
            </a:r>
          </a:p>
        </p:txBody>
      </p:sp>
      <p:sp>
        <p:nvSpPr>
          <p:cNvPr id="5" name="Rectangle 4"/>
          <p:cNvSpPr/>
          <p:nvPr/>
        </p:nvSpPr>
        <p:spPr>
          <a:xfrm>
            <a:off x="5363323" y="305191"/>
            <a:ext cx="2016834" cy="369332"/>
          </a:xfrm>
          <a:prstGeom prst="rect">
            <a:avLst/>
          </a:prstGeom>
        </p:spPr>
        <p:txBody>
          <a:bodyPr wrap="none">
            <a:spAutoFit/>
          </a:bodyPr>
          <a:lstStyle/>
          <a:p>
            <a:r>
              <a:rPr lang="fr-FR" dirty="0" smtClean="0"/>
              <a:t>Courbe </a:t>
            </a:r>
            <a:r>
              <a:rPr lang="fr-FR" dirty="0"/>
              <a:t>d'hystérésis</a:t>
            </a:r>
          </a:p>
        </p:txBody>
      </p:sp>
      <p:pic>
        <p:nvPicPr>
          <p:cNvPr id="6" name="Espace réservé du contenu 3"/>
          <p:cNvPicPr>
            <a:picLocks noGrp="1" noChangeAspect="1"/>
          </p:cNvPicPr>
          <p:nvPr>
            <p:ph idx="1"/>
          </p:nvPr>
        </p:nvPicPr>
        <p:blipFill>
          <a:blip r:embed="rId2"/>
          <a:stretch>
            <a:fillRect/>
          </a:stretch>
        </p:blipFill>
        <p:spPr>
          <a:xfrm>
            <a:off x="7805057" y="2006534"/>
            <a:ext cx="4289918" cy="2312437"/>
          </a:xfrm>
          <a:prstGeom prst="rect">
            <a:avLst/>
          </a:prstGeom>
        </p:spPr>
      </p:pic>
    </p:spTree>
    <p:extLst>
      <p:ext uri="{BB962C8B-B14F-4D97-AF65-F5344CB8AC3E}">
        <p14:creationId xmlns:p14="http://schemas.microsoft.com/office/powerpoint/2010/main" val="1253336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823308" y="1204192"/>
            <a:ext cx="3781055" cy="301648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630620" y="1204192"/>
                <a:ext cx="687376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 </a:t>
                </a:r>
                <a:r>
                  <a:rPr lang="fr-FR" dirty="0"/>
                  <a:t>circuit induit (bobine A) est soumis à deux flux :</a:t>
                </a:r>
              </a:p>
              <a:p>
                <a:pPr marL="285750" indent="-285750" algn="just">
                  <a:buFont typeface="Arial" panose="020B0604020202020204" pitchFamily="34" charset="0"/>
                  <a:buChar char="•"/>
                </a:pPr>
                <a:r>
                  <a:rPr lang="fr-FR" dirty="0"/>
                  <a:t>le flux inducteur (aimant),</a:t>
                </a:r>
              </a:p>
              <a:p>
                <a:pPr marL="285750" indent="-285750" algn="just">
                  <a:buFont typeface="Arial" panose="020B0604020202020204" pitchFamily="34" charset="0"/>
                  <a:buChar char="•"/>
                </a:pPr>
                <a:r>
                  <a:rPr lang="fr-FR" dirty="0"/>
                  <a:t>le flux créé par le courant induit parcourant la bobine A.</a:t>
                </a:r>
              </a:p>
              <a:p>
                <a:pPr algn="just"/>
                <a:r>
                  <a:rPr lang="fr-FR" dirty="0"/>
                  <a:t>Ce dernier est tel qu’il s’oppose à la variation du flux inducteur.</a:t>
                </a:r>
              </a:p>
              <a:p>
                <a:pPr algn="just"/>
                <a:endParaRPr lang="fr-FR" b="1" dirty="0" smtClean="0"/>
              </a:p>
              <a:p>
                <a:pPr algn="just"/>
                <a:r>
                  <a:rPr lang="fr-FR" b="1" dirty="0" smtClean="0"/>
                  <a:t>Enoncé </a:t>
                </a:r>
                <a:r>
                  <a:rPr lang="fr-FR" b="1" dirty="0"/>
                  <a:t>de la loi de Lenz</a:t>
                </a:r>
              </a:p>
              <a:p>
                <a:pPr algn="just"/>
                <a:r>
                  <a:rPr lang="fr-FR" dirty="0"/>
                  <a:t>Le courant induit qui résulte de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de sens tel que le flux qu’il </a:t>
                </a:r>
                <a:r>
                  <a:rPr lang="fr-FR" dirty="0" smtClean="0"/>
                  <a:t>produit s’oppose </a:t>
                </a:r>
                <a:r>
                  <a:rPr lang="fr-FR" dirty="0"/>
                  <a:t>à la cause qui lui donne naissance.</a:t>
                </a:r>
              </a:p>
            </p:txBody>
          </p:sp>
        </mc:Choice>
        <mc:Fallback xmlns="">
          <p:sp>
            <p:nvSpPr>
              <p:cNvPr id="4" name="Rectangle 3"/>
              <p:cNvSpPr>
                <a:spLocks noRot="1" noChangeAspect="1" noMove="1" noResize="1" noEditPoints="1" noAdjustHandles="1" noChangeArrowheads="1" noChangeShapeType="1" noTextEdit="1"/>
              </p:cNvSpPr>
              <p:nvPr/>
            </p:nvSpPr>
            <p:spPr>
              <a:xfrm>
                <a:off x="630620" y="1204192"/>
                <a:ext cx="6873765" cy="2308324"/>
              </a:xfrm>
              <a:prstGeom prst="rect">
                <a:avLst/>
              </a:prstGeom>
              <a:blipFill>
                <a:blip r:embed="rId3"/>
                <a:stretch>
                  <a:fillRect l="-619" t="-1316" r="-619" b="-3158"/>
                </a:stretch>
              </a:blipFill>
            </p:spPr>
            <p:txBody>
              <a:bodyPr/>
              <a:lstStyle/>
              <a:p>
                <a:r>
                  <a:rPr lang="fr-FR">
                    <a:noFill/>
                  </a:rPr>
                  <a:t> </a:t>
                </a:r>
              </a:p>
            </p:txBody>
          </p:sp>
        </mc:Fallback>
      </mc:AlternateContent>
      <p:sp>
        <p:nvSpPr>
          <p:cNvPr id="5" name="Rectangle 4"/>
          <p:cNvSpPr/>
          <p:nvPr/>
        </p:nvSpPr>
        <p:spPr>
          <a:xfrm>
            <a:off x="3970370" y="270531"/>
            <a:ext cx="406207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LOI DE LENZ (SENS DU GOURANT INDUIT)</a:t>
            </a:r>
          </a:p>
        </p:txBody>
      </p:sp>
      <p:sp>
        <p:nvSpPr>
          <p:cNvPr id="7" name="Rectangle 6"/>
          <p:cNvSpPr/>
          <p:nvPr/>
        </p:nvSpPr>
        <p:spPr>
          <a:xfrm>
            <a:off x="630620" y="4594088"/>
            <a:ext cx="1097374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Si </a:t>
            </a:r>
            <a:r>
              <a:rPr lang="fr-FR" dirty="0" smtClean="0"/>
              <a:t>l’on </a:t>
            </a:r>
            <a:r>
              <a:rPr lang="fr-FR" dirty="0"/>
              <a:t>approche l’aimant de la </a:t>
            </a:r>
            <a:r>
              <a:rPr lang="fr-FR" dirty="0" smtClean="0"/>
              <a:t>spire de </a:t>
            </a:r>
            <a:r>
              <a:rPr lang="fr-FR" dirty="0"/>
              <a:t>surface S, </a:t>
            </a:r>
            <a:r>
              <a:rPr lang="fr-FR" dirty="0" smtClean="0"/>
              <a:t>le </a:t>
            </a:r>
            <a:r>
              <a:rPr lang="fr-FR" dirty="0"/>
              <a:t>flux traversant </a:t>
            </a:r>
            <a:r>
              <a:rPr lang="fr-FR" dirty="0" smtClean="0"/>
              <a:t>celle-ci croît </a:t>
            </a:r>
            <a:r>
              <a:rPr lang="fr-FR" dirty="0"/>
              <a:t>; </a:t>
            </a:r>
            <a:endParaRPr lang="fr-FR" dirty="0" smtClean="0"/>
          </a:p>
          <a:p>
            <a:r>
              <a:rPr lang="fr-FR" dirty="0" smtClean="0"/>
              <a:t>un </a:t>
            </a:r>
            <a:r>
              <a:rPr lang="fr-FR" dirty="0"/>
              <a:t>courant induit </a:t>
            </a:r>
            <a:r>
              <a:rPr lang="fr-FR" dirty="0" smtClean="0"/>
              <a:t>prend naissance </a:t>
            </a:r>
            <a:r>
              <a:rPr lang="fr-FR" dirty="0"/>
              <a:t>dans cette spire et </a:t>
            </a:r>
            <a:r>
              <a:rPr lang="fr-FR" dirty="0" smtClean="0"/>
              <a:t>produit un </a:t>
            </a:r>
            <a:r>
              <a:rPr lang="fr-FR" dirty="0"/>
              <a:t>flux qui s'oppose à </a:t>
            </a:r>
            <a:r>
              <a:rPr lang="fr-FR" dirty="0" smtClean="0"/>
              <a:t>l'augmentation du </a:t>
            </a:r>
            <a:r>
              <a:rPr lang="fr-FR" dirty="0"/>
              <a:t>flux de l’aimant. </a:t>
            </a:r>
            <a:endParaRPr lang="fr-FR" dirty="0" smtClean="0"/>
          </a:p>
          <a:p>
            <a:r>
              <a:rPr lang="fr-FR" dirty="0" smtClean="0"/>
              <a:t>La </a:t>
            </a:r>
            <a:r>
              <a:rPr lang="fr-FR" dirty="0"/>
              <a:t>règle du </a:t>
            </a:r>
            <a:r>
              <a:rPr lang="fr-FR" dirty="0" smtClean="0"/>
              <a:t>tire bouchon </a:t>
            </a:r>
            <a:r>
              <a:rPr lang="fr-FR" dirty="0"/>
              <a:t>permet de définir le sens </a:t>
            </a:r>
            <a:r>
              <a:rPr lang="fr-FR" dirty="0" smtClean="0"/>
              <a:t>de ce </a:t>
            </a:r>
            <a:r>
              <a:rPr lang="fr-FR" dirty="0"/>
              <a:t>courant induit</a:t>
            </a:r>
          </a:p>
        </p:txBody>
      </p:sp>
    </p:spTree>
    <p:extLst>
      <p:ext uri="{BB962C8B-B14F-4D97-AF65-F5344CB8AC3E}">
        <p14:creationId xmlns:p14="http://schemas.microsoft.com/office/powerpoint/2010/main" val="2032424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659320" y="726153"/>
                <a:ext cx="11216994" cy="35090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Soit </a:t>
                </a:r>
                <a:r>
                  <a:rPr lang="fr-FR" dirty="0"/>
                  <a:t>une bobine A reliée à un voltmètre de (r) interne élevée. </a:t>
                </a:r>
                <a:endParaRPr lang="fr-FR" dirty="0" smtClean="0"/>
              </a:p>
              <a:p>
                <a:pPr marL="285750" indent="-285750" algn="just">
                  <a:buFont typeface="Arial" panose="020B0604020202020204" pitchFamily="34" charset="0"/>
                  <a:buChar char="•"/>
                </a:pPr>
                <a:r>
                  <a:rPr lang="fr-FR" dirty="0" smtClean="0"/>
                  <a:t>Introduisons </a:t>
                </a:r>
                <a:r>
                  <a:rPr lang="fr-FR" dirty="0"/>
                  <a:t>le pôle Nord </a:t>
                </a:r>
                <a:r>
                  <a:rPr lang="fr-FR" dirty="0" smtClean="0"/>
                  <a:t>de l’aimant </a:t>
                </a:r>
                <a:r>
                  <a:rPr lang="fr-FR" dirty="0"/>
                  <a:t>à l’intérieur de la bobine, </a:t>
                </a:r>
                <a:endParaRPr lang="fr-FR" dirty="0" smtClean="0"/>
              </a:p>
              <a:p>
                <a:pPr marL="285750" indent="-285750" algn="just">
                  <a:buFont typeface="Arial" panose="020B0604020202020204" pitchFamily="34" charset="0"/>
                  <a:buChar char="•"/>
                </a:pPr>
                <a:r>
                  <a:rPr lang="fr-FR" dirty="0" smtClean="0"/>
                  <a:t>l’aiguille </a:t>
                </a:r>
                <a:r>
                  <a:rPr lang="fr-FR" dirty="0"/>
                  <a:t>du voltmètre dévie de sa position </a:t>
                </a:r>
                <a:r>
                  <a:rPr lang="fr-FR" dirty="0" smtClean="0"/>
                  <a:t>d’équilibre dans </a:t>
                </a:r>
                <a:r>
                  <a:rPr lang="fr-FR" dirty="0"/>
                  <a:t>un sens déterminé ; </a:t>
                </a:r>
                <a:endParaRPr lang="fr-FR" dirty="0" smtClean="0"/>
              </a:p>
              <a:p>
                <a:pPr marL="285750" indent="-285750" algn="just">
                  <a:buFont typeface="Arial" panose="020B0604020202020204" pitchFamily="34" charset="0"/>
                  <a:buChar char="•"/>
                </a:pPr>
                <a:r>
                  <a:rPr lang="fr-FR" dirty="0" smtClean="0"/>
                  <a:t>éloignons </a:t>
                </a:r>
                <a:r>
                  <a:rPr lang="fr-FR" dirty="0"/>
                  <a:t>l’aimant, l’aiguille dévie en sens inverse.</a:t>
                </a:r>
              </a:p>
              <a:p>
                <a:pPr marL="285750" indent="-285750" algn="just">
                  <a:buFont typeface="Arial" panose="020B0604020202020204" pitchFamily="34" charset="0"/>
                  <a:buChar char="•"/>
                </a:pPr>
                <a:r>
                  <a:rPr lang="fr-FR" dirty="0"/>
                  <a:t>Immobilisons l’aimant, la déviation cesse</a:t>
                </a:r>
                <a:r>
                  <a:rPr lang="fr-FR" dirty="0" smtClean="0"/>
                  <a:t>.</a:t>
                </a:r>
              </a:p>
              <a:p>
                <a:pPr marL="285750" indent="-285750">
                  <a:buFont typeface="Arial" panose="020B0604020202020204" pitchFamily="34" charset="0"/>
                  <a:buChar char="•"/>
                </a:pPr>
                <a:r>
                  <a:rPr lang="fr-FR" dirty="0"/>
                  <a:t>Le déplacement de l’aimant a engendré une variation de flux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à travers la bobine, ce qui a donné naissance à une FEM induite d’expression : </a:t>
                </a: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oMath>
                </a14:m>
                <a:r>
                  <a:rPr lang="fr-FR" dirty="0"/>
                  <a:t>  pour une spire</a:t>
                </a:r>
              </a:p>
              <a:p>
                <a:pPr marL="285750" indent="-285750">
                  <a:buFont typeface="Arial" panose="020B0604020202020204" pitchFamily="34" charset="0"/>
                  <a:buChar char="•"/>
                </a:pPr>
                <a:r>
                  <a:rPr lang="fr-FR" dirty="0"/>
                  <a:t>pour une bobine de N spires : E</a:t>
                </a:r>
                <a14:m>
                  <m:oMath xmlns:m="http://schemas.openxmlformats.org/officeDocument/2006/math">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𝑁</m:t>
                    </m:r>
                  </m:oMath>
                </a14:m>
                <a:endParaRPr lang="fr-FR" dirty="0"/>
              </a:p>
              <a:p>
                <a:pPr marL="285750" indent="-285750">
                  <a:buFont typeface="Arial" panose="020B0604020202020204" pitchFamily="34" charset="0"/>
                  <a:buChar char="•"/>
                </a:pPr>
                <a:r>
                  <a:rPr lang="fr-FR" dirty="0"/>
                  <a:t>Si le circuit est fermé, la FEM engendre un courant induit :  </a:t>
                </a:r>
                <a14:m>
                  <m:oMath xmlns:m="http://schemas.openxmlformats.org/officeDocument/2006/math">
                    <m:r>
                      <m:rPr>
                        <m:sty m:val="p"/>
                      </m:rPr>
                      <a:rPr lang="fr-FR">
                        <a:latin typeface="Cambria Math" panose="02040503050406030204" pitchFamily="18" charset="0"/>
                      </a:rPr>
                      <m:t>I</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a:latin typeface="Cambria Math" panose="02040503050406030204" pitchFamily="18" charset="0"/>
                        <a:ea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𝑁</m:t>
                        </m:r>
                      </m:num>
                      <m:den>
                        <m:r>
                          <a:rPr lang="fr-FR" i="1" dirty="0">
                            <a:latin typeface="Cambria Math" panose="02040503050406030204" pitchFamily="18" charset="0"/>
                          </a:rPr>
                          <m:t>𝑟</m:t>
                        </m:r>
                      </m:den>
                    </m:f>
                  </m:oMath>
                </a14:m>
                <a:endParaRPr lang="fr-FR" dirty="0"/>
              </a:p>
              <a:p>
                <a:pPr marL="285750" indent="-285750">
                  <a:buFont typeface="Arial" panose="020B0604020202020204" pitchFamily="34" charset="0"/>
                  <a:buChar char="•"/>
                </a:pPr>
                <a:r>
                  <a:rPr lang="fr-FR" dirty="0"/>
                  <a:t>La FEM induite est d’autant plus élevée que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rapide.</a:t>
                </a:r>
              </a:p>
              <a:p>
                <a:pPr marL="285750" indent="-285750" algn="just">
                  <a:buFont typeface="Arial" panose="020B0604020202020204" pitchFamily="34" charset="0"/>
                  <a:buChar char="•"/>
                </a:pPr>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659320" y="726153"/>
                <a:ext cx="11216994" cy="3509038"/>
              </a:xfrm>
              <a:prstGeom prst="rect">
                <a:avLst/>
              </a:prstGeom>
              <a:blipFill>
                <a:blip r:embed="rId2"/>
                <a:stretch>
                  <a:fillRect l="-380" t="-692"/>
                </a:stretch>
              </a:blipFill>
            </p:spPr>
            <p:txBody>
              <a:bodyPr/>
              <a:lstStyle/>
              <a:p>
                <a:r>
                  <a:rPr lang="fr-FR">
                    <a:noFill/>
                  </a:rPr>
                  <a:t> </a:t>
                </a:r>
              </a:p>
            </p:txBody>
          </p:sp>
        </mc:Fallback>
      </mc:AlternateContent>
      <p:sp>
        <p:nvSpPr>
          <p:cNvPr id="6" name="Rectangle 5"/>
          <p:cNvSpPr/>
          <p:nvPr/>
        </p:nvSpPr>
        <p:spPr>
          <a:xfrm>
            <a:off x="4557432" y="232655"/>
            <a:ext cx="3159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FEM INDUITE DANS UN CIRCUIT</a:t>
            </a:r>
          </a:p>
        </p:txBody>
      </p:sp>
      <p:pic>
        <p:nvPicPr>
          <p:cNvPr id="2" name="Image 1"/>
          <p:cNvPicPr>
            <a:picLocks noChangeAspect="1"/>
          </p:cNvPicPr>
          <p:nvPr/>
        </p:nvPicPr>
        <p:blipFill>
          <a:blip r:embed="rId3"/>
          <a:stretch>
            <a:fillRect/>
          </a:stretch>
        </p:blipFill>
        <p:spPr>
          <a:xfrm>
            <a:off x="2420158" y="4359357"/>
            <a:ext cx="7054024" cy="226451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0186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BE8CB55-C870-BD71-7D27-CA54BCBEC314}"/>
              </a:ext>
            </a:extLst>
          </p:cNvPr>
          <p:cNvSpPr txBox="1"/>
          <p:nvPr/>
        </p:nvSpPr>
        <p:spPr>
          <a:xfrm>
            <a:off x="5118100" y="323329"/>
            <a:ext cx="17526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LOI DE LAPLACE</a:t>
            </a:r>
          </a:p>
        </p:txBody>
      </p:sp>
      <p:sp>
        <p:nvSpPr>
          <p:cNvPr id="9" name="ZoneTexte 8">
            <a:extLst>
              <a:ext uri="{FF2B5EF4-FFF2-40B4-BE49-F238E27FC236}">
                <a16:creationId xmlns:a16="http://schemas.microsoft.com/office/drawing/2014/main" id="{498ACA6D-4705-3477-57E7-3DEF2399D1AA}"/>
              </a:ext>
            </a:extLst>
          </p:cNvPr>
          <p:cNvSpPr txBox="1"/>
          <p:nvPr/>
        </p:nvSpPr>
        <p:spPr>
          <a:xfrm>
            <a:off x="500063" y="999520"/>
            <a:ext cx="6096000"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Elle caractérise l’action d’un champ magnétique sur un conducteur traversé par un courant.</a:t>
            </a:r>
          </a:p>
          <a:p>
            <a:pPr>
              <a:lnSpc>
                <a:spcPct val="150000"/>
              </a:lnSpc>
            </a:pPr>
            <a:r>
              <a:rPr lang="fr-FR" dirty="0"/>
              <a:t>Soit un conducteur non magnétique </a:t>
            </a:r>
            <a:r>
              <a:rPr lang="fr-FR" dirty="0" smtClean="0"/>
              <a:t>traversé </a:t>
            </a:r>
            <a:r>
              <a:rPr lang="fr-FR" dirty="0"/>
              <a:t>par un courant I, </a:t>
            </a:r>
            <a:endParaRPr lang="fr-FR" dirty="0" smtClean="0"/>
          </a:p>
          <a:p>
            <a:pPr>
              <a:lnSpc>
                <a:spcPct val="150000"/>
              </a:lnSpc>
            </a:pPr>
            <a:r>
              <a:rPr lang="fr-FR" dirty="0" smtClean="0"/>
              <a:t>Il est placé </a:t>
            </a:r>
            <a:r>
              <a:rPr lang="fr-FR" dirty="0"/>
              <a:t>dans le champ développé par un aimant.</a:t>
            </a:r>
          </a:p>
          <a:p>
            <a:pPr>
              <a:lnSpc>
                <a:spcPct val="150000"/>
              </a:lnSpc>
            </a:pPr>
            <a:r>
              <a:rPr lang="fr-FR" dirty="0"/>
              <a:t>On constate que le conducteur se déplace de sa position d’équilibre.</a:t>
            </a:r>
          </a:p>
          <a:p>
            <a:pPr>
              <a:lnSpc>
                <a:spcPct val="150000"/>
              </a:lnSpc>
            </a:pPr>
            <a:r>
              <a:rPr lang="fr-FR" dirty="0"/>
              <a:t>Ce déplacement s’effectue sous l’effet d’une force appelée FORCE ELECTROMAGNETIQUE. </a:t>
            </a:r>
          </a:p>
        </p:txBody>
      </p:sp>
      <p:pic>
        <p:nvPicPr>
          <p:cNvPr id="3074" name="Picture 2" descr="La force de Laplace-cours et exercices">
            <a:extLst>
              <a:ext uri="{FF2B5EF4-FFF2-40B4-BE49-F238E27FC236}">
                <a16:creationId xmlns:a16="http://schemas.microsoft.com/office/drawing/2014/main" id="{C8C5CF7A-3B37-7987-A4AA-9B4CAD3A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619" y="1804084"/>
            <a:ext cx="4858379" cy="3131066"/>
          </a:xfrm>
          <a:prstGeom prst="rect">
            <a:avLst/>
          </a:prstGeom>
        </p:spPr>
        <p:style>
          <a:lnRef idx="2">
            <a:schemeClr val="accent2"/>
          </a:lnRef>
          <a:fillRef idx="1">
            <a:schemeClr val="lt1"/>
          </a:fillRef>
          <a:effectRef idx="0">
            <a:schemeClr val="accent2"/>
          </a:effectRef>
          <a:fontRef idx="minor">
            <a:schemeClr val="dk1"/>
          </a:fontRef>
        </p:style>
      </p:pic>
      <p:sp>
        <p:nvSpPr>
          <p:cNvPr id="13" name="ZoneTexte 12">
            <a:extLst>
              <a:ext uri="{FF2B5EF4-FFF2-40B4-BE49-F238E27FC236}">
                <a16:creationId xmlns:a16="http://schemas.microsoft.com/office/drawing/2014/main" id="{F5B1C704-CB6F-106E-5B52-BBFC7E92BC3D}"/>
              </a:ext>
            </a:extLst>
          </p:cNvPr>
          <p:cNvSpPr txBox="1"/>
          <p:nvPr/>
        </p:nvSpPr>
        <p:spPr>
          <a:xfrm>
            <a:off x="500063" y="4577137"/>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INTENSITE DE LA FORCE</a:t>
            </a:r>
          </a:p>
          <a:p>
            <a:pPr marL="285750" indent="-285750">
              <a:buFont typeface="Arial" panose="020B0604020202020204" pitchFamily="34" charset="0"/>
              <a:buChar char="•"/>
            </a:pPr>
            <a:r>
              <a:rPr lang="fr-FR" dirty="0"/>
              <a:t>B induction magnétique </a:t>
            </a:r>
          </a:p>
          <a:p>
            <a:pPr marL="285750" indent="-285750">
              <a:buFont typeface="Arial" panose="020B0604020202020204" pitchFamily="34" charset="0"/>
              <a:buChar char="•"/>
            </a:pPr>
            <a:r>
              <a:rPr lang="fr-FR" dirty="0"/>
              <a:t>I intensité dans le conducteur </a:t>
            </a:r>
          </a:p>
          <a:p>
            <a:pPr marL="285750" indent="-285750">
              <a:buFont typeface="Arial" panose="020B0604020202020204" pitchFamily="34" charset="0"/>
              <a:buChar char="•"/>
            </a:pPr>
            <a:r>
              <a:rPr lang="fr-FR" dirty="0"/>
              <a:t>L longueur du conducteur soumis au champ</a:t>
            </a:r>
          </a:p>
          <a:p>
            <a:pPr marL="285750" indent="-285750">
              <a:buFont typeface="Arial" panose="020B0604020202020204" pitchFamily="34" charset="0"/>
              <a:buChar char="•"/>
            </a:pPr>
            <a:r>
              <a:rPr lang="fr-FR" dirty="0"/>
              <a:t>L’intensité de la force est maximum lorsque le courant et l’induction sont perpendiculaires</a:t>
            </a:r>
          </a:p>
        </p:txBody>
      </p:sp>
    </p:spTree>
    <p:extLst>
      <p:ext uri="{BB962C8B-B14F-4D97-AF65-F5344CB8AC3E}">
        <p14:creationId xmlns:p14="http://schemas.microsoft.com/office/powerpoint/2010/main" val="4171738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1373348" y="3540630"/>
            <a:ext cx="8584695" cy="2620684"/>
          </a:xfrm>
          <a:prstGeom prst="rect">
            <a:avLst/>
          </a:prstGeom>
        </p:spPr>
      </p:pic>
      <p:sp>
        <p:nvSpPr>
          <p:cNvPr id="4" name="Rectangle 3"/>
          <p:cNvSpPr/>
          <p:nvPr/>
        </p:nvSpPr>
        <p:spPr>
          <a:xfrm>
            <a:off x="178706" y="1117015"/>
            <a:ext cx="1128848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si </a:t>
            </a:r>
            <a:r>
              <a:rPr lang="fr-FR" dirty="0"/>
              <a:t>aucun courant ne circule dans le solénoïde </a:t>
            </a:r>
            <a:r>
              <a:rPr lang="fr-FR" dirty="0" smtClean="0"/>
              <a:t>: le flux </a:t>
            </a:r>
            <a:r>
              <a:rPr lang="el-GR" dirty="0" smtClean="0"/>
              <a:t>ϕ</a:t>
            </a:r>
            <a:r>
              <a:rPr lang="fr-FR" dirty="0" smtClean="0"/>
              <a:t> </a:t>
            </a:r>
            <a:r>
              <a:rPr lang="fr-FR" dirty="0"/>
              <a:t>est </a:t>
            </a:r>
            <a:r>
              <a:rPr lang="fr-FR" dirty="0" smtClean="0"/>
              <a:t>nul</a:t>
            </a:r>
            <a:r>
              <a:rPr lang="fr-FR" dirty="0"/>
              <a:t>.</a:t>
            </a:r>
          </a:p>
          <a:p>
            <a:pPr marL="285750" indent="-285750">
              <a:buFont typeface="Arial" panose="020B0604020202020204" pitchFamily="34" charset="0"/>
              <a:buChar char="•"/>
            </a:pPr>
            <a:r>
              <a:rPr lang="fr-FR" dirty="0"/>
              <a:t>Fermons l'interrupteur K, un courant I s'établit dans le solénoïde, qui développe alors un flux. </a:t>
            </a:r>
            <a:endParaRPr lang="fr-FR" dirty="0" smtClean="0"/>
          </a:p>
          <a:p>
            <a:pPr marL="285750" indent="-285750">
              <a:buFont typeface="Arial" panose="020B0604020202020204" pitchFamily="34" charset="0"/>
              <a:buChar char="•"/>
            </a:pPr>
            <a:r>
              <a:rPr lang="fr-FR" dirty="0" smtClean="0"/>
              <a:t>On </a:t>
            </a:r>
            <a:r>
              <a:rPr lang="fr-FR" dirty="0"/>
              <a:t>passe donc (en théorie) instantanément d'un flux </a:t>
            </a:r>
            <a:r>
              <a:rPr lang="el-GR" dirty="0" smtClean="0"/>
              <a:t>ϕ</a:t>
            </a:r>
            <a:r>
              <a:rPr lang="fr-FR" baseline="-25000" dirty="0" smtClean="0"/>
              <a:t>0</a:t>
            </a:r>
            <a:r>
              <a:rPr lang="fr-FR" dirty="0" smtClean="0"/>
              <a:t> </a:t>
            </a:r>
            <a:r>
              <a:rPr lang="fr-FR" dirty="0"/>
              <a:t>à un flux </a:t>
            </a:r>
            <a:r>
              <a:rPr lang="el-GR" dirty="0" smtClean="0"/>
              <a:t>ϕ</a:t>
            </a:r>
            <a:r>
              <a:rPr lang="fr-FR" baseline="-25000" dirty="0" smtClean="0"/>
              <a:t>1</a:t>
            </a:r>
            <a:r>
              <a:rPr lang="fr-FR" dirty="0" smtClean="0"/>
              <a:t>.</a:t>
            </a:r>
            <a:endParaRPr lang="fr-FR" dirty="0"/>
          </a:p>
          <a:p>
            <a:pPr marL="285750" indent="-285750">
              <a:buFont typeface="Arial" panose="020B0604020202020204" pitchFamily="34" charset="0"/>
              <a:buChar char="•"/>
            </a:pPr>
            <a:r>
              <a:rPr lang="fr-FR" dirty="0" smtClean="0"/>
              <a:t>Ce </a:t>
            </a:r>
            <a:r>
              <a:rPr lang="el-GR" dirty="0" smtClean="0"/>
              <a:t>Δϕ</a:t>
            </a:r>
            <a:r>
              <a:rPr lang="fr-FR" dirty="0" smtClean="0"/>
              <a:t> </a:t>
            </a:r>
            <a:r>
              <a:rPr lang="fr-FR" dirty="0"/>
              <a:t>génère une FEM induite e = </a:t>
            </a:r>
            <a:r>
              <a:rPr lang="el-GR" dirty="0" smtClean="0"/>
              <a:t>Δϕ</a:t>
            </a:r>
            <a:r>
              <a:rPr lang="fr-FR" dirty="0" smtClean="0"/>
              <a:t>/</a:t>
            </a:r>
            <a:r>
              <a:rPr lang="el-GR" dirty="0" smtClean="0"/>
              <a:t>Δ</a:t>
            </a:r>
            <a:r>
              <a:rPr lang="fr-FR" dirty="0" smtClean="0"/>
              <a:t>t </a:t>
            </a:r>
            <a:r>
              <a:rPr lang="fr-FR" dirty="0"/>
              <a:t>(loi de Faraday), </a:t>
            </a:r>
            <a:endParaRPr lang="fr-FR" dirty="0" smtClean="0"/>
          </a:p>
          <a:p>
            <a:pPr marL="285750" indent="-285750">
              <a:buFont typeface="Arial" panose="020B0604020202020204" pitchFamily="34" charset="0"/>
              <a:buChar char="•"/>
            </a:pPr>
            <a:r>
              <a:rPr lang="fr-FR" dirty="0" smtClean="0"/>
              <a:t>mais </a:t>
            </a:r>
            <a:r>
              <a:rPr lang="fr-FR" dirty="0"/>
              <a:t>cette FEM induite se développe de telle manière qu'en accord avec la loi de </a:t>
            </a:r>
            <a:r>
              <a:rPr lang="fr-FR" dirty="0" smtClean="0"/>
              <a:t>Lenz: </a:t>
            </a:r>
            <a:r>
              <a:rPr lang="fr-FR" dirty="0"/>
              <a:t>elle s'oppose à la cause qui lui a donné </a:t>
            </a:r>
            <a:r>
              <a:rPr lang="fr-FR" dirty="0" smtClean="0"/>
              <a:t>naissance.</a:t>
            </a:r>
            <a:endParaRPr lang="fr-FR" dirty="0"/>
          </a:p>
          <a:p>
            <a:pPr marL="285750" indent="-285750">
              <a:buFont typeface="Arial" panose="020B0604020202020204" pitchFamily="34" charset="0"/>
              <a:buChar char="•"/>
            </a:pPr>
            <a:r>
              <a:rPr lang="fr-FR" dirty="0" smtClean="0"/>
              <a:t>Tout </a:t>
            </a:r>
            <a:r>
              <a:rPr lang="fr-FR" dirty="0"/>
              <a:t>se passe alors comme si un courant induit (i) venait s'opposer au courant (I) générant le flux.</a:t>
            </a:r>
          </a:p>
        </p:txBody>
      </p:sp>
      <p:sp>
        <p:nvSpPr>
          <p:cNvPr id="6" name="Rectangle 5"/>
          <p:cNvSpPr/>
          <p:nvPr/>
        </p:nvSpPr>
        <p:spPr>
          <a:xfrm>
            <a:off x="5024814" y="239197"/>
            <a:ext cx="1596271" cy="369332"/>
          </a:xfrm>
          <a:prstGeom prst="rect">
            <a:avLst/>
          </a:prstGeom>
        </p:spPr>
        <p:txBody>
          <a:bodyPr wrap="none">
            <a:spAutoFit/>
          </a:bodyPr>
          <a:lstStyle/>
          <a:p>
            <a:r>
              <a:rPr lang="fr-FR" dirty="0"/>
              <a:t>Auto-induction</a:t>
            </a:r>
          </a:p>
        </p:txBody>
      </p:sp>
    </p:spTree>
    <p:extLst>
      <p:ext uri="{BB962C8B-B14F-4D97-AF65-F5344CB8AC3E}">
        <p14:creationId xmlns:p14="http://schemas.microsoft.com/office/powerpoint/2010/main" val="2258922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3771" y="887675"/>
            <a:ext cx="10580914"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Donc le courant I ne prendra pas instantanément sa valeur maximale (E/R).</a:t>
            </a:r>
          </a:p>
          <a:p>
            <a:pPr marL="285750" indent="-285750">
              <a:lnSpc>
                <a:spcPct val="150000"/>
              </a:lnSpc>
              <a:buFont typeface="Arial" panose="020B0604020202020204" pitchFamily="34" charset="0"/>
              <a:buChar char="•"/>
            </a:pPr>
            <a:r>
              <a:rPr lang="fr-FR" dirty="0" smtClean="0"/>
              <a:t>A </a:t>
            </a:r>
            <a:r>
              <a:rPr lang="fr-FR" dirty="0"/>
              <a:t>l'ouverture de K, on part d'un flux maximum qui devrait passer à zéro dès l'interruption du courant </a:t>
            </a:r>
            <a:endParaRPr lang="fr-FR" dirty="0" smtClean="0"/>
          </a:p>
          <a:p>
            <a:pPr marL="285750" indent="-285750">
              <a:lnSpc>
                <a:spcPct val="150000"/>
              </a:lnSpc>
              <a:buFont typeface="Arial" panose="020B0604020202020204" pitchFamily="34" charset="0"/>
              <a:buChar char="•"/>
            </a:pPr>
            <a:r>
              <a:rPr lang="fr-FR" dirty="0" smtClean="0"/>
              <a:t>pour </a:t>
            </a:r>
            <a:r>
              <a:rPr lang="fr-FR" dirty="0"/>
              <a:t>les mêmes raisons, le courant ne pourra pas s'annuler instantanément.</a:t>
            </a:r>
          </a:p>
        </p:txBody>
      </p:sp>
      <p:sp>
        <p:nvSpPr>
          <p:cNvPr id="5" name="Rectangle 4"/>
          <p:cNvSpPr/>
          <p:nvPr/>
        </p:nvSpPr>
        <p:spPr>
          <a:xfrm>
            <a:off x="5024814" y="239197"/>
            <a:ext cx="1596271" cy="369332"/>
          </a:xfrm>
          <a:prstGeom prst="rect">
            <a:avLst/>
          </a:prstGeom>
        </p:spPr>
        <p:txBody>
          <a:bodyPr wrap="none">
            <a:spAutoFit/>
          </a:bodyPr>
          <a:lstStyle/>
          <a:p>
            <a:r>
              <a:rPr lang="fr-FR" dirty="0"/>
              <a:t>Auto-induction</a:t>
            </a:r>
          </a:p>
        </p:txBody>
      </p:sp>
      <p:pic>
        <p:nvPicPr>
          <p:cNvPr id="6" name="Image 5"/>
          <p:cNvPicPr>
            <a:picLocks noChangeAspect="1"/>
          </p:cNvPicPr>
          <p:nvPr/>
        </p:nvPicPr>
        <p:blipFill>
          <a:blip r:embed="rId2"/>
          <a:stretch>
            <a:fillRect/>
          </a:stretch>
        </p:blipFill>
        <p:spPr>
          <a:xfrm>
            <a:off x="3498170" y="2462689"/>
            <a:ext cx="4924759" cy="2149863"/>
          </a:xfrm>
          <a:prstGeom prst="rect">
            <a:avLst/>
          </a:prstGeom>
        </p:spPr>
        <p:style>
          <a:lnRef idx="2">
            <a:schemeClr val="accent2"/>
          </a:lnRef>
          <a:fillRef idx="1">
            <a:schemeClr val="lt1"/>
          </a:fillRef>
          <a:effectRef idx="0">
            <a:schemeClr val="accent2"/>
          </a:effectRef>
          <a:fontRef idx="minor">
            <a:schemeClr val="dk1"/>
          </a:fontRef>
        </p:style>
      </p:pic>
      <p:pic>
        <p:nvPicPr>
          <p:cNvPr id="7" name="Image 6"/>
          <p:cNvPicPr>
            <a:picLocks noChangeAspect="1"/>
          </p:cNvPicPr>
          <p:nvPr/>
        </p:nvPicPr>
        <p:blipFill>
          <a:blip r:embed="rId3"/>
          <a:stretch>
            <a:fillRect/>
          </a:stretch>
        </p:blipFill>
        <p:spPr>
          <a:xfrm>
            <a:off x="2773389" y="5035674"/>
            <a:ext cx="6099120" cy="103208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668228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81829" y="931485"/>
                <a:ext cx="8403825"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Toutes </a:t>
                </a:r>
                <a:r>
                  <a:rPr lang="fr-FR" dirty="0"/>
                  <a:t>pièces métalliques soumises à des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deviennent le siège de courants induits. </a:t>
                </a:r>
                <a:endParaRPr lang="fr-FR" dirty="0" smtClean="0"/>
              </a:p>
              <a:p>
                <a:pPr marL="285750" indent="-285750" algn="just">
                  <a:lnSpc>
                    <a:spcPct val="150000"/>
                  </a:lnSpc>
                  <a:buFont typeface="Arial" panose="020B0604020202020204" pitchFamily="34" charset="0"/>
                  <a:buChar char="•"/>
                </a:pPr>
                <a:r>
                  <a:rPr lang="fr-FR" dirty="0" smtClean="0"/>
                  <a:t>On donne </a:t>
                </a:r>
                <a:r>
                  <a:rPr lang="fr-FR" dirty="0"/>
                  <a:t>le nom de courants de Foucault aux courants induits qui se développent dans </a:t>
                </a:r>
                <a:r>
                  <a:rPr lang="fr-FR" dirty="0" smtClean="0"/>
                  <a:t>la masse </a:t>
                </a:r>
                <a:r>
                  <a:rPr lang="fr-FR" dirty="0"/>
                  <a:t>même du conducteur.</a:t>
                </a:r>
              </a:p>
              <a:p>
                <a:pPr marL="285750" indent="-285750" algn="just">
                  <a:lnSpc>
                    <a:spcPct val="150000"/>
                  </a:lnSpc>
                  <a:buFont typeface="Arial" panose="020B0604020202020204" pitchFamily="34" charset="0"/>
                  <a:buChar char="•"/>
                </a:pPr>
                <a:r>
                  <a:rPr lang="fr-FR" dirty="0"/>
                  <a:t>L’intensité de ces courants est très grande, dans ce milieu de faible résistance ohmique, </a:t>
                </a:r>
                <a:r>
                  <a:rPr lang="fr-FR" dirty="0" smtClean="0"/>
                  <a:t>ce qui </a:t>
                </a:r>
                <a:r>
                  <a:rPr lang="fr-FR" dirty="0"/>
                  <a:t>correspond à une perte d’énergie, et à une diminution du rendement des équipements.</a:t>
                </a:r>
              </a:p>
              <a:p>
                <a:pPr marL="285750" indent="-285750" algn="just">
                  <a:lnSpc>
                    <a:spcPct val="150000"/>
                  </a:lnSpc>
                  <a:buFont typeface="Arial" panose="020B0604020202020204" pitchFamily="34" charset="0"/>
                  <a:buChar char="•"/>
                </a:pPr>
                <a:r>
                  <a:rPr lang="fr-FR" dirty="0"/>
                  <a:t>Les pertes par hystérésis et courants de Foucault sont appelées pertes dans le </a:t>
                </a:r>
                <a:r>
                  <a:rPr lang="fr-FR" dirty="0" smtClean="0"/>
                  <a:t>fer.</a:t>
                </a:r>
                <a:endParaRPr lang="fr-FR" dirty="0"/>
              </a:p>
              <a:p>
                <a:pPr marL="285750" indent="-285750" algn="just">
                  <a:lnSpc>
                    <a:spcPct val="150000"/>
                  </a:lnSpc>
                  <a:buFont typeface="Arial" panose="020B0604020202020204" pitchFamily="34" charset="0"/>
                  <a:buChar char="•"/>
                </a:pPr>
                <a:r>
                  <a:rPr lang="fr-FR" dirty="0"/>
                  <a:t>Si l’on veut réduire ces pertes, il faut remplacer les </a:t>
                </a:r>
                <a:r>
                  <a:rPr lang="fr-FR" dirty="0" smtClean="0"/>
                  <a:t>pièces massives </a:t>
                </a:r>
                <a:r>
                  <a:rPr lang="fr-FR" dirty="0"/>
                  <a:t>par des empilages de tôles isolées entre elles </a:t>
                </a:r>
                <a:r>
                  <a:rPr lang="fr-FR" dirty="0" smtClean="0"/>
                  <a:t>ce qui </a:t>
                </a:r>
                <a:r>
                  <a:rPr lang="fr-FR" dirty="0"/>
                  <a:t>accroît la résistance ohmique de la pièce métallique </a:t>
                </a:r>
                <a:r>
                  <a:rPr lang="fr-FR" dirty="0" smtClean="0"/>
                  <a:t>et par </a:t>
                </a:r>
                <a:r>
                  <a:rPr lang="fr-FR" dirty="0"/>
                  <a:t>conséquent, une réduction des courants induits.</a:t>
                </a:r>
              </a:p>
              <a:p>
                <a:pPr marL="285750" indent="-285750" algn="just">
                  <a:lnSpc>
                    <a:spcPct val="150000"/>
                  </a:lnSpc>
                  <a:buFont typeface="Arial" panose="020B0604020202020204" pitchFamily="34" charset="0"/>
                  <a:buChar char="•"/>
                </a:pPr>
                <a:r>
                  <a:rPr lang="fr-FR" dirty="0"/>
                  <a:t>Précisons que les pertes par hystérésis et courants </a:t>
                </a:r>
                <a:r>
                  <a:rPr lang="fr-FR" dirty="0" smtClean="0"/>
                  <a:t>de Foucault </a:t>
                </a:r>
                <a:r>
                  <a:rPr lang="fr-FR" dirty="0"/>
                  <a:t>sont </a:t>
                </a:r>
                <a:r>
                  <a:rPr lang="fr-FR" dirty="0" smtClean="0"/>
                  <a:t>particulièrement </a:t>
                </a:r>
                <a:r>
                  <a:rPr lang="fr-FR" dirty="0"/>
                  <a:t>actives en courant alternatif.</a:t>
                </a:r>
              </a:p>
            </p:txBody>
          </p:sp>
        </mc:Choice>
        <mc:Fallback xmlns="">
          <p:sp>
            <p:nvSpPr>
              <p:cNvPr id="5" name="Rectangle 4"/>
              <p:cNvSpPr>
                <a:spLocks noRot="1" noChangeAspect="1" noMove="1" noResize="1" noEditPoints="1" noAdjustHandles="1" noChangeArrowheads="1" noChangeShapeType="1" noTextEdit="1"/>
              </p:cNvSpPr>
              <p:nvPr/>
            </p:nvSpPr>
            <p:spPr>
              <a:xfrm>
                <a:off x="381829" y="931485"/>
                <a:ext cx="8403825" cy="5493812"/>
              </a:xfrm>
              <a:prstGeom prst="rect">
                <a:avLst/>
              </a:prstGeom>
              <a:blipFill>
                <a:blip r:embed="rId2"/>
                <a:stretch>
                  <a:fillRect l="-435" r="-507"/>
                </a:stretch>
              </a:blipFill>
            </p:spPr>
            <p:txBody>
              <a:bodyPr/>
              <a:lstStyle/>
              <a:p>
                <a:r>
                  <a:rPr lang="fr-FR">
                    <a:noFill/>
                  </a:rPr>
                  <a:t> </a:t>
                </a:r>
              </a:p>
            </p:txBody>
          </p:sp>
        </mc:Fallback>
      </mc:AlternateContent>
      <p:pic>
        <p:nvPicPr>
          <p:cNvPr id="2" name="Image 1"/>
          <p:cNvPicPr>
            <a:picLocks noChangeAspect="1"/>
          </p:cNvPicPr>
          <p:nvPr/>
        </p:nvPicPr>
        <p:blipFill>
          <a:blip r:embed="rId3"/>
          <a:stretch>
            <a:fillRect/>
          </a:stretch>
        </p:blipFill>
        <p:spPr>
          <a:xfrm>
            <a:off x="9181070" y="2204606"/>
            <a:ext cx="2862382" cy="3213429"/>
          </a:xfrm>
          <a:prstGeom prst="rect">
            <a:avLst/>
          </a:prstGeom>
        </p:spPr>
      </p:pic>
      <p:sp>
        <p:nvSpPr>
          <p:cNvPr id="4" name="Rectangle 3"/>
          <p:cNvSpPr/>
          <p:nvPr/>
        </p:nvSpPr>
        <p:spPr>
          <a:xfrm>
            <a:off x="4583741" y="348734"/>
            <a:ext cx="2587440" cy="369332"/>
          </a:xfrm>
          <a:prstGeom prst="rect">
            <a:avLst/>
          </a:prstGeom>
        </p:spPr>
        <p:txBody>
          <a:bodyPr wrap="none">
            <a:spAutoFit/>
          </a:bodyPr>
          <a:lstStyle/>
          <a:p>
            <a:r>
              <a:rPr lang="fr-FR" dirty="0"/>
              <a:t>COURANTS DE FOUCAULT</a:t>
            </a:r>
          </a:p>
        </p:txBody>
      </p:sp>
    </p:spTree>
    <p:extLst>
      <p:ext uri="{BB962C8B-B14F-4D97-AF65-F5344CB8AC3E}">
        <p14:creationId xmlns:p14="http://schemas.microsoft.com/office/powerpoint/2010/main" val="2466025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D16C86A8-A916-B87F-9D5B-A4AB3F12157D}"/>
              </a:ext>
            </a:extLst>
          </p:cNvPr>
          <p:cNvSpPr txBox="1"/>
          <p:nvPr/>
        </p:nvSpPr>
        <p:spPr>
          <a:xfrm>
            <a:off x="2779660" y="30129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ZoneTexte 1">
            <a:extLst>
              <a:ext uri="{FF2B5EF4-FFF2-40B4-BE49-F238E27FC236}">
                <a16:creationId xmlns:a16="http://schemas.microsoft.com/office/drawing/2014/main" id="{77A20F7B-6E43-1A24-2BFA-6C109BF5C4EB}"/>
              </a:ext>
            </a:extLst>
          </p:cNvPr>
          <p:cNvSpPr txBox="1"/>
          <p:nvPr/>
        </p:nvSpPr>
        <p:spPr>
          <a:xfrm>
            <a:off x="3474287" y="1767189"/>
            <a:ext cx="4534096" cy="223073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Trois formes d'énergie sont utilisées à bord :</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Hydraulique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Pneumatique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Electrique</a:t>
            </a:r>
            <a:endParaRPr kumimoji="0" lang="fr-FR" altLang="fr-FR"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76743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9630862" y="1243628"/>
            <a:ext cx="1702800" cy="1226080"/>
          </a:xfrm>
          <a:prstGeom prst="rect">
            <a:avLst/>
          </a:prstGeom>
        </p:spPr>
      </p:pic>
      <p:sp>
        <p:nvSpPr>
          <p:cNvPr id="4" name="Rectangle 3"/>
          <p:cNvSpPr/>
          <p:nvPr/>
        </p:nvSpPr>
        <p:spPr>
          <a:xfrm>
            <a:off x="647342" y="1083708"/>
            <a:ext cx="8223080"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Dans </a:t>
            </a:r>
            <a:r>
              <a:rPr lang="fr-FR" dirty="0"/>
              <a:t>ce type de porte, la sortie est à 1 si entrée 1 ET entrée 2 sont à 1. </a:t>
            </a:r>
            <a:endParaRPr lang="fr-FR" dirty="0" smtClean="0"/>
          </a:p>
          <a:p>
            <a:pPr marL="285750" indent="-285750">
              <a:lnSpc>
                <a:spcPct val="150000"/>
              </a:lnSpc>
              <a:buFont typeface="Arial" panose="020B0604020202020204" pitchFamily="34" charset="0"/>
              <a:buChar char="•"/>
            </a:pPr>
            <a:r>
              <a:rPr lang="fr-FR" dirty="0" smtClean="0"/>
              <a:t>Cette </a:t>
            </a:r>
            <a:r>
              <a:rPr lang="fr-FR" dirty="0"/>
              <a:t>porte logique correspond à deux interrupteurs </a:t>
            </a:r>
            <a:r>
              <a:rPr lang="fr-FR" dirty="0" smtClean="0"/>
              <a:t>connectés </a:t>
            </a:r>
            <a:r>
              <a:rPr lang="fr-FR" dirty="0"/>
              <a:t>en série.</a:t>
            </a:r>
          </a:p>
          <a:p>
            <a:pPr marL="285750" indent="-285750">
              <a:lnSpc>
                <a:spcPct val="150000"/>
              </a:lnSpc>
              <a:buFont typeface="Arial" panose="020B0604020202020204" pitchFamily="34" charset="0"/>
              <a:buChar char="•"/>
            </a:pPr>
            <a:r>
              <a:rPr lang="fr-FR" dirty="0" smtClean="0"/>
              <a:t>La </a:t>
            </a:r>
            <a:r>
              <a:rPr lang="fr-FR" dirty="0"/>
              <a:t>lampe S est alimentée (état 1 ) seulement si A ET B sont fermés (état 1 ).</a:t>
            </a:r>
          </a:p>
          <a:p>
            <a:pPr marL="285750" indent="-285750">
              <a:lnSpc>
                <a:spcPct val="150000"/>
              </a:lnSpc>
              <a:buFont typeface="Arial" panose="020B0604020202020204" pitchFamily="34" charset="0"/>
              <a:buChar char="•"/>
            </a:pPr>
            <a:r>
              <a:rPr lang="fr-FR" dirty="0"/>
              <a:t>Chacun des interrupteurs peut prendre un état 0 (ouvert) ou un état </a:t>
            </a:r>
            <a:r>
              <a:rPr lang="fr-FR" dirty="0" smtClean="0"/>
              <a:t>1 (fermé).</a:t>
            </a:r>
          </a:p>
          <a:p>
            <a:pPr marL="285750" indent="-285750">
              <a:lnSpc>
                <a:spcPct val="150000"/>
              </a:lnSpc>
              <a:buFont typeface="Arial" panose="020B0604020202020204" pitchFamily="34" charset="0"/>
              <a:buChar char="•"/>
            </a:pPr>
            <a:r>
              <a:rPr lang="fr-FR" dirty="0" smtClean="0"/>
              <a:t>Regroupons </a:t>
            </a:r>
            <a:r>
              <a:rPr lang="fr-FR" dirty="0"/>
              <a:t>ces possibilités au sein d'un </a:t>
            </a:r>
            <a:r>
              <a:rPr lang="fr-FR" dirty="0" smtClean="0"/>
              <a:t>tableau: </a:t>
            </a:r>
            <a:r>
              <a:rPr lang="fr-FR" b="1" dirty="0" smtClean="0"/>
              <a:t>Table </a:t>
            </a:r>
            <a:r>
              <a:rPr lang="fr-FR" b="1" dirty="0"/>
              <a:t>de vérité de la fonction </a:t>
            </a:r>
            <a:r>
              <a:rPr lang="fr-FR" b="1" dirty="0" smtClean="0"/>
              <a:t>ET</a:t>
            </a:r>
            <a:r>
              <a:rPr lang="fr-FR" dirty="0" smtClean="0"/>
              <a:t>.</a:t>
            </a:r>
            <a:endParaRPr lang="fr-FR" dirty="0"/>
          </a:p>
        </p:txBody>
      </p:sp>
      <p:sp>
        <p:nvSpPr>
          <p:cNvPr id="5" name="Rectangle 4"/>
          <p:cNvSpPr/>
          <p:nvPr/>
        </p:nvSpPr>
        <p:spPr>
          <a:xfrm>
            <a:off x="4003451" y="533081"/>
            <a:ext cx="3289747" cy="369332"/>
          </a:xfrm>
          <a:prstGeom prst="rect">
            <a:avLst/>
          </a:prstGeom>
        </p:spPr>
        <p:txBody>
          <a:bodyPr wrap="none">
            <a:spAutoFit/>
          </a:bodyPr>
          <a:lstStyle/>
          <a:p>
            <a:r>
              <a:rPr lang="fr-FR" dirty="0"/>
              <a:t>Fonction ET (« AND », en anglais)</a:t>
            </a:r>
          </a:p>
        </p:txBody>
      </p:sp>
      <p:pic>
        <p:nvPicPr>
          <p:cNvPr id="7" name="Image 6"/>
          <p:cNvPicPr>
            <a:picLocks noChangeAspect="1"/>
          </p:cNvPicPr>
          <p:nvPr/>
        </p:nvPicPr>
        <p:blipFill rotWithShape="1">
          <a:blip r:embed="rId3"/>
          <a:srcRect l="29004" r="25970"/>
          <a:stretch/>
        </p:blipFill>
        <p:spPr>
          <a:xfrm>
            <a:off x="9513433" y="3908247"/>
            <a:ext cx="1937658" cy="1132960"/>
          </a:xfrm>
          <a:prstGeom prst="rect">
            <a:avLst/>
          </a:prstGeom>
        </p:spPr>
      </p:pic>
      <p:pic>
        <p:nvPicPr>
          <p:cNvPr id="8" name="Image 7"/>
          <p:cNvPicPr>
            <a:picLocks noChangeAspect="1"/>
          </p:cNvPicPr>
          <p:nvPr/>
        </p:nvPicPr>
        <p:blipFill>
          <a:blip r:embed="rId4"/>
          <a:stretch>
            <a:fillRect/>
          </a:stretch>
        </p:blipFill>
        <p:spPr>
          <a:xfrm>
            <a:off x="1353127" y="3690506"/>
            <a:ext cx="6811511" cy="1848570"/>
          </a:xfrm>
          <a:prstGeom prst="rect">
            <a:avLst/>
          </a:prstGeom>
        </p:spPr>
      </p:pic>
      <p:sp>
        <p:nvSpPr>
          <p:cNvPr id="9" name="Rectangle 8"/>
          <p:cNvSpPr/>
          <p:nvPr/>
        </p:nvSpPr>
        <p:spPr>
          <a:xfrm>
            <a:off x="9179501" y="5169744"/>
            <a:ext cx="2605521" cy="369332"/>
          </a:xfrm>
          <a:prstGeom prst="rect">
            <a:avLst/>
          </a:prstGeom>
        </p:spPr>
        <p:txBody>
          <a:bodyPr wrap="none">
            <a:spAutoFit/>
          </a:bodyPr>
          <a:lstStyle/>
          <a:p>
            <a:r>
              <a:rPr lang="fr-FR" dirty="0"/>
              <a:t>Symbole de la fonction ET</a:t>
            </a:r>
          </a:p>
        </p:txBody>
      </p:sp>
      <p:sp>
        <p:nvSpPr>
          <p:cNvPr id="10" name="ZoneTexte 9"/>
          <p:cNvSpPr txBox="1"/>
          <p:nvPr/>
        </p:nvSpPr>
        <p:spPr>
          <a:xfrm>
            <a:off x="4876571" y="83695"/>
            <a:ext cx="186168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smtClean="0"/>
              <a:t>Circuits logiques</a:t>
            </a:r>
            <a:endParaRPr lang="fr-FR" dirty="0"/>
          </a:p>
        </p:txBody>
      </p:sp>
    </p:spTree>
    <p:extLst>
      <p:ext uri="{BB962C8B-B14F-4D97-AF65-F5344CB8AC3E}">
        <p14:creationId xmlns:p14="http://schemas.microsoft.com/office/powerpoint/2010/main" val="525603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155280" y="3040308"/>
            <a:ext cx="5189453" cy="1483915"/>
          </a:xfrm>
          <a:prstGeom prst="rect">
            <a:avLst/>
          </a:prstGeom>
        </p:spPr>
      </p:pic>
      <p:sp>
        <p:nvSpPr>
          <p:cNvPr id="4" name="Rectangle 3"/>
          <p:cNvSpPr/>
          <p:nvPr/>
        </p:nvSpPr>
        <p:spPr>
          <a:xfrm>
            <a:off x="1502229" y="1582341"/>
            <a:ext cx="9165771" cy="8803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Dans </a:t>
            </a:r>
            <a:r>
              <a:rPr lang="fr-FR" dirty="0"/>
              <a:t>ce type de porte, la sortie est à 1, si l'entrée 1 OU l'entrée 2 est à 1. </a:t>
            </a:r>
            <a:endParaRPr lang="fr-FR" dirty="0" smtClean="0"/>
          </a:p>
          <a:p>
            <a:pPr>
              <a:lnSpc>
                <a:spcPct val="150000"/>
              </a:lnSpc>
            </a:pPr>
            <a:r>
              <a:rPr lang="fr-FR" dirty="0" smtClean="0"/>
              <a:t>Cette </a:t>
            </a:r>
            <a:r>
              <a:rPr lang="fr-FR" dirty="0"/>
              <a:t>porte logique correspond à deux interrupteurs </a:t>
            </a:r>
            <a:r>
              <a:rPr lang="fr-FR" dirty="0" smtClean="0"/>
              <a:t>connectés </a:t>
            </a:r>
            <a:r>
              <a:rPr lang="fr-FR" dirty="0"/>
              <a:t>en </a:t>
            </a:r>
            <a:r>
              <a:rPr lang="fr-FR" dirty="0" smtClean="0"/>
              <a:t>parallèle</a:t>
            </a:r>
            <a:endParaRPr lang="fr-FR" dirty="0"/>
          </a:p>
        </p:txBody>
      </p:sp>
      <p:sp>
        <p:nvSpPr>
          <p:cNvPr id="5" name="Rectangle 4"/>
          <p:cNvSpPr/>
          <p:nvPr/>
        </p:nvSpPr>
        <p:spPr>
          <a:xfrm>
            <a:off x="4518944" y="467797"/>
            <a:ext cx="3217612" cy="369332"/>
          </a:xfrm>
          <a:prstGeom prst="rect">
            <a:avLst/>
          </a:prstGeom>
        </p:spPr>
        <p:txBody>
          <a:bodyPr wrap="none">
            <a:spAutoFit/>
          </a:bodyPr>
          <a:lstStyle/>
          <a:p>
            <a:r>
              <a:rPr lang="fr-FR" dirty="0"/>
              <a:t>Fonction OU (« OR », en anglais)</a:t>
            </a:r>
          </a:p>
        </p:txBody>
      </p:sp>
      <p:pic>
        <p:nvPicPr>
          <p:cNvPr id="7" name="Image 6"/>
          <p:cNvPicPr>
            <a:picLocks noChangeAspect="1"/>
          </p:cNvPicPr>
          <p:nvPr/>
        </p:nvPicPr>
        <p:blipFill>
          <a:blip r:embed="rId3"/>
          <a:stretch>
            <a:fillRect/>
          </a:stretch>
        </p:blipFill>
        <p:spPr>
          <a:xfrm>
            <a:off x="8904514" y="2837714"/>
            <a:ext cx="2318656" cy="1686509"/>
          </a:xfrm>
          <a:prstGeom prst="rect">
            <a:avLst/>
          </a:prstGeom>
        </p:spPr>
      </p:pic>
      <p:pic>
        <p:nvPicPr>
          <p:cNvPr id="8" name="Image 7"/>
          <p:cNvPicPr>
            <a:picLocks noChangeAspect="1"/>
          </p:cNvPicPr>
          <p:nvPr/>
        </p:nvPicPr>
        <p:blipFill>
          <a:blip r:embed="rId4"/>
          <a:stretch>
            <a:fillRect/>
          </a:stretch>
        </p:blipFill>
        <p:spPr>
          <a:xfrm>
            <a:off x="5644415" y="2914055"/>
            <a:ext cx="3084558" cy="1483915"/>
          </a:xfrm>
          <a:prstGeom prst="rect">
            <a:avLst/>
          </a:prstGeom>
        </p:spPr>
      </p:pic>
      <p:sp>
        <p:nvSpPr>
          <p:cNvPr id="9" name="Rectangle 8"/>
          <p:cNvSpPr/>
          <p:nvPr/>
        </p:nvSpPr>
        <p:spPr>
          <a:xfrm>
            <a:off x="8949178" y="4602276"/>
            <a:ext cx="2229328" cy="276999"/>
          </a:xfrm>
          <a:prstGeom prst="rect">
            <a:avLst/>
          </a:prstGeom>
        </p:spPr>
        <p:txBody>
          <a:bodyPr wrap="none">
            <a:spAutoFit/>
          </a:bodyPr>
          <a:lstStyle/>
          <a:p>
            <a:r>
              <a:rPr lang="fr-FR" sz="1200" dirty="0"/>
              <a:t>Table de vérité de la fonction OU</a:t>
            </a:r>
          </a:p>
        </p:txBody>
      </p:sp>
    </p:spTree>
    <p:extLst>
      <p:ext uri="{BB962C8B-B14F-4D97-AF65-F5344CB8AC3E}">
        <p14:creationId xmlns:p14="http://schemas.microsoft.com/office/powerpoint/2010/main" val="3585932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5903048" y="3110770"/>
            <a:ext cx="3225095" cy="1743742"/>
          </a:xfrm>
          <a:prstGeom prst="rect">
            <a:avLst/>
          </a:prstGeom>
        </p:spPr>
      </p:pic>
      <p:sp>
        <p:nvSpPr>
          <p:cNvPr id="5" name="Rectangle 4"/>
          <p:cNvSpPr/>
          <p:nvPr/>
        </p:nvSpPr>
        <p:spPr>
          <a:xfrm>
            <a:off x="1964399" y="1359005"/>
            <a:ext cx="742997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Cette </a:t>
            </a:r>
            <a:r>
              <a:rPr lang="fr-FR" dirty="0"/>
              <a:t>fonction ne fait pas partie des quatre portes de base, </a:t>
            </a:r>
          </a:p>
          <a:p>
            <a:pPr marL="285750" indent="-285750">
              <a:lnSpc>
                <a:spcPct val="150000"/>
              </a:lnSpc>
              <a:buFont typeface="Arial" panose="020B0604020202020204" pitchFamily="34" charset="0"/>
              <a:buChar char="•"/>
            </a:pPr>
            <a:r>
              <a:rPr lang="fr-FR" dirty="0"/>
              <a:t>Sa fonction est très simple puisqu'elle se contente d'inverser l'entrée.</a:t>
            </a:r>
          </a:p>
        </p:txBody>
      </p:sp>
      <p:sp>
        <p:nvSpPr>
          <p:cNvPr id="6" name="Rectangle 5"/>
          <p:cNvSpPr/>
          <p:nvPr/>
        </p:nvSpPr>
        <p:spPr>
          <a:xfrm>
            <a:off x="4233592" y="555109"/>
            <a:ext cx="2524665" cy="369332"/>
          </a:xfrm>
          <a:prstGeom prst="rect">
            <a:avLst/>
          </a:prstGeom>
        </p:spPr>
        <p:txBody>
          <a:bodyPr wrap="none">
            <a:spAutoFit/>
          </a:bodyPr>
          <a:lstStyle/>
          <a:p>
            <a:r>
              <a:rPr lang="fr-FR" dirty="0"/>
              <a:t>Fonction inverse ou NON</a:t>
            </a:r>
          </a:p>
        </p:txBody>
      </p:sp>
      <p:pic>
        <p:nvPicPr>
          <p:cNvPr id="8" name="Image 7"/>
          <p:cNvPicPr>
            <a:picLocks noChangeAspect="1"/>
          </p:cNvPicPr>
          <p:nvPr/>
        </p:nvPicPr>
        <p:blipFill>
          <a:blip r:embed="rId3"/>
          <a:stretch>
            <a:fillRect/>
          </a:stretch>
        </p:blipFill>
        <p:spPr>
          <a:xfrm>
            <a:off x="1763486" y="3148076"/>
            <a:ext cx="2643943" cy="1706436"/>
          </a:xfrm>
          <a:prstGeom prst="rect">
            <a:avLst/>
          </a:prstGeom>
        </p:spPr>
      </p:pic>
    </p:spTree>
    <p:extLst>
      <p:ext uri="{BB962C8B-B14F-4D97-AF65-F5344CB8AC3E}">
        <p14:creationId xmlns:p14="http://schemas.microsoft.com/office/powerpoint/2010/main" val="4163562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138059" y="3796771"/>
            <a:ext cx="3693227" cy="2190371"/>
          </a:xfrm>
          <a:prstGeom prst="rect">
            <a:avLst/>
          </a:prstGeom>
        </p:spPr>
      </p:pic>
      <p:sp>
        <p:nvSpPr>
          <p:cNvPr id="5" name="Rectangle 4"/>
          <p:cNvSpPr/>
          <p:nvPr/>
        </p:nvSpPr>
        <p:spPr>
          <a:xfrm>
            <a:off x="4313300" y="219373"/>
            <a:ext cx="3565400" cy="369332"/>
          </a:xfrm>
          <a:prstGeom prst="rect">
            <a:avLst/>
          </a:prstGeom>
        </p:spPr>
        <p:txBody>
          <a:bodyPr wrap="none">
            <a:spAutoFit/>
          </a:bodyPr>
          <a:lstStyle/>
          <a:p>
            <a:r>
              <a:rPr lang="fr-FR" b="1" baseline="-25000" dirty="0">
                <a:solidFill>
                  <a:srgbClr val="000000"/>
                </a:solidFill>
                <a:latin typeface="Verdana" panose="020B0604030504040204" pitchFamily="34" charset="0"/>
              </a:rPr>
              <a:t>Fonction NON ET (ou NAND en anglais)</a:t>
            </a:r>
            <a:endParaRPr lang="fr-FR" sz="3600" dirty="0">
              <a:solidFill>
                <a:srgbClr val="000000"/>
              </a:solidFill>
              <a:latin typeface="Times New Roman" panose="02020603050405020304" pitchFamily="18" charset="0"/>
            </a:endParaRPr>
          </a:p>
        </p:txBody>
      </p:sp>
      <p:pic>
        <p:nvPicPr>
          <p:cNvPr id="7" name="Image 6"/>
          <p:cNvPicPr>
            <a:picLocks noChangeAspect="1"/>
          </p:cNvPicPr>
          <p:nvPr/>
        </p:nvPicPr>
        <p:blipFill>
          <a:blip r:embed="rId3"/>
          <a:stretch>
            <a:fillRect/>
          </a:stretch>
        </p:blipFill>
        <p:spPr>
          <a:xfrm>
            <a:off x="2517620" y="3796771"/>
            <a:ext cx="3198106" cy="2266572"/>
          </a:xfrm>
          <a:prstGeom prst="rect">
            <a:avLst/>
          </a:prstGeom>
        </p:spPr>
      </p:pic>
      <p:sp>
        <p:nvSpPr>
          <p:cNvPr id="8" name="Rectangle 7"/>
          <p:cNvSpPr/>
          <p:nvPr/>
        </p:nvSpPr>
        <p:spPr>
          <a:xfrm>
            <a:off x="2383972" y="1627334"/>
            <a:ext cx="8447314"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Cette fonction est la combinaison d'une porte ET </a:t>
            </a:r>
            <a:r>
              <a:rPr lang="fr-FR" dirty="0" err="1"/>
              <a:t>et</a:t>
            </a:r>
            <a:r>
              <a:rPr lang="fr-FR" dirty="0"/>
              <a:t> d'une NON (porte ET dont on a inversé la sortie). </a:t>
            </a:r>
            <a:endParaRPr lang="fr-FR" dirty="0" smtClean="0"/>
          </a:p>
          <a:p>
            <a:pPr marL="285750" indent="-285750">
              <a:lnSpc>
                <a:spcPct val="150000"/>
              </a:lnSpc>
              <a:buFont typeface="Arial" panose="020B0604020202020204" pitchFamily="34" charset="0"/>
              <a:buChar char="•"/>
            </a:pPr>
            <a:r>
              <a:rPr lang="fr-FR" dirty="0" smtClean="0"/>
              <a:t>Le </a:t>
            </a:r>
            <a:r>
              <a:rPr lang="fr-FR" dirty="0"/>
              <a:t>symbole est celui de la porte ET, et le petit rond symbolise l'inversion de la sortie.</a:t>
            </a:r>
          </a:p>
        </p:txBody>
      </p:sp>
    </p:spTree>
    <p:extLst>
      <p:ext uri="{BB962C8B-B14F-4D97-AF65-F5344CB8AC3E}">
        <p14:creationId xmlns:p14="http://schemas.microsoft.com/office/powerpoint/2010/main" val="3389209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723856" y="3414126"/>
            <a:ext cx="2617703" cy="1596551"/>
          </a:xfrm>
          <a:prstGeom prst="rect">
            <a:avLst/>
          </a:prstGeom>
        </p:spPr>
      </p:pic>
      <p:sp>
        <p:nvSpPr>
          <p:cNvPr id="5" name="Rectangle 4"/>
          <p:cNvSpPr/>
          <p:nvPr/>
        </p:nvSpPr>
        <p:spPr>
          <a:xfrm>
            <a:off x="4372120" y="555563"/>
            <a:ext cx="3642344" cy="369332"/>
          </a:xfrm>
          <a:prstGeom prst="rect">
            <a:avLst/>
          </a:prstGeom>
        </p:spPr>
        <p:txBody>
          <a:bodyPr wrap="none">
            <a:spAutoFit/>
          </a:bodyPr>
          <a:lstStyle/>
          <a:p>
            <a:r>
              <a:rPr lang="fr-FR" b="1" baseline="-25000" dirty="0">
                <a:solidFill>
                  <a:srgbClr val="000000"/>
                </a:solidFill>
                <a:latin typeface="Verdana" panose="020B0604030504040204" pitchFamily="34" charset="0"/>
              </a:rPr>
              <a:t>Fonction NON OU (« NOR », en anglais)</a:t>
            </a:r>
            <a:endParaRPr lang="fr-FR" sz="3600" dirty="0">
              <a:solidFill>
                <a:srgbClr val="000000"/>
              </a:solidFill>
              <a:latin typeface="Times New Roman" panose="02020603050405020304" pitchFamily="18" charset="0"/>
            </a:endParaRPr>
          </a:p>
        </p:txBody>
      </p:sp>
      <p:pic>
        <p:nvPicPr>
          <p:cNvPr id="7" name="Image 6"/>
          <p:cNvPicPr>
            <a:picLocks noChangeAspect="1"/>
          </p:cNvPicPr>
          <p:nvPr/>
        </p:nvPicPr>
        <p:blipFill>
          <a:blip r:embed="rId3"/>
          <a:stretch>
            <a:fillRect/>
          </a:stretch>
        </p:blipFill>
        <p:spPr>
          <a:xfrm>
            <a:off x="2026320" y="3414127"/>
            <a:ext cx="3002880" cy="1596551"/>
          </a:xfrm>
          <a:prstGeom prst="rect">
            <a:avLst/>
          </a:prstGeom>
        </p:spPr>
      </p:pic>
      <p:sp>
        <p:nvSpPr>
          <p:cNvPr id="8" name="Rectangle 7"/>
          <p:cNvSpPr/>
          <p:nvPr/>
        </p:nvSpPr>
        <p:spPr>
          <a:xfrm>
            <a:off x="2242456" y="1569346"/>
            <a:ext cx="833845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fonction </a:t>
            </a:r>
            <a:r>
              <a:rPr lang="fr-FR" dirty="0"/>
              <a:t>NON OU est la fonction complémentaire de la fonction OU</a:t>
            </a:r>
            <a:r>
              <a:rPr lang="fr-FR" dirty="0" smtClean="0"/>
              <a:t>.</a:t>
            </a:r>
            <a:endParaRPr lang="fr-FR" dirty="0"/>
          </a:p>
        </p:txBody>
      </p:sp>
    </p:spTree>
    <p:extLst>
      <p:ext uri="{BB962C8B-B14F-4D97-AF65-F5344CB8AC3E}">
        <p14:creationId xmlns:p14="http://schemas.microsoft.com/office/powerpoint/2010/main" val="1889718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rotWithShape="1">
          <a:blip r:embed="rId2"/>
          <a:srcRect l="3439" r="6736" b="6890"/>
          <a:stretch/>
        </p:blipFill>
        <p:spPr>
          <a:xfrm>
            <a:off x="2177142" y="3613963"/>
            <a:ext cx="2481944" cy="1947655"/>
          </a:xfrm>
          <a:prstGeom prst="rect">
            <a:avLst/>
          </a:prstGeom>
        </p:spPr>
      </p:pic>
      <p:sp>
        <p:nvSpPr>
          <p:cNvPr id="4" name="Rectangle 3"/>
          <p:cNvSpPr/>
          <p:nvPr/>
        </p:nvSpPr>
        <p:spPr>
          <a:xfrm>
            <a:off x="1349829" y="1530518"/>
            <a:ext cx="9097244" cy="8803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Pour </a:t>
            </a:r>
            <a:r>
              <a:rPr lang="fr-FR" dirty="0"/>
              <a:t>information, citons une </a:t>
            </a:r>
            <a:r>
              <a:rPr lang="fr-FR" dirty="0" smtClean="0"/>
              <a:t>autre. </a:t>
            </a:r>
            <a:r>
              <a:rPr lang="fr-FR" dirty="0"/>
              <a:t>Reprenons la table de vérité des fonctions ET </a:t>
            </a:r>
            <a:r>
              <a:rPr lang="fr-FR" dirty="0" err="1"/>
              <a:t>et</a:t>
            </a:r>
            <a:r>
              <a:rPr lang="fr-FR" dirty="0"/>
              <a:t> OU</a:t>
            </a:r>
            <a:r>
              <a:rPr lang="fr-FR" dirty="0" smtClean="0"/>
              <a:t>.</a:t>
            </a:r>
          </a:p>
          <a:p>
            <a:pPr marL="285750" indent="-285750">
              <a:lnSpc>
                <a:spcPct val="150000"/>
              </a:lnSpc>
              <a:buFont typeface="Arial" panose="020B0604020202020204" pitchFamily="34" charset="0"/>
              <a:buChar char="•"/>
            </a:pPr>
            <a:r>
              <a:rPr lang="fr-FR" dirty="0" smtClean="0"/>
              <a:t>C'est </a:t>
            </a:r>
            <a:r>
              <a:rPr lang="fr-FR" dirty="0"/>
              <a:t>une fonction OU dont la sortie S est à 1 si et seulement si une seule entrée est à 1</a:t>
            </a:r>
            <a:r>
              <a:rPr lang="fr-FR" dirty="0" smtClean="0"/>
              <a:t>.</a:t>
            </a:r>
            <a:endParaRPr lang="fr-FR" dirty="0"/>
          </a:p>
        </p:txBody>
      </p:sp>
      <p:sp>
        <p:nvSpPr>
          <p:cNvPr id="5" name="Rectangle 4"/>
          <p:cNvSpPr/>
          <p:nvPr/>
        </p:nvSpPr>
        <p:spPr>
          <a:xfrm>
            <a:off x="4372430" y="272534"/>
            <a:ext cx="2851999" cy="369332"/>
          </a:xfrm>
          <a:prstGeom prst="rect">
            <a:avLst/>
          </a:prstGeom>
        </p:spPr>
        <p:txBody>
          <a:bodyPr wrap="none">
            <a:spAutoFit/>
          </a:bodyPr>
          <a:lstStyle/>
          <a:p>
            <a:r>
              <a:rPr lang="fr-FR" dirty="0" smtClean="0"/>
              <a:t>Fonction OU </a:t>
            </a:r>
            <a:r>
              <a:rPr lang="fr-FR" dirty="0"/>
              <a:t>EXCLUSIF (XOR)</a:t>
            </a:r>
          </a:p>
        </p:txBody>
      </p:sp>
      <p:sp>
        <p:nvSpPr>
          <p:cNvPr id="6" name="Rectangle 5"/>
          <p:cNvSpPr/>
          <p:nvPr/>
        </p:nvSpPr>
        <p:spPr>
          <a:xfrm>
            <a:off x="1744610" y="5649397"/>
            <a:ext cx="3347007" cy="369332"/>
          </a:xfrm>
          <a:prstGeom prst="rect">
            <a:avLst/>
          </a:prstGeom>
        </p:spPr>
        <p:txBody>
          <a:bodyPr wrap="none">
            <a:spAutoFit/>
          </a:bodyPr>
          <a:lstStyle/>
          <a:p>
            <a:r>
              <a:rPr lang="fr-FR" dirty="0"/>
              <a:t>Table de vérité de la fonction XOR</a:t>
            </a:r>
          </a:p>
        </p:txBody>
      </p:sp>
      <p:pic>
        <p:nvPicPr>
          <p:cNvPr id="8" name="Image 7"/>
          <p:cNvPicPr>
            <a:picLocks noChangeAspect="1"/>
          </p:cNvPicPr>
          <p:nvPr/>
        </p:nvPicPr>
        <p:blipFill>
          <a:blip r:embed="rId3"/>
          <a:stretch>
            <a:fillRect/>
          </a:stretch>
        </p:blipFill>
        <p:spPr>
          <a:xfrm>
            <a:off x="6799354" y="3613964"/>
            <a:ext cx="3647719" cy="1917461"/>
          </a:xfrm>
          <a:prstGeom prst="rect">
            <a:avLst/>
          </a:prstGeom>
        </p:spPr>
      </p:pic>
    </p:spTree>
    <p:extLst>
      <p:ext uri="{BB962C8B-B14F-4D97-AF65-F5344CB8AC3E}">
        <p14:creationId xmlns:p14="http://schemas.microsoft.com/office/powerpoint/2010/main" val="56919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2601265" y="4160717"/>
            <a:ext cx="6935040" cy="235904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91885" y="2026058"/>
            <a:ext cx="1137557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Exemple </a:t>
            </a:r>
            <a:r>
              <a:rPr lang="fr-FR" b="1" dirty="0"/>
              <a:t>de circuit détection incendie </a:t>
            </a:r>
            <a:r>
              <a:rPr lang="fr-FR" b="1" dirty="0" smtClean="0"/>
              <a:t>moteur</a:t>
            </a:r>
          </a:p>
          <a:p>
            <a:r>
              <a:rPr lang="fr-FR" dirty="0" smtClean="0"/>
              <a:t>Le </a:t>
            </a:r>
            <a:r>
              <a:rPr lang="fr-FR" dirty="0"/>
              <a:t>circuit est basé sur deux boucles de détection </a:t>
            </a:r>
            <a:endParaRPr lang="fr-FR" dirty="0" smtClean="0"/>
          </a:p>
          <a:p>
            <a:r>
              <a:rPr lang="fr-FR" dirty="0" smtClean="0"/>
              <a:t>Si </a:t>
            </a:r>
            <a:r>
              <a:rPr lang="fr-FR" dirty="0"/>
              <a:t>les deux boucles sont d'accord, la sortie ET déclenche l'alarme incendie, </a:t>
            </a:r>
            <a:endParaRPr lang="fr-FR" dirty="0" smtClean="0"/>
          </a:p>
          <a:p>
            <a:r>
              <a:rPr lang="fr-FR" dirty="0" smtClean="0"/>
              <a:t>la </a:t>
            </a:r>
            <a:r>
              <a:rPr lang="fr-FR" dirty="0"/>
              <a:t>porte XOR reste à l'état 0, le voyant défaut est éteint.</a:t>
            </a:r>
          </a:p>
          <a:p>
            <a:r>
              <a:rPr lang="fr-FR" dirty="0" smtClean="0"/>
              <a:t>Si </a:t>
            </a:r>
            <a:r>
              <a:rPr lang="fr-FR" dirty="0"/>
              <a:t>une seule boucle présente un état 1 (défaut sur la boucle), la fonction ET interdit le déclenchement de l'alarme incendie et la fonction XOR allume le voyant défaut.</a:t>
            </a:r>
          </a:p>
        </p:txBody>
      </p:sp>
      <p:sp>
        <p:nvSpPr>
          <p:cNvPr id="5" name="Rectangle 4"/>
          <p:cNvSpPr/>
          <p:nvPr/>
        </p:nvSpPr>
        <p:spPr>
          <a:xfrm>
            <a:off x="4055166" y="129659"/>
            <a:ext cx="2621167" cy="369332"/>
          </a:xfrm>
          <a:prstGeom prst="rect">
            <a:avLst/>
          </a:prstGeom>
        </p:spPr>
        <p:txBody>
          <a:bodyPr wrap="none">
            <a:spAutoFit/>
          </a:bodyPr>
          <a:lstStyle/>
          <a:p>
            <a:r>
              <a:rPr lang="fr-FR" dirty="0"/>
              <a:t>Combinaison de fonctions</a:t>
            </a:r>
          </a:p>
        </p:txBody>
      </p:sp>
      <p:sp>
        <p:nvSpPr>
          <p:cNvPr id="6" name="Rectangle 5"/>
          <p:cNvSpPr/>
          <p:nvPr/>
        </p:nvSpPr>
        <p:spPr>
          <a:xfrm>
            <a:off x="468085" y="649852"/>
            <a:ext cx="11201401"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En assemblant différentes fonctions il est possible de créer des circuits complexes obéissant à une logique de fonctionnement.</a:t>
            </a:r>
          </a:p>
          <a:p>
            <a:pPr marL="285750" indent="-285750" algn="just">
              <a:buFont typeface="Arial" panose="020B0604020202020204" pitchFamily="34" charset="0"/>
              <a:buChar char="•"/>
            </a:pPr>
            <a:r>
              <a:rPr lang="fr-FR" dirty="0" smtClean="0"/>
              <a:t>Dans </a:t>
            </a:r>
            <a:r>
              <a:rPr lang="fr-FR" dirty="0"/>
              <a:t>un aéronef, on retrouve fréquemment ces assemblages pour la surveillance des systèmes et le déclenchement d'alarmes en cas de mauvais fonctionnement ou de mauvaise utilisation des systèmes.</a:t>
            </a:r>
          </a:p>
        </p:txBody>
      </p:sp>
    </p:spTree>
    <p:extLst>
      <p:ext uri="{BB962C8B-B14F-4D97-AF65-F5344CB8AC3E}">
        <p14:creationId xmlns:p14="http://schemas.microsoft.com/office/powerpoint/2010/main" val="1038016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43E66F8-48B6-333E-BBE0-6BF85BD5F8FA}"/>
              </a:ext>
            </a:extLst>
          </p:cNvPr>
          <p:cNvSpPr txBox="1"/>
          <p:nvPr/>
        </p:nvSpPr>
        <p:spPr>
          <a:xfrm>
            <a:off x="527759" y="1568980"/>
            <a:ext cx="6254041"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a:effectLst/>
                <a:ea typeface="Times New Roman" panose="02020603050405020304" pitchFamily="18" charset="0"/>
              </a:rPr>
              <a:t>Ce sont des sources auxiliaires d’énergie à bord de l’avion dont le rôle est d’assurer :</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l’alimentation des servitudes de secours, en cas de panne des générateurs principaux, pendant un temps limité</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branchées en parallèle sur les dynamos, elles fonctionnent en tampon pour amortir les variations de courant sur le circuit</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smtClean="0">
                <a:effectLst/>
                <a:ea typeface="Times New Roman" panose="02020603050405020304" pitchFamily="18" charset="0"/>
                <a:cs typeface="Times New Roman" panose="02020603050405020304" pitchFamily="18" charset="0"/>
              </a:rPr>
              <a:t>capacité : les </a:t>
            </a:r>
            <a:r>
              <a:rPr lang="fr-FR" sz="1800" u="none" strike="noStrike" spc="-50" dirty="0">
                <a:effectLst/>
                <a:ea typeface="Times New Roman" panose="02020603050405020304" pitchFamily="18" charset="0"/>
                <a:cs typeface="Times New Roman" panose="02020603050405020304" pitchFamily="18" charset="0"/>
              </a:rPr>
              <a:t>batteries doivent pouvoir assurer le démarrage d’un ou deux moteurs, ainsi que de l’APU.</a:t>
            </a:r>
          </a:p>
        </p:txBody>
      </p:sp>
      <p:sp>
        <p:nvSpPr>
          <p:cNvPr id="7" name="ZoneTexte 6">
            <a:extLst>
              <a:ext uri="{FF2B5EF4-FFF2-40B4-BE49-F238E27FC236}">
                <a16:creationId xmlns:a16="http://schemas.microsoft.com/office/drawing/2014/main" id="{69621844-5120-2711-7F09-DEAEEBFC7240}"/>
              </a:ext>
            </a:extLst>
          </p:cNvPr>
          <p:cNvSpPr txBox="1"/>
          <p:nvPr/>
        </p:nvSpPr>
        <p:spPr>
          <a:xfrm>
            <a:off x="3273321" y="1785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AUXILIAIRE D’ENERGIE</a:t>
            </a:r>
          </a:p>
        </p:txBody>
      </p:sp>
      <p:sp>
        <p:nvSpPr>
          <p:cNvPr id="3" name="ZoneTexte 2">
            <a:extLst>
              <a:ext uri="{FF2B5EF4-FFF2-40B4-BE49-F238E27FC236}">
                <a16:creationId xmlns:a16="http://schemas.microsoft.com/office/drawing/2014/main" id="{2647F7CA-F76C-B95A-5332-D5A6177BA8A5}"/>
              </a:ext>
            </a:extLst>
          </p:cNvPr>
          <p:cNvSpPr txBox="1"/>
          <p:nvPr/>
        </p:nvSpPr>
        <p:spPr>
          <a:xfrm>
            <a:off x="4411533" y="688020"/>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pic>
        <p:nvPicPr>
          <p:cNvPr id="6" name="Picture 2" descr="Sichuan Changhong Battery Co Batterie Ni-Cd pour avion">
            <a:extLst>
              <a:ext uri="{FF2B5EF4-FFF2-40B4-BE49-F238E27FC236}">
                <a16:creationId xmlns:a16="http://schemas.microsoft.com/office/drawing/2014/main" id="{43AC2292-46C7-3DBC-9351-57A303B5B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762" y="2189466"/>
            <a:ext cx="3898789" cy="2756566"/>
          </a:xfrm>
          <a:prstGeom prst="rect">
            <a:avLst/>
          </a:prstGeom>
          <a:extLst/>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94135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Rectangle 3"/>
          <p:cNvSpPr/>
          <p:nvPr/>
        </p:nvSpPr>
        <p:spPr>
          <a:xfrm>
            <a:off x="226621" y="2090057"/>
            <a:ext cx="6803571"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Les </a:t>
            </a:r>
            <a:r>
              <a:rPr lang="fr-FR" dirty="0"/>
              <a:t>accumulateurs sont caractérisés par :</a:t>
            </a:r>
          </a:p>
          <a:p>
            <a:endParaRPr lang="fr-FR" dirty="0"/>
          </a:p>
          <a:p>
            <a:pPr marL="285750" indent="-285750" algn="just">
              <a:lnSpc>
                <a:spcPct val="150000"/>
              </a:lnSpc>
              <a:buFont typeface="Arial" panose="020B0604020202020204" pitchFamily="34" charset="0"/>
              <a:buChar char="•"/>
            </a:pPr>
            <a:r>
              <a:rPr lang="fr-FR" dirty="0" smtClean="0"/>
              <a:t>la </a:t>
            </a:r>
            <a:r>
              <a:rPr lang="fr-FR" dirty="0"/>
              <a:t>technologie utilisée : plomb, nickel-cadmium, nickel-zinc, etc. ;</a:t>
            </a:r>
          </a:p>
          <a:p>
            <a:pPr marL="285750" indent="-285750" algn="just">
              <a:lnSpc>
                <a:spcPct val="150000"/>
              </a:lnSpc>
              <a:buFont typeface="Arial" panose="020B0604020202020204" pitchFamily="34" charset="0"/>
              <a:buChar char="•"/>
            </a:pPr>
            <a:r>
              <a:rPr lang="fr-FR" dirty="0" smtClean="0"/>
              <a:t>leur </a:t>
            </a:r>
            <a:r>
              <a:rPr lang="fr-FR" b="1" dirty="0"/>
              <a:t>capacité </a:t>
            </a:r>
            <a:r>
              <a:rPr lang="fr-FR" dirty="0"/>
              <a:t>: exprimée en </a:t>
            </a:r>
            <a:r>
              <a:rPr lang="fr-FR" dirty="0" err="1"/>
              <a:t>ampères-heure</a:t>
            </a:r>
            <a:r>
              <a:rPr lang="fr-FR" dirty="0"/>
              <a:t> (Ah), elle représente la </a:t>
            </a:r>
            <a:r>
              <a:rPr lang="fr-FR" dirty="0" smtClean="0"/>
              <a:t>quantité d'électricité </a:t>
            </a:r>
            <a:r>
              <a:rPr lang="fr-FR" dirty="0"/>
              <a:t>que peut fournir l'accumulateur pendant la décharge ; </a:t>
            </a:r>
            <a:endParaRPr lang="fr-FR" dirty="0" smtClean="0"/>
          </a:p>
          <a:p>
            <a:pPr marL="285750" indent="-285750" algn="just">
              <a:lnSpc>
                <a:spcPct val="150000"/>
              </a:lnSpc>
              <a:buFont typeface="Arial" panose="020B0604020202020204" pitchFamily="34" charset="0"/>
              <a:buChar char="•"/>
            </a:pPr>
            <a:r>
              <a:rPr lang="fr-FR" dirty="0" smtClean="0"/>
              <a:t>un accumulateur ayant </a:t>
            </a:r>
            <a:r>
              <a:rPr lang="fr-FR" dirty="0"/>
              <a:t>une capacité de 100 Ah pourra, en théorie, fournir 100 A pendant 1 h ou 10 </a:t>
            </a:r>
            <a:r>
              <a:rPr lang="fr-FR" dirty="0" smtClean="0"/>
              <a:t>A pendant </a:t>
            </a:r>
            <a:r>
              <a:rPr lang="fr-FR" dirty="0"/>
              <a:t>10 h ;</a:t>
            </a:r>
          </a:p>
          <a:p>
            <a:pPr marL="285750" indent="-285750" algn="just">
              <a:lnSpc>
                <a:spcPct val="150000"/>
              </a:lnSpc>
              <a:buFont typeface="Arial" panose="020B0604020202020204" pitchFamily="34" charset="0"/>
              <a:buChar char="•"/>
            </a:pPr>
            <a:r>
              <a:rPr lang="fr-FR" dirty="0" smtClean="0"/>
              <a:t>leur </a:t>
            </a:r>
            <a:r>
              <a:rPr lang="fr-FR" b="1" dirty="0"/>
              <a:t>résistance interne </a:t>
            </a:r>
            <a:r>
              <a:rPr lang="fr-FR" dirty="0"/>
              <a:t>;</a:t>
            </a:r>
          </a:p>
          <a:p>
            <a:pPr marL="285750" indent="-285750" algn="just">
              <a:lnSpc>
                <a:spcPct val="150000"/>
              </a:lnSpc>
              <a:buFont typeface="Arial" panose="020B0604020202020204" pitchFamily="34" charset="0"/>
              <a:buChar char="•"/>
            </a:pPr>
            <a:r>
              <a:rPr lang="fr-FR" dirty="0" smtClean="0"/>
              <a:t>le </a:t>
            </a:r>
            <a:r>
              <a:rPr lang="fr-FR" b="1" dirty="0"/>
              <a:t>cycle de charge </a:t>
            </a:r>
            <a:r>
              <a:rPr lang="fr-FR" dirty="0"/>
              <a:t>(plus ou moins rapide).</a:t>
            </a:r>
          </a:p>
        </p:txBody>
      </p:sp>
      <p:pic>
        <p:nvPicPr>
          <p:cNvPr id="5" name="Picture 2" descr="Sichuan Changhong Battery Co Batterie Ni-Cd pour avion">
            <a:extLst>
              <a:ext uri="{FF2B5EF4-FFF2-40B4-BE49-F238E27FC236}">
                <a16:creationId xmlns:a16="http://schemas.microsoft.com/office/drawing/2014/main" id="{43AC2292-46C7-3DBC-9351-57A303B5B0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26725" y="2090057"/>
            <a:ext cx="4386304" cy="3101254"/>
          </a:xfrm>
          <a:prstGeom prst="rect">
            <a:avLst/>
          </a:prstGeom>
          <a:extLst/>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359537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435576" y="3336666"/>
            <a:ext cx="7027921" cy="3189360"/>
          </a:xfrm>
          <a:prstGeom prst="rect">
            <a:avLst/>
          </a:prstGeom>
        </p:spPr>
      </p:pic>
      <p:sp>
        <p:nvSpPr>
          <p:cNvPr id="4" name="Rectangle 3"/>
          <p:cNvSpPr/>
          <p:nvPr/>
        </p:nvSpPr>
        <p:spPr>
          <a:xfrm>
            <a:off x="213756" y="829022"/>
            <a:ext cx="1147156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L'électrode </a:t>
            </a:r>
            <a:r>
              <a:rPr lang="fr-FR" dirty="0"/>
              <a:t>positive est une plaque de bioxyde de plomb (Pb0</a:t>
            </a:r>
            <a:r>
              <a:rPr lang="fr-FR" baseline="-25000" dirty="0"/>
              <a:t>2</a:t>
            </a:r>
            <a:r>
              <a:rPr lang="fr-FR" dirty="0"/>
              <a:t>). </a:t>
            </a:r>
            <a:endParaRPr lang="fr-FR" dirty="0" smtClean="0"/>
          </a:p>
          <a:p>
            <a:pPr marL="285750" indent="-285750">
              <a:buFont typeface="Arial" panose="020B0604020202020204" pitchFamily="34" charset="0"/>
              <a:buChar char="•"/>
            </a:pPr>
            <a:r>
              <a:rPr lang="fr-FR" dirty="0" smtClean="0"/>
              <a:t>L'électrode </a:t>
            </a:r>
            <a:r>
              <a:rPr lang="fr-FR" dirty="0"/>
              <a:t>négative est une plaque de plomb pur à l'état spongieux (Pb).</a:t>
            </a:r>
          </a:p>
          <a:p>
            <a:pPr marL="285750" indent="-285750">
              <a:buFont typeface="Arial" panose="020B0604020202020204" pitchFamily="34" charset="0"/>
              <a:buChar char="•"/>
            </a:pPr>
            <a:r>
              <a:rPr lang="fr-FR" dirty="0" smtClean="0"/>
              <a:t>L'électrolyte </a:t>
            </a:r>
            <a:r>
              <a:rPr lang="fr-FR" dirty="0"/>
              <a:t>est une solution d'acide sulfurique (H2S04), dont la densité varie en fonction de l'état de charge de la batterie.</a:t>
            </a:r>
          </a:p>
          <a:p>
            <a:pPr marL="285750" indent="-285750">
              <a:buFont typeface="Arial" panose="020B0604020202020204" pitchFamily="34" charset="0"/>
              <a:buChar char="•"/>
            </a:pPr>
            <a:r>
              <a:rPr lang="fr-FR" dirty="0" smtClean="0"/>
              <a:t>L'énergie </a:t>
            </a:r>
            <a:r>
              <a:rPr lang="fr-FR" dirty="0"/>
              <a:t>qu'on peut emmagasiner dans un accumulateur étant proportionnelle à la surface des électrodes, on a intérêt à augmenter les dimensions de celles-ci.</a:t>
            </a:r>
          </a:p>
          <a:p>
            <a:pPr marL="285750" indent="-285750">
              <a:buFont typeface="Arial" panose="020B0604020202020204" pitchFamily="34" charset="0"/>
              <a:buChar char="•"/>
            </a:pPr>
            <a:r>
              <a:rPr lang="fr-FR" dirty="0" smtClean="0"/>
              <a:t>L'ensemble </a:t>
            </a:r>
            <a:r>
              <a:rPr lang="fr-FR" dirty="0"/>
              <a:t>des plaques est immergé dans l'électrolyte contenu dans un bac en matière isolante (verre ou matière plastique).</a:t>
            </a:r>
          </a:p>
        </p:txBody>
      </p:sp>
      <p:sp>
        <p:nvSpPr>
          <p:cNvPr id="5" name="Rectangle 4"/>
          <p:cNvSpPr/>
          <p:nvPr/>
        </p:nvSpPr>
        <p:spPr>
          <a:xfrm>
            <a:off x="5431576" y="260370"/>
            <a:ext cx="1960921" cy="369332"/>
          </a:xfrm>
          <a:prstGeom prst="rect">
            <a:avLst/>
          </a:prstGeom>
        </p:spPr>
        <p:txBody>
          <a:bodyPr wrap="none">
            <a:spAutoFit/>
          </a:bodyPr>
          <a:lstStyle/>
          <a:p>
            <a:r>
              <a:rPr lang="fr-FR" dirty="0"/>
              <a:t>Batteries au plomb</a:t>
            </a:r>
          </a:p>
        </p:txBody>
      </p:sp>
    </p:spTree>
    <p:extLst>
      <p:ext uri="{BB962C8B-B14F-4D97-AF65-F5344CB8AC3E}">
        <p14:creationId xmlns:p14="http://schemas.microsoft.com/office/powerpoint/2010/main" val="469709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Image 45">
            <a:extLst>
              <a:ext uri="{FF2B5EF4-FFF2-40B4-BE49-F238E27FC236}">
                <a16:creationId xmlns:a16="http://schemas.microsoft.com/office/drawing/2014/main" id="{E9A26D99-A388-EAFE-E2C1-48368A3D9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83013"/>
            <a:ext cx="1371600" cy="4286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16C86A8-A916-B87F-9D5B-A4AB3F12157D}"/>
              </a:ext>
            </a:extLst>
          </p:cNvPr>
          <p:cNvSpPr txBox="1"/>
          <p:nvPr/>
        </p:nvSpPr>
        <p:spPr>
          <a:xfrm>
            <a:off x="3215089" y="17066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5" name="ZoneTexte 14">
            <a:extLst>
              <a:ext uri="{FF2B5EF4-FFF2-40B4-BE49-F238E27FC236}">
                <a16:creationId xmlns:a16="http://schemas.microsoft.com/office/drawing/2014/main" id="{7243C0A2-D741-1650-6D46-4FC95085A4AD}"/>
              </a:ext>
            </a:extLst>
          </p:cNvPr>
          <p:cNvSpPr txBox="1"/>
          <p:nvPr/>
        </p:nvSpPr>
        <p:spPr>
          <a:xfrm>
            <a:off x="440673" y="1350309"/>
            <a:ext cx="7778041"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tabLst>
                <a:tab pos="660400" algn="l"/>
              </a:tabLst>
            </a:pPr>
            <a:r>
              <a:rPr kumimoji="0" lang="fr-FR" altLang="fr-FR" sz="1800" b="1" i="0" u="none" strike="noStrike" cap="none" normalizeH="0" baseline="0" dirty="0" smtClean="0">
                <a:ln>
                  <a:noFill/>
                </a:ln>
                <a:solidFill>
                  <a:schemeClr val="tx1"/>
                </a:solidFill>
                <a:effectLst/>
                <a:ea typeface="Times New Roman" panose="02020603050405020304" pitchFamily="18" charset="0"/>
              </a:rPr>
              <a:t>AVANTAGES</a:t>
            </a:r>
            <a:endParaRPr kumimoji="0" lang="fr-FR" altLang="fr-FR" sz="1100" b="1"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Permet de mettre en jeu les puissances les plus élevées;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lang="fr-FR" altLang="fr-FR" dirty="0">
                <a:solidFill>
                  <a:schemeClr val="tx1"/>
                </a:solidFill>
                <a:ea typeface="Times New Roman" panose="02020603050405020304" pitchFamily="18" charset="0"/>
              </a:rPr>
              <a:t>G</a:t>
            </a:r>
            <a:r>
              <a:rPr kumimoji="0" lang="fr-FR" altLang="fr-FR" sz="1800" b="0" i="0" u="none" strike="noStrike" cap="none" normalizeH="0" baseline="0" dirty="0">
                <a:ln>
                  <a:noFill/>
                </a:ln>
                <a:solidFill>
                  <a:schemeClr val="tx1"/>
                </a:solidFill>
                <a:effectLst/>
                <a:ea typeface="Times New Roman" panose="02020603050405020304" pitchFamily="18" charset="0"/>
              </a:rPr>
              <a:t>rande souplesse d'emploi;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son utilisation est de plus en plus généralisée:</a:t>
            </a: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gouvernes par l'intermédiaire des </a:t>
            </a:r>
            <a:r>
              <a:rPr kumimoji="0" lang="fr-FR" altLang="fr-FR" b="0" i="0" u="none" strike="noStrike" cap="none" normalizeH="0" baseline="0" dirty="0" err="1">
                <a:ln>
                  <a:noFill/>
                </a:ln>
                <a:solidFill>
                  <a:schemeClr val="tx1"/>
                </a:solidFill>
                <a:effectLst/>
                <a:ea typeface="Times New Roman" panose="02020603050405020304" pitchFamily="18" charset="0"/>
              </a:rPr>
              <a:t>servo-commandes</a:t>
            </a:r>
            <a:r>
              <a:rPr kumimoji="0" lang="fr-FR" altLang="fr-FR" b="0" i="0" u="none" strike="noStrike" cap="none" normalizeH="0" baseline="0" dirty="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 train d'atterrissage (sortie, rentrée, orientation de la roulette de nez).</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volets hypersustentateurs, rentrée, sortie.</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systèmes de freinage.</a:t>
            </a:r>
            <a:endParaRPr kumimoji="0" lang="fr-FR" altLang="fr-FR" sz="11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construction robuste,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sécurité de fonctionnement,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légèreté des organes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indépendance vis à vis des conditions extérieures, températures, pression</a:t>
            </a:r>
            <a:r>
              <a:rPr kumimoji="0" lang="fr-FR" altLang="fr-FR" sz="1800" b="0" i="0" u="none" strike="noStrike" cap="none" normalizeH="0" baseline="0" dirty="0" smtClean="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p:txBody>
      </p:sp>
      <p:sp>
        <p:nvSpPr>
          <p:cNvPr id="3" name="Rectangle 2"/>
          <p:cNvSpPr/>
          <p:nvPr/>
        </p:nvSpPr>
        <p:spPr>
          <a:xfrm>
            <a:off x="4762171" y="642648"/>
            <a:ext cx="247118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altLang="fr-FR" b="1" dirty="0">
                <a:ea typeface="Times New Roman" panose="02020603050405020304" pitchFamily="18" charset="0"/>
              </a:rPr>
              <a:t>ENERGIE HYDRAULIQUE</a:t>
            </a:r>
            <a:endParaRPr lang="en-US" dirty="0"/>
          </a:p>
        </p:txBody>
      </p:sp>
      <p:pic>
        <p:nvPicPr>
          <p:cNvPr id="5" name="Image 4"/>
          <p:cNvPicPr>
            <a:picLocks noChangeAspect="1"/>
          </p:cNvPicPr>
          <p:nvPr/>
        </p:nvPicPr>
        <p:blipFill>
          <a:blip r:embed="rId3"/>
          <a:stretch>
            <a:fillRect/>
          </a:stretch>
        </p:blipFill>
        <p:spPr>
          <a:xfrm>
            <a:off x="9124269" y="642648"/>
            <a:ext cx="2948374" cy="2107410"/>
          </a:xfrm>
          <a:prstGeom prst="rect">
            <a:avLst/>
          </a:prstGeom>
        </p:spPr>
      </p:pic>
      <p:pic>
        <p:nvPicPr>
          <p:cNvPr id="6" name="Image 5"/>
          <p:cNvPicPr>
            <a:picLocks noChangeAspect="1"/>
          </p:cNvPicPr>
          <p:nvPr/>
        </p:nvPicPr>
        <p:blipFill>
          <a:blip r:embed="rId4"/>
          <a:stretch>
            <a:fillRect/>
          </a:stretch>
        </p:blipFill>
        <p:spPr>
          <a:xfrm>
            <a:off x="9124268" y="2911475"/>
            <a:ext cx="2948374" cy="1743075"/>
          </a:xfrm>
          <a:prstGeom prst="rect">
            <a:avLst/>
          </a:prstGeom>
        </p:spPr>
      </p:pic>
      <p:pic>
        <p:nvPicPr>
          <p:cNvPr id="7" name="Image 6"/>
          <p:cNvPicPr>
            <a:picLocks noChangeAspect="1"/>
          </p:cNvPicPr>
          <p:nvPr/>
        </p:nvPicPr>
        <p:blipFill>
          <a:blip r:embed="rId5"/>
          <a:stretch>
            <a:fillRect/>
          </a:stretch>
        </p:blipFill>
        <p:spPr>
          <a:xfrm>
            <a:off x="9124268" y="4815967"/>
            <a:ext cx="2948374" cy="1847850"/>
          </a:xfrm>
          <a:prstGeom prst="rect">
            <a:avLst/>
          </a:prstGeom>
        </p:spPr>
      </p:pic>
    </p:spTree>
    <p:extLst>
      <p:ext uri="{BB962C8B-B14F-4D97-AF65-F5344CB8AC3E}">
        <p14:creationId xmlns:p14="http://schemas.microsoft.com/office/powerpoint/2010/main" val="4102072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9184" y="865955"/>
            <a:ext cx="10584873"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Wingdings" panose="05000000000000000000" pitchFamily="2" charset="2"/>
              <a:buChar char="§"/>
            </a:pPr>
            <a:r>
              <a:rPr lang="fr-FR" dirty="0"/>
              <a:t>Afin de créer une batterie présentant une tension supérieure, il est nécessaire d'associer plusieurs cellules. </a:t>
            </a:r>
            <a:endParaRPr lang="fr-FR" dirty="0" smtClean="0"/>
          </a:p>
          <a:p>
            <a:pPr marL="285750" indent="-285750">
              <a:lnSpc>
                <a:spcPct val="150000"/>
              </a:lnSpc>
              <a:buFont typeface="Wingdings" panose="05000000000000000000" pitchFamily="2" charset="2"/>
              <a:buChar char="§"/>
            </a:pPr>
            <a:r>
              <a:rPr lang="fr-FR" dirty="0" smtClean="0"/>
              <a:t>Une </a:t>
            </a:r>
            <a:r>
              <a:rPr lang="fr-FR" dirty="0"/>
              <a:t>batterie de 12 V est ainsi composée de 6 cellules de 2 V</a:t>
            </a:r>
            <a:r>
              <a:rPr lang="fr-FR" dirty="0" smtClean="0"/>
              <a:t>.</a:t>
            </a:r>
            <a:endParaRPr lang="fr-FR" dirty="0"/>
          </a:p>
          <a:p>
            <a:pPr marL="285750" indent="-285750">
              <a:lnSpc>
                <a:spcPct val="150000"/>
              </a:lnSpc>
              <a:buFont typeface="Wingdings" panose="05000000000000000000" pitchFamily="2" charset="2"/>
              <a:buChar char="§"/>
            </a:pPr>
            <a:r>
              <a:rPr lang="fr-FR" dirty="0"/>
              <a:t>Pour que la réaction chimique ait lieu, il faut </a:t>
            </a:r>
            <a:r>
              <a:rPr lang="fr-FR" dirty="0" smtClean="0"/>
              <a:t>que</a:t>
            </a:r>
          </a:p>
          <a:p>
            <a:pPr marL="742950" lvl="1" indent="-285750">
              <a:lnSpc>
                <a:spcPct val="150000"/>
              </a:lnSpc>
              <a:buFont typeface="Courier New" panose="02070309020205020404" pitchFamily="49" charset="0"/>
              <a:buChar char="o"/>
            </a:pPr>
            <a:r>
              <a:rPr lang="fr-FR" dirty="0" smtClean="0"/>
              <a:t>les </a:t>
            </a:r>
            <a:r>
              <a:rPr lang="fr-FR" dirty="0"/>
              <a:t>plaques soient en bon état </a:t>
            </a:r>
            <a:endParaRPr lang="fr-FR" dirty="0" smtClean="0"/>
          </a:p>
          <a:p>
            <a:pPr marL="742950" lvl="1" indent="-285750">
              <a:lnSpc>
                <a:spcPct val="150000"/>
              </a:lnSpc>
              <a:buFont typeface="Courier New" panose="02070309020205020404" pitchFamily="49" charset="0"/>
              <a:buChar char="o"/>
            </a:pPr>
            <a:r>
              <a:rPr lang="fr-FR" dirty="0" smtClean="0"/>
              <a:t>électrolyte </a:t>
            </a:r>
            <a:r>
              <a:rPr lang="fr-FR" dirty="0"/>
              <a:t>soit d'une densité correcte.</a:t>
            </a:r>
          </a:p>
          <a:p>
            <a:pPr marL="285750" indent="-285750">
              <a:lnSpc>
                <a:spcPct val="150000"/>
              </a:lnSpc>
              <a:buFont typeface="Wingdings" panose="05000000000000000000" pitchFamily="2" charset="2"/>
              <a:buChar char="§"/>
            </a:pPr>
            <a:r>
              <a:rPr lang="fr-FR" dirty="0" smtClean="0"/>
              <a:t>On </a:t>
            </a:r>
            <a:r>
              <a:rPr lang="fr-FR" dirty="0"/>
              <a:t>mesure l'état de la concentration avec un pèse-acide. </a:t>
            </a:r>
            <a:endParaRPr lang="fr-FR" dirty="0" smtClean="0"/>
          </a:p>
          <a:p>
            <a:pPr marL="285750" indent="-285750">
              <a:lnSpc>
                <a:spcPct val="150000"/>
              </a:lnSpc>
              <a:buFont typeface="Wingdings" panose="05000000000000000000" pitchFamily="2" charset="2"/>
              <a:buChar char="§"/>
            </a:pPr>
            <a:r>
              <a:rPr lang="fr-FR" dirty="0" smtClean="0"/>
              <a:t>On </a:t>
            </a:r>
            <a:r>
              <a:rPr lang="fr-FR" dirty="0"/>
              <a:t>ne rajoute jamais d'acide, mais de l'eau distillée, car ce type de batterie consomme de l'eau par électrolyse au cours de la recharge.</a:t>
            </a:r>
          </a:p>
          <a:p>
            <a:pPr marL="285750" indent="-285750">
              <a:lnSpc>
                <a:spcPct val="150000"/>
              </a:lnSpc>
              <a:buFont typeface="Wingdings" panose="05000000000000000000" pitchFamily="2" charset="2"/>
              <a:buChar char="§"/>
            </a:pPr>
            <a:r>
              <a:rPr lang="fr-FR" dirty="0" smtClean="0"/>
              <a:t>Une </a:t>
            </a:r>
            <a:r>
              <a:rPr lang="fr-FR" dirty="0"/>
              <a:t>batterie au plomb déchargée peut geler du fait de l'abaissement de la concentration.</a:t>
            </a:r>
          </a:p>
        </p:txBody>
      </p:sp>
      <p:sp>
        <p:nvSpPr>
          <p:cNvPr id="5" name="Rectangle 4"/>
          <p:cNvSpPr/>
          <p:nvPr/>
        </p:nvSpPr>
        <p:spPr>
          <a:xfrm>
            <a:off x="5431576" y="260370"/>
            <a:ext cx="1960921" cy="369332"/>
          </a:xfrm>
          <a:prstGeom prst="rect">
            <a:avLst/>
          </a:prstGeom>
        </p:spPr>
        <p:txBody>
          <a:bodyPr wrap="none">
            <a:spAutoFit/>
          </a:bodyPr>
          <a:lstStyle/>
          <a:p>
            <a:r>
              <a:rPr lang="fr-FR" dirty="0"/>
              <a:t>Batteries au plomb</a:t>
            </a:r>
          </a:p>
        </p:txBody>
      </p:sp>
      <p:pic>
        <p:nvPicPr>
          <p:cNvPr id="6" name="Image 5"/>
          <p:cNvPicPr>
            <a:picLocks noChangeAspect="1"/>
          </p:cNvPicPr>
          <p:nvPr/>
        </p:nvPicPr>
        <p:blipFill>
          <a:blip r:embed="rId2"/>
          <a:stretch>
            <a:fillRect/>
          </a:stretch>
        </p:blipFill>
        <p:spPr>
          <a:xfrm>
            <a:off x="4827060" y="4654813"/>
            <a:ext cx="2229120" cy="2017600"/>
          </a:xfrm>
          <a:prstGeom prst="rect">
            <a:avLst/>
          </a:prstGeom>
        </p:spPr>
      </p:pic>
    </p:spTree>
    <p:extLst>
      <p:ext uri="{BB962C8B-B14F-4D97-AF65-F5344CB8AC3E}">
        <p14:creationId xmlns:p14="http://schemas.microsoft.com/office/powerpoint/2010/main" val="3032805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8349" y="1027906"/>
            <a:ext cx="11115302"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Avantages </a:t>
            </a:r>
            <a:r>
              <a:rPr lang="fr-FR" b="1" dirty="0"/>
              <a:t>:</a:t>
            </a:r>
          </a:p>
          <a:p>
            <a:pPr marL="285750" indent="-285750">
              <a:lnSpc>
                <a:spcPct val="150000"/>
              </a:lnSpc>
              <a:buFont typeface="Arial" panose="020B0604020202020204" pitchFamily="34" charset="0"/>
              <a:buChar char="•"/>
            </a:pPr>
            <a:r>
              <a:rPr lang="fr-FR" dirty="0" smtClean="0"/>
              <a:t>aucun </a:t>
            </a:r>
            <a:r>
              <a:rPr lang="fr-FR" dirty="0"/>
              <a:t>entretien pendant la durée de vie ;</a:t>
            </a:r>
          </a:p>
          <a:p>
            <a:pPr marL="285750" indent="-285750">
              <a:lnSpc>
                <a:spcPct val="150000"/>
              </a:lnSpc>
              <a:buFont typeface="Arial" panose="020B0604020202020204" pitchFamily="34" charset="0"/>
              <a:buChar char="•"/>
            </a:pPr>
            <a:r>
              <a:rPr lang="fr-FR" dirty="0" smtClean="0"/>
              <a:t>étanchéité </a:t>
            </a:r>
            <a:r>
              <a:rPr lang="fr-FR" dirty="0"/>
              <a:t>totale ;</a:t>
            </a:r>
          </a:p>
          <a:p>
            <a:pPr marL="285750" indent="-285750">
              <a:lnSpc>
                <a:spcPct val="150000"/>
              </a:lnSpc>
              <a:buFont typeface="Arial" panose="020B0604020202020204" pitchFamily="34" charset="0"/>
              <a:buChar char="•"/>
            </a:pPr>
            <a:r>
              <a:rPr lang="fr-FR" dirty="0" smtClean="0"/>
              <a:t>pas </a:t>
            </a:r>
            <a:r>
              <a:rPr lang="fr-FR" dirty="0"/>
              <a:t>de dégagement de gaz </a:t>
            </a:r>
            <a:r>
              <a:rPr lang="fr-FR" dirty="0" smtClean="0"/>
              <a:t>;</a:t>
            </a:r>
          </a:p>
          <a:p>
            <a:pPr marL="285750" indent="-285750">
              <a:lnSpc>
                <a:spcPct val="150000"/>
              </a:lnSpc>
              <a:buFont typeface="Arial" panose="020B0604020202020204" pitchFamily="34" charset="0"/>
              <a:buChar char="•"/>
            </a:pPr>
            <a:r>
              <a:rPr lang="fr-FR" dirty="0" smtClean="0"/>
              <a:t>durée </a:t>
            </a:r>
            <a:r>
              <a:rPr lang="fr-FR" dirty="0"/>
              <a:t>de vie augmentée jusqu'à parfois 15 ans.</a:t>
            </a:r>
          </a:p>
          <a:p>
            <a:pPr>
              <a:lnSpc>
                <a:spcPct val="150000"/>
              </a:lnSpc>
            </a:pPr>
            <a:r>
              <a:rPr lang="fr-FR" b="1" dirty="0" smtClean="0"/>
              <a:t>Inconvénients </a:t>
            </a:r>
            <a:r>
              <a:rPr lang="fr-FR" b="1" dirty="0"/>
              <a:t>:</a:t>
            </a:r>
          </a:p>
          <a:p>
            <a:pPr marL="285750" indent="-285750">
              <a:lnSpc>
                <a:spcPct val="150000"/>
              </a:lnSpc>
              <a:buFont typeface="Arial" panose="020B0604020202020204" pitchFamily="34" charset="0"/>
              <a:buChar char="•"/>
            </a:pPr>
            <a:r>
              <a:rPr lang="fr-FR" dirty="0" smtClean="0"/>
              <a:t>le </a:t>
            </a:r>
            <a:r>
              <a:rPr lang="fr-FR" dirty="0"/>
              <a:t>prix ;</a:t>
            </a:r>
          </a:p>
          <a:p>
            <a:pPr marL="285750" indent="-285750">
              <a:lnSpc>
                <a:spcPct val="150000"/>
              </a:lnSpc>
              <a:buFont typeface="Arial" panose="020B0604020202020204" pitchFamily="34" charset="0"/>
              <a:buChar char="•"/>
            </a:pPr>
            <a:r>
              <a:rPr lang="fr-FR" dirty="0" smtClean="0"/>
              <a:t>respect </a:t>
            </a:r>
            <a:r>
              <a:rPr lang="fr-FR" dirty="0"/>
              <a:t>des critères de charge et de décharge (intensité et température).</a:t>
            </a:r>
          </a:p>
          <a:p>
            <a:pPr>
              <a:lnSpc>
                <a:spcPct val="150000"/>
              </a:lnSpc>
            </a:pPr>
            <a:endParaRPr lang="fr-FR" dirty="0" smtClean="0"/>
          </a:p>
          <a:p>
            <a:pPr>
              <a:lnSpc>
                <a:spcPct val="150000"/>
              </a:lnSpc>
            </a:pPr>
            <a:r>
              <a:rPr lang="fr-FR" dirty="0" smtClean="0"/>
              <a:t>Si </a:t>
            </a:r>
            <a:r>
              <a:rPr lang="fr-FR" dirty="0"/>
              <a:t>on trouve encore des batteries au plomb sur certains aéronefs légers, elles ont été largement supplantées par les batteries nickel-cadmium (Ni-Cd) sur les autres machines.</a:t>
            </a:r>
          </a:p>
        </p:txBody>
      </p:sp>
      <p:sp>
        <p:nvSpPr>
          <p:cNvPr id="6" name="Rectangle 5"/>
          <p:cNvSpPr/>
          <p:nvPr/>
        </p:nvSpPr>
        <p:spPr>
          <a:xfrm>
            <a:off x="2952996" y="452319"/>
            <a:ext cx="687977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Avantages et inconvénients des nouveaux accumulateurs au plomb</a:t>
            </a:r>
          </a:p>
        </p:txBody>
      </p:sp>
    </p:spTree>
    <p:extLst>
      <p:ext uri="{BB962C8B-B14F-4D97-AF65-F5344CB8AC3E}">
        <p14:creationId xmlns:p14="http://schemas.microsoft.com/office/powerpoint/2010/main" val="35717742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10004482" y="1695820"/>
            <a:ext cx="1517040" cy="3189360"/>
          </a:xfrm>
          <a:prstGeom prst="rect">
            <a:avLst/>
          </a:prstGeom>
        </p:spPr>
      </p:pic>
      <p:sp>
        <p:nvSpPr>
          <p:cNvPr id="4" name="Rectangle 3"/>
          <p:cNvSpPr/>
          <p:nvPr/>
        </p:nvSpPr>
        <p:spPr>
          <a:xfrm>
            <a:off x="435428" y="1218348"/>
            <a:ext cx="9326089"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Les </a:t>
            </a:r>
            <a:r>
              <a:rPr lang="fr-FR" dirty="0"/>
              <a:t>batteries Ni-Cd ont une faible résistance interne, et cette résistance décroît encore si la température augmente (CTN).</a:t>
            </a:r>
          </a:p>
          <a:p>
            <a:pPr marL="285750" indent="-285750">
              <a:lnSpc>
                <a:spcPct val="150000"/>
              </a:lnSpc>
              <a:buFont typeface="Arial" panose="020B0604020202020204" pitchFamily="34" charset="0"/>
              <a:buChar char="•"/>
            </a:pPr>
            <a:r>
              <a:rPr lang="fr-FR" dirty="0" smtClean="0"/>
              <a:t>Un </a:t>
            </a:r>
            <a:r>
              <a:rPr lang="fr-FR" dirty="0"/>
              <a:t>défaut de charge (tension trop élevée, courant trop important) </a:t>
            </a:r>
            <a:endParaRPr lang="fr-FR" dirty="0" smtClean="0"/>
          </a:p>
          <a:p>
            <a:pPr marL="285750" indent="-285750">
              <a:lnSpc>
                <a:spcPct val="150000"/>
              </a:lnSpc>
              <a:buFont typeface="Arial" panose="020B0604020202020204" pitchFamily="34" charset="0"/>
              <a:buChar char="•"/>
            </a:pPr>
            <a:r>
              <a:rPr lang="fr-FR" dirty="0" smtClean="0"/>
              <a:t>une </a:t>
            </a:r>
            <a:r>
              <a:rPr lang="fr-FR" dirty="0"/>
              <a:t>mauvaise régulation en température entraîne </a:t>
            </a:r>
            <a:endParaRPr lang="fr-FR" dirty="0" smtClean="0"/>
          </a:p>
          <a:p>
            <a:pPr marL="742950" lvl="1" indent="-285750">
              <a:lnSpc>
                <a:spcPct val="150000"/>
              </a:lnSpc>
              <a:buFont typeface="Courier New" panose="02070309020205020404" pitchFamily="49" charset="0"/>
              <a:buChar char="o"/>
            </a:pPr>
            <a:r>
              <a:rPr lang="fr-FR" dirty="0" smtClean="0"/>
              <a:t>donc </a:t>
            </a:r>
            <a:r>
              <a:rPr lang="fr-FR" dirty="0"/>
              <a:t>une augmentation du courant, </a:t>
            </a:r>
            <a:endParaRPr lang="fr-FR" dirty="0" smtClean="0"/>
          </a:p>
          <a:p>
            <a:pPr marL="742950" lvl="1" indent="-285750">
              <a:lnSpc>
                <a:spcPct val="150000"/>
              </a:lnSpc>
              <a:buFont typeface="Courier New" panose="02070309020205020404" pitchFamily="49" charset="0"/>
              <a:buChar char="o"/>
            </a:pPr>
            <a:r>
              <a:rPr lang="fr-FR" dirty="0" smtClean="0"/>
              <a:t>qui </a:t>
            </a:r>
            <a:r>
              <a:rPr lang="fr-FR" dirty="0"/>
              <a:t>provoque une diminution de la résistance interne, </a:t>
            </a:r>
            <a:endParaRPr lang="fr-FR" dirty="0" smtClean="0"/>
          </a:p>
          <a:p>
            <a:pPr marL="742950" lvl="1" indent="-285750">
              <a:lnSpc>
                <a:spcPct val="150000"/>
              </a:lnSpc>
              <a:buFont typeface="Courier New" panose="02070309020205020404" pitchFamily="49" charset="0"/>
              <a:buChar char="o"/>
            </a:pPr>
            <a:r>
              <a:rPr lang="fr-FR" dirty="0" smtClean="0"/>
              <a:t>donc </a:t>
            </a:r>
            <a:r>
              <a:rPr lang="fr-FR" dirty="0"/>
              <a:t>une augmentation du courant, et ainsi de suite.</a:t>
            </a:r>
          </a:p>
          <a:p>
            <a:pPr marL="285750" indent="-285750">
              <a:lnSpc>
                <a:spcPct val="150000"/>
              </a:lnSpc>
              <a:buFont typeface="Arial" panose="020B0604020202020204" pitchFamily="34" charset="0"/>
              <a:buChar char="•"/>
            </a:pPr>
            <a:r>
              <a:rPr lang="fr-FR" dirty="0"/>
              <a:t>Ce phénomène, appelé emballement thermique, entraîne à terme une explosion de la </a:t>
            </a:r>
            <a:r>
              <a:rPr lang="fr-FR" dirty="0" smtClean="0"/>
              <a:t>batterie.</a:t>
            </a:r>
            <a:endParaRPr lang="fr-FR" dirty="0"/>
          </a:p>
        </p:txBody>
      </p:sp>
      <p:sp>
        <p:nvSpPr>
          <p:cNvPr id="5" name="Rectangle 4"/>
          <p:cNvSpPr/>
          <p:nvPr/>
        </p:nvSpPr>
        <p:spPr>
          <a:xfrm>
            <a:off x="4858577" y="536760"/>
            <a:ext cx="2474845" cy="369332"/>
          </a:xfrm>
          <a:prstGeom prst="rect">
            <a:avLst/>
          </a:prstGeom>
        </p:spPr>
        <p:txBody>
          <a:bodyPr wrap="none">
            <a:spAutoFit/>
          </a:bodyPr>
          <a:lstStyle/>
          <a:p>
            <a:r>
              <a:rPr lang="fr-FR" dirty="0"/>
              <a:t>Emballement thermique</a:t>
            </a:r>
          </a:p>
        </p:txBody>
      </p:sp>
    </p:spTree>
    <p:extLst>
      <p:ext uri="{BB962C8B-B14F-4D97-AF65-F5344CB8AC3E}">
        <p14:creationId xmlns:p14="http://schemas.microsoft.com/office/powerpoint/2010/main" val="15613163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3968598-90B4-A482-C864-C1E91C0E3F73}"/>
              </a:ext>
            </a:extLst>
          </p:cNvPr>
          <p:cNvSpPr txBox="1"/>
          <p:nvPr/>
        </p:nvSpPr>
        <p:spPr>
          <a:xfrm>
            <a:off x="254569" y="1553834"/>
            <a:ext cx="7735546"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buClr>
                <a:srgbClr val="000000"/>
              </a:buClr>
              <a:buSzPts val="1200"/>
              <a:tabLst>
                <a:tab pos="287020" algn="l"/>
              </a:tabLst>
            </a:pPr>
            <a:r>
              <a:rPr lang="fr-FR" sz="1800" spc="-50" dirty="0">
                <a:effectLst/>
                <a:ea typeface="Times New Roman" panose="02020603050405020304" pitchFamily="18" charset="0"/>
              </a:rPr>
              <a:t>Ces batteries sont actuellement, les seules utilisées sur avion </a:t>
            </a:r>
          </a:p>
          <a:p>
            <a:pPr lvl="0" algn="just">
              <a:lnSpc>
                <a:spcPct val="150000"/>
              </a:lnSpc>
              <a:buClr>
                <a:srgbClr val="000000"/>
              </a:buClr>
              <a:buSzPts val="1200"/>
              <a:tabLst>
                <a:tab pos="287020" algn="l"/>
              </a:tabLst>
            </a:pPr>
            <a:r>
              <a:rPr lang="fr-FR" sz="1800" b="1" u="none" strike="noStrike" spc="-50" dirty="0" smtClean="0">
                <a:effectLst/>
                <a:ea typeface="Times New Roman" panose="02020603050405020304" pitchFamily="18" charset="0"/>
                <a:cs typeface="Times New Roman" panose="02020603050405020304" pitchFamily="18" charset="0"/>
              </a:rPr>
              <a:t>DESCRIPTION DE LA BATTERIE (ELEMENT)</a:t>
            </a:r>
          </a:p>
          <a:p>
            <a:pPr indent="358775">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Elles sont de type </a:t>
            </a:r>
            <a:r>
              <a:rPr lang="fr-FR" sz="1800" b="1" dirty="0" smtClean="0">
                <a:solidFill>
                  <a:srgbClr val="000000"/>
                </a:solidFill>
                <a:effectLst/>
                <a:ea typeface="DejaVu Sans" panose="020B0603030804020204" pitchFamily="34" charset="0"/>
              </a:rPr>
              <a:t>cadmium nickel</a:t>
            </a:r>
            <a:r>
              <a:rPr lang="fr-FR" dirty="0">
                <a:solidFill>
                  <a:srgbClr val="000000"/>
                </a:solidFill>
                <a:ea typeface="DejaVu Sans" panose="020B0603030804020204" pitchFamily="34" charset="0"/>
              </a:rPr>
              <a:t> </a:t>
            </a:r>
            <a:r>
              <a:rPr lang="fr-FR" sz="1800" dirty="0" smtClean="0">
                <a:solidFill>
                  <a:srgbClr val="000000"/>
                </a:solidFill>
                <a:effectLst/>
                <a:ea typeface="DejaVu Sans" panose="020B0603030804020204" pitchFamily="34" charset="0"/>
              </a:rPr>
              <a:t>à grande réserve d’électrolyte.</a:t>
            </a:r>
          </a:p>
          <a:p>
            <a:pPr indent="358775">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L’isolement </a:t>
            </a:r>
            <a:r>
              <a:rPr lang="fr-FR" sz="1800" dirty="0">
                <a:solidFill>
                  <a:srgbClr val="000000"/>
                </a:solidFill>
                <a:effectLst/>
                <a:ea typeface="DejaVu Sans" panose="020B0603030804020204" pitchFamily="34" charset="0"/>
              </a:rPr>
              <a:t>électrique entre ces plaques de polarités opposées est assuré par des séparateurs composites, à base de fibres synthétiques.</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séparateur joue également le rôle de réservoir d’électrolyte entre les plaques</a:t>
            </a:r>
            <a:r>
              <a:rPr lang="fr-FR" sz="1800" dirty="0" smtClean="0">
                <a:solidFill>
                  <a:srgbClr val="000000"/>
                </a:solidFill>
                <a:effectLst/>
                <a:ea typeface="DejaVu Sans" panose="020B0603030804020204" pitchFamily="34" charset="0"/>
              </a:rPr>
              <a:t>;</a:t>
            </a:r>
          </a:p>
          <a:p>
            <a:pPr marL="285750" indent="-285750">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électrolyte </a:t>
            </a:r>
            <a:r>
              <a:rPr lang="fr-FR" sz="1800" dirty="0">
                <a:solidFill>
                  <a:srgbClr val="000000"/>
                </a:solidFill>
                <a:effectLst/>
                <a:ea typeface="DejaVu Sans" panose="020B0603030804020204" pitchFamily="34" charset="0"/>
              </a:rPr>
              <a:t>est une solution aqueuse d’hydroxyde de </a:t>
            </a:r>
            <a:r>
              <a:rPr lang="fr-FR" sz="1800" dirty="0" smtClean="0">
                <a:solidFill>
                  <a:srgbClr val="000000"/>
                </a:solidFill>
                <a:effectLst/>
                <a:ea typeface="DejaVu Sans" panose="020B0603030804020204" pitchFamily="34" charset="0"/>
              </a:rPr>
              <a:t>potassium.</a:t>
            </a:r>
            <a:endParaRPr lang="fr-FR" sz="1800" dirty="0">
              <a:solidFill>
                <a:srgbClr val="000000"/>
              </a:solidFill>
              <a:effectLst/>
              <a:ea typeface="DejaVu Sans" panose="020B0603030804020204" pitchFamily="34" charset="0"/>
            </a:endParaRPr>
          </a:p>
          <a:p>
            <a:pPr indent="358775">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couvercle est muni d’un bouchon soupape, qui permet le réajustement du niveau </a:t>
            </a:r>
            <a:r>
              <a:rPr lang="fr-FR" sz="1800" dirty="0" smtClean="0">
                <a:solidFill>
                  <a:srgbClr val="000000"/>
                </a:solidFill>
                <a:effectLst/>
                <a:ea typeface="DejaVu Sans" panose="020B0603030804020204" pitchFamily="34" charset="0"/>
              </a:rPr>
              <a:t>de l’électrolyte</a:t>
            </a:r>
            <a:r>
              <a:rPr lang="fr-FR" sz="1800" dirty="0">
                <a:solidFill>
                  <a:srgbClr val="000000"/>
                </a:solidFill>
                <a:effectLst/>
                <a:ea typeface="DejaVu Sans" panose="020B0603030804020204" pitchFamily="34" charset="0"/>
              </a:rPr>
              <a:t>, et assure l’évacuation des gaz en surcharge.</a:t>
            </a:r>
          </a:p>
        </p:txBody>
      </p:sp>
      <p:sp>
        <p:nvSpPr>
          <p:cNvPr id="4" name="ZoneTexte 3">
            <a:extLst>
              <a:ext uri="{FF2B5EF4-FFF2-40B4-BE49-F238E27FC236}">
                <a16:creationId xmlns:a16="http://schemas.microsoft.com/office/drawing/2014/main" id="{861AAB3B-B6BD-E9C5-0FC1-4D2F4A305FF2}"/>
              </a:ext>
            </a:extLst>
          </p:cNvPr>
          <p:cNvSpPr txBox="1"/>
          <p:nvPr/>
        </p:nvSpPr>
        <p:spPr>
          <a:xfrm>
            <a:off x="3592284" y="261258"/>
            <a:ext cx="404804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AUXILIAIRE D’ENERGIE</a:t>
            </a:r>
          </a:p>
        </p:txBody>
      </p:sp>
      <p:sp>
        <p:nvSpPr>
          <p:cNvPr id="6" name="ZoneTexte 5">
            <a:extLst>
              <a:ext uri="{FF2B5EF4-FFF2-40B4-BE49-F238E27FC236}">
                <a16:creationId xmlns:a16="http://schemas.microsoft.com/office/drawing/2014/main" id="{56CF5FA3-EB50-123C-F11B-1D5373D276A7}"/>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pic>
        <p:nvPicPr>
          <p:cNvPr id="1028" name="Picture 4" descr="Batterie Nickel-cadmium Pour Avion,24v,40ah,20gnc40 - Buy Batterie D'avion  Ni-cd,Batterie Rechargeable Ni-cd,Batterie Nickel-cadmium Pour Avion  Product on Alibaba.com">
            <a:extLst>
              <a:ext uri="{FF2B5EF4-FFF2-40B4-BE49-F238E27FC236}">
                <a16:creationId xmlns:a16="http://schemas.microsoft.com/office/drawing/2014/main" id="{FAB243BA-2128-28F0-3E4A-D6A588E3FC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25" b="12756"/>
          <a:stretch/>
        </p:blipFill>
        <p:spPr bwMode="auto">
          <a:xfrm>
            <a:off x="8180712" y="2166258"/>
            <a:ext cx="3666337" cy="275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642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E3C2093-D905-2A55-E3AC-CC37E2932CC2}"/>
              </a:ext>
            </a:extLst>
          </p:cNvPr>
          <p:cNvSpPr txBox="1"/>
          <p:nvPr/>
        </p:nvSpPr>
        <p:spPr>
          <a:xfrm>
            <a:off x="276339" y="1560481"/>
            <a:ext cx="11467641" cy="46198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ct val="150000"/>
              </a:lnSpc>
              <a:buClr>
                <a:srgbClr val="000000"/>
              </a:buClr>
              <a:buSzPts val="1200"/>
              <a:tabLst>
                <a:tab pos="287020" algn="l"/>
              </a:tabLst>
            </a:pPr>
            <a:r>
              <a:rPr lang="fr-FR" sz="1800" b="1" u="none" strike="noStrike" spc="-50" dirty="0">
                <a:effectLst/>
                <a:ea typeface="Times New Roman" panose="02020603050405020304" pitchFamily="18" charset="0"/>
                <a:cs typeface="Times New Roman" panose="02020603050405020304" pitchFamily="18" charset="0"/>
              </a:rPr>
              <a:t>AVANTAGES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Faible résistance interne, du 1/10 au </a:t>
            </a:r>
            <a:r>
              <a:rPr lang="fr-FR" sz="1800" u="none" strike="noStrike" spc="-50" dirty="0" smtClean="0">
                <a:effectLst/>
                <a:ea typeface="Times New Roman" panose="02020603050405020304" pitchFamily="18" charset="0"/>
                <a:cs typeface="Times New Roman" panose="02020603050405020304" pitchFamily="18" charset="0"/>
              </a:rPr>
              <a:t>1/100</a:t>
            </a:r>
            <a:r>
              <a:rPr lang="fr-FR" sz="1800" i="0" u="none" strike="noStrike" spc="-50" dirty="0" smtClean="0">
                <a:effectLst/>
                <a:latin typeface="+mj-lt"/>
                <a:ea typeface="Cambria Math" panose="02040503050406030204" pitchFamily="18" charset="0"/>
                <a:cs typeface="Times New Roman" panose="02020603050405020304" pitchFamily="18" charset="0"/>
              </a:rPr>
              <a:t>Ω (</a:t>
            </a:r>
            <a:r>
              <a:rPr lang="fr-FR" sz="1800" u="none" strike="noStrike" spc="-50" dirty="0" smtClean="0">
                <a:effectLst/>
                <a:ea typeface="Times New Roman" panose="02020603050405020304" pitchFamily="18" charset="0"/>
                <a:cs typeface="Times New Roman" panose="02020603050405020304" pitchFamily="18" charset="0"/>
              </a:rPr>
              <a:t>grande </a:t>
            </a:r>
            <a:r>
              <a:rPr lang="fr-FR" sz="1800" spc="-50" dirty="0">
                <a:effectLst/>
                <a:ea typeface="Times New Roman" panose="02020603050405020304" pitchFamily="18" charset="0"/>
              </a:rPr>
              <a:t>puissance, sous une tension relativement </a:t>
            </a:r>
            <a:r>
              <a:rPr lang="fr-FR" sz="1800" spc="-50" dirty="0" smtClean="0">
                <a:effectLst/>
                <a:ea typeface="Times New Roman" panose="02020603050405020304" pitchFamily="18" charset="0"/>
              </a:rPr>
              <a:t>stable).</a:t>
            </a:r>
            <a:endParaRPr lang="fr-FR" sz="1800" spc="-50" dirty="0">
              <a:effectLst/>
              <a:ea typeface="Times New Roman" panose="02020603050405020304" pitchFamily="18" charset="0"/>
            </a:endParaRP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Possibilité de fonctionnement à basse et haute températures, - 40° à + 50°</a:t>
            </a:r>
          </a:p>
          <a:p>
            <a:pPr marL="342900" lvl="0" indent="-342900" algn="l">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Bonne aptitude à une charge et décharge à intensité </a:t>
            </a:r>
            <a:r>
              <a:rPr lang="fr-FR" sz="1800" u="none" strike="noStrike" spc="-50" dirty="0" smtClean="0">
                <a:effectLst/>
                <a:ea typeface="Times New Roman" panose="02020603050405020304" pitchFamily="18" charset="0"/>
                <a:cs typeface="Times New Roman" panose="02020603050405020304" pitchFamily="18" charset="0"/>
              </a:rPr>
              <a:t>élevée.</a:t>
            </a:r>
            <a:endParaRPr lang="fr-FR" sz="1800" u="none" strike="noStrike" spc="-50" dirty="0">
              <a:effectLst/>
              <a:ea typeface="Times New Roman" panose="02020603050405020304" pitchFamily="18" charset="0"/>
              <a:cs typeface="Times New Roman" panose="02020603050405020304" pitchFamily="18" charset="0"/>
            </a:endParaRP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Stockage sans dommage, quel que soit l’état de charge.</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Coffre métallique, donc robuste.</a:t>
            </a:r>
          </a:p>
          <a:p>
            <a:pPr lvl="0" algn="ctr">
              <a:lnSpc>
                <a:spcPct val="150000"/>
              </a:lnSpc>
              <a:buClr>
                <a:srgbClr val="000000"/>
              </a:buClr>
              <a:buSzPts val="1200"/>
              <a:tabLst>
                <a:tab pos="291465" algn="l"/>
              </a:tabLst>
            </a:pPr>
            <a:r>
              <a:rPr lang="fr-FR" sz="1800" b="1" u="none" strike="noStrike" spc="-50" dirty="0">
                <a:effectLst/>
                <a:ea typeface="Times New Roman" panose="02020603050405020304" pitchFamily="18" charset="0"/>
                <a:cs typeface="Times New Roman" panose="02020603050405020304" pitchFamily="18" charset="0"/>
              </a:rPr>
              <a:t>INCONVENIENTS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FEM par élément 1,2 v (20 éléments en série pour une batterie de 24 v) </a:t>
            </a:r>
            <a:r>
              <a:rPr lang="fr-FR" sz="1800" spc="-50" dirty="0">
                <a:effectLst/>
                <a:ea typeface="Times New Roman" panose="02020603050405020304" pitchFamily="18" charset="0"/>
              </a:rPr>
              <a:t>(2 v pour un élément au Pb)</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Pas de contrôle de l’état de charge par mesure de la densité, celle-ci se maintenant constante.</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Des séparateurs en mauvais état peuvent entraîner un emballement thermique, si la tension d’alimentation non conforme engendre un courant de charge élevé.</a:t>
            </a:r>
            <a:endParaRPr lang="fr-FR" dirty="0"/>
          </a:p>
        </p:txBody>
      </p:sp>
      <p:sp>
        <p:nvSpPr>
          <p:cNvPr id="2" name="ZoneTexte 1">
            <a:extLst>
              <a:ext uri="{FF2B5EF4-FFF2-40B4-BE49-F238E27FC236}">
                <a16:creationId xmlns:a16="http://schemas.microsoft.com/office/drawing/2014/main" id="{6436315E-2A90-32BD-3489-502A8D4B4FF8}"/>
              </a:ext>
            </a:extLst>
          </p:cNvPr>
          <p:cNvSpPr txBox="1"/>
          <p:nvPr/>
        </p:nvSpPr>
        <p:spPr>
          <a:xfrm>
            <a:off x="2696378" y="4071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3" name="ZoneTexte 2">
            <a:extLst>
              <a:ext uri="{FF2B5EF4-FFF2-40B4-BE49-F238E27FC236}">
                <a16:creationId xmlns:a16="http://schemas.microsoft.com/office/drawing/2014/main" id="{0795EBB4-19BB-D8D8-0248-E069B30F3043}"/>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spTree>
    <p:extLst>
      <p:ext uri="{BB962C8B-B14F-4D97-AF65-F5344CB8AC3E}">
        <p14:creationId xmlns:p14="http://schemas.microsoft.com/office/powerpoint/2010/main" val="569498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436992" y="2292813"/>
            <a:ext cx="7151761" cy="3336800"/>
          </a:xfrm>
          <a:prstGeom prst="rect">
            <a:avLst/>
          </a:prstGeom>
        </p:spPr>
      </p:pic>
      <p:sp>
        <p:nvSpPr>
          <p:cNvPr id="4" name="Rectangle 3"/>
          <p:cNvSpPr/>
          <p:nvPr/>
        </p:nvSpPr>
        <p:spPr>
          <a:xfrm>
            <a:off x="364176" y="932927"/>
            <a:ext cx="1152302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Que </a:t>
            </a:r>
            <a:r>
              <a:rPr lang="fr-FR" dirty="0"/>
              <a:t>les générateurs soient une batterie ou une machine </a:t>
            </a:r>
            <a:r>
              <a:rPr lang="fr-FR" dirty="0" smtClean="0"/>
              <a:t>tournante, </a:t>
            </a:r>
            <a:r>
              <a:rPr lang="fr-FR" dirty="0"/>
              <a:t>ils présentent tous une résistance interne (r) s'opposant plus ou moins à la circulation du courant interne qui les traverse.</a:t>
            </a:r>
          </a:p>
          <a:p>
            <a:r>
              <a:rPr lang="fr-FR" dirty="0" smtClean="0"/>
              <a:t>Cette </a:t>
            </a:r>
            <a:r>
              <a:rPr lang="fr-FR" dirty="0"/>
              <a:t>résistance interne influe sur la valeur de la tension U que fournit le générateur lorsqu'il est connecté à un circuit externe.</a:t>
            </a:r>
          </a:p>
        </p:txBody>
      </p:sp>
      <p:sp>
        <p:nvSpPr>
          <p:cNvPr id="5" name="Rectangle 4"/>
          <p:cNvSpPr/>
          <p:nvPr/>
        </p:nvSpPr>
        <p:spPr>
          <a:xfrm>
            <a:off x="4367225" y="404038"/>
            <a:ext cx="3457550" cy="369332"/>
          </a:xfrm>
          <a:prstGeom prst="rect">
            <a:avLst/>
          </a:prstGeom>
        </p:spPr>
        <p:txBody>
          <a:bodyPr wrap="none">
            <a:spAutoFit/>
          </a:bodyPr>
          <a:lstStyle/>
          <a:p>
            <a:r>
              <a:rPr lang="fr-FR" dirty="0"/>
              <a:t>Résistance interne des générateurs</a:t>
            </a:r>
          </a:p>
        </p:txBody>
      </p:sp>
      <p:sp>
        <p:nvSpPr>
          <p:cNvPr id="7" name="Rectangle 6"/>
          <p:cNvSpPr/>
          <p:nvPr/>
        </p:nvSpPr>
        <p:spPr>
          <a:xfrm>
            <a:off x="364176" y="5789170"/>
            <a:ext cx="11606151" cy="7386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l'extérieur du générateur, on ne retrouve plus la FEM E, mais une tension (tension charge U) égale à E </a:t>
            </a:r>
            <a:r>
              <a:rPr lang="fr-FR" dirty="0" smtClean="0"/>
              <a:t>– u</a:t>
            </a:r>
          </a:p>
          <a:p>
            <a:pPr algn="ctr"/>
            <a:r>
              <a:rPr lang="fr-FR" sz="2400" b="1" dirty="0" smtClean="0"/>
              <a:t>E </a:t>
            </a:r>
            <a:r>
              <a:rPr lang="fr-FR" sz="2400" b="1" dirty="0"/>
              <a:t>- ri.</a:t>
            </a:r>
          </a:p>
        </p:txBody>
      </p:sp>
    </p:spTree>
    <p:extLst>
      <p:ext uri="{BB962C8B-B14F-4D97-AF65-F5344CB8AC3E}">
        <p14:creationId xmlns:p14="http://schemas.microsoft.com/office/powerpoint/2010/main" val="1643917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C4058FCA-B7F8-58E3-8D34-E06C0B34D4D7}"/>
                  </a:ext>
                </a:extLst>
              </p:cNvPr>
              <p:cNvSpPr txBox="1"/>
              <p:nvPr/>
            </p:nvSpPr>
            <p:spPr>
              <a:xfrm>
                <a:off x="838200" y="4005855"/>
                <a:ext cx="10274300" cy="200958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n </a:t>
                </a:r>
                <a:r>
                  <a:rPr lang="fr-FR" dirty="0"/>
                  <a:t>éléments générateurs, chacun développe une FEM e</a:t>
                </a:r>
              </a:p>
              <a:p>
                <a:pPr algn="ctr"/>
                <a:r>
                  <a:rPr lang="fr-FR" b="1" dirty="0"/>
                  <a:t>E=ne</a:t>
                </a:r>
              </a:p>
              <a:p>
                <a:r>
                  <a:rPr lang="fr-FR" dirty="0"/>
                  <a:t>r la résistance interne de chaque générateur</a:t>
                </a:r>
              </a:p>
              <a:p>
                <a:r>
                  <a:rPr lang="fr-FR" dirty="0"/>
                  <a:t>R la résistance du circuit d’utilisation</a:t>
                </a:r>
              </a:p>
              <a:p>
                <a:r>
                  <a:rPr lang="fr-FR" dirty="0"/>
                  <a:t>Le courant débité est donné par la relation (Loi d’Ohm) : </a:t>
                </a:r>
                <a:endParaRPr lang="fr-FR" dirty="0" smtClean="0"/>
              </a:p>
              <a:p>
                <a:pPr/>
                <a14:m>
                  <m:oMathPara xmlns:m="http://schemas.openxmlformats.org/officeDocument/2006/math">
                    <m:oMathParaPr>
                      <m:jc m:val="centerGroup"/>
                    </m:oMathParaPr>
                    <m:oMath xmlns:m="http://schemas.openxmlformats.org/officeDocument/2006/math">
                      <m:r>
                        <a:rPr lang="fr-FR" sz="2000" b="1" i="1" dirty="0" smtClean="0">
                          <a:latin typeface="Cambria Math" panose="02040503050406030204" pitchFamily="18" charset="0"/>
                        </a:rPr>
                        <m:t>𝑰</m:t>
                      </m:r>
                      <m:r>
                        <a:rPr lang="fr-FR" sz="2000" b="1" i="1" dirty="0" smtClean="0">
                          <a:latin typeface="Cambria Math" panose="02040503050406030204" pitchFamily="18" charset="0"/>
                        </a:rPr>
                        <m:t>=</m:t>
                      </m:r>
                      <m:f>
                        <m:fPr>
                          <m:ctrlPr>
                            <a:rPr lang="fr-FR" sz="2000" b="1" i="1" dirty="0" smtClean="0">
                              <a:latin typeface="Cambria Math" panose="02040503050406030204" pitchFamily="18" charset="0"/>
                            </a:rPr>
                          </m:ctrlPr>
                        </m:fPr>
                        <m:num>
                          <m:r>
                            <a:rPr lang="de-DE" sz="2000" b="1" i="1" dirty="0" smtClean="0">
                              <a:latin typeface="Cambria Math" panose="02040503050406030204" pitchFamily="18" charset="0"/>
                            </a:rPr>
                            <m:t>𝒏𝒆</m:t>
                          </m:r>
                        </m:num>
                        <m:den>
                          <m:r>
                            <a:rPr lang="de-DE" sz="2000" b="1" i="1" dirty="0" smtClean="0">
                              <a:latin typeface="Cambria Math" panose="02040503050406030204" pitchFamily="18" charset="0"/>
                            </a:rPr>
                            <m:t>𝑹</m:t>
                          </m:r>
                          <m:r>
                            <a:rPr lang="de-DE" sz="2000" b="1" i="1" dirty="0" smtClean="0">
                              <a:latin typeface="Cambria Math" panose="02040503050406030204" pitchFamily="18" charset="0"/>
                            </a:rPr>
                            <m:t>+</m:t>
                          </m:r>
                          <m:r>
                            <a:rPr lang="de-DE" sz="2000" b="1" i="1" dirty="0" smtClean="0">
                              <a:latin typeface="Cambria Math" panose="02040503050406030204" pitchFamily="18" charset="0"/>
                            </a:rPr>
                            <m:t>𝒏𝒓</m:t>
                          </m:r>
                        </m:den>
                      </m:f>
                    </m:oMath>
                  </m:oMathPara>
                </a14:m>
                <a:endParaRPr lang="fr-FR" sz="2000" b="1" dirty="0"/>
              </a:p>
            </p:txBody>
          </p:sp>
        </mc:Choice>
        <mc:Fallback xmlns="">
          <p:sp>
            <p:nvSpPr>
              <p:cNvPr id="11" name="ZoneTexte 10">
                <a:extLst>
                  <a:ext uri="{FF2B5EF4-FFF2-40B4-BE49-F238E27FC236}">
                    <a16:creationId xmlns:a16="http://schemas.microsoft.com/office/drawing/2014/main" id="{C4058FCA-B7F8-58E3-8D34-E06C0B34D4D7}"/>
                  </a:ext>
                </a:extLst>
              </p:cNvPr>
              <p:cNvSpPr txBox="1">
                <a:spLocks noRot="1" noChangeAspect="1" noMove="1" noResize="1" noEditPoints="1" noAdjustHandles="1" noChangeArrowheads="1" noChangeShapeType="1" noTextEdit="1"/>
              </p:cNvSpPr>
              <p:nvPr/>
            </p:nvSpPr>
            <p:spPr>
              <a:xfrm>
                <a:off x="838200" y="4005855"/>
                <a:ext cx="10274300" cy="2009589"/>
              </a:xfrm>
              <a:prstGeom prst="rect">
                <a:avLst/>
              </a:prstGeom>
              <a:blipFill>
                <a:blip r:embed="rId2"/>
                <a:stretch>
                  <a:fillRect l="-474" t="-120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13" name="Image 12">
            <a:extLst>
              <a:ext uri="{FF2B5EF4-FFF2-40B4-BE49-F238E27FC236}">
                <a16:creationId xmlns:a16="http://schemas.microsoft.com/office/drawing/2014/main" id="{DF4D8B3C-680A-1FC3-4472-36459618123D}"/>
              </a:ext>
            </a:extLst>
          </p:cNvPr>
          <p:cNvPicPr>
            <a:picLocks noChangeAspect="1"/>
          </p:cNvPicPr>
          <p:nvPr/>
        </p:nvPicPr>
        <p:blipFill>
          <a:blip r:embed="rId3"/>
          <a:stretch>
            <a:fillRect/>
          </a:stretch>
        </p:blipFill>
        <p:spPr>
          <a:xfrm>
            <a:off x="3748202" y="1254127"/>
            <a:ext cx="4823955" cy="2481288"/>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2" name="Rectangle 1"/>
          <p:cNvSpPr/>
          <p:nvPr/>
        </p:nvSpPr>
        <p:spPr>
          <a:xfrm>
            <a:off x="5025901" y="683705"/>
            <a:ext cx="2476319" cy="369332"/>
          </a:xfrm>
          <a:prstGeom prst="rect">
            <a:avLst/>
          </a:prstGeom>
        </p:spPr>
        <p:txBody>
          <a:bodyPr wrap="none">
            <a:spAutoFit/>
          </a:bodyPr>
          <a:lstStyle/>
          <a:p>
            <a:r>
              <a:rPr lang="fr-FR" b="1" dirty="0"/>
              <a:t>GROUPEMENT EN SERIE</a:t>
            </a:r>
          </a:p>
        </p:txBody>
      </p:sp>
    </p:spTree>
    <p:extLst>
      <p:ext uri="{BB962C8B-B14F-4D97-AF65-F5344CB8AC3E}">
        <p14:creationId xmlns:p14="http://schemas.microsoft.com/office/powerpoint/2010/main" val="5556323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0AFBDD6-2191-6A13-88AE-2FF4AB3CF0B4}"/>
                  </a:ext>
                </a:extLst>
              </p:cNvPr>
              <p:cNvSpPr txBox="1"/>
              <p:nvPr/>
            </p:nvSpPr>
            <p:spPr>
              <a:xfrm>
                <a:off x="615950" y="2981973"/>
                <a:ext cx="8115300" cy="200939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fr-FR" dirty="0" smtClean="0"/>
                  <a:t>La </a:t>
                </a:r>
                <a:r>
                  <a:rPr lang="fr-FR" dirty="0"/>
                  <a:t>FEM du groupement est celle d’un élément (e).</a:t>
                </a:r>
              </a:p>
              <a:p>
                <a:pPr>
                  <a:lnSpc>
                    <a:spcPct val="200000"/>
                  </a:lnSpc>
                </a:pPr>
                <a:r>
                  <a:rPr lang="fr-FR" dirty="0"/>
                  <a:t>La résistance équivalente du groupement générateur </a:t>
                </a:r>
                <a:r>
                  <a:rPr lang="fr-FR" dirty="0" smtClean="0"/>
                  <a:t> est : </a:t>
                </a:r>
                <a:r>
                  <a:rPr lang="fr-FR" dirty="0" err="1" smtClean="0"/>
                  <a:t>R</a:t>
                </a:r>
                <a:r>
                  <a:rPr lang="fr-FR" baseline="-25000" dirty="0" err="1" smtClean="0"/>
                  <a:t>eq</a:t>
                </a:r>
                <a:r>
                  <a:rPr lang="fr-FR" dirty="0" smtClean="0"/>
                  <a:t>=r/n</a:t>
                </a:r>
                <a:endParaRPr lang="fr-FR" dirty="0"/>
              </a:p>
              <a:p>
                <a:pPr>
                  <a:lnSpc>
                    <a:spcPct val="200000"/>
                  </a:lnSpc>
                </a:pPr>
                <a:r>
                  <a:rPr lang="fr-FR" dirty="0"/>
                  <a:t>Le courant débité par le groupe est donné par la relation : </a:t>
                </a:r>
                <a14:m>
                  <m:oMath xmlns:m="http://schemas.openxmlformats.org/officeDocument/2006/math">
                    <m:r>
                      <a:rPr lang="fr-FR" sz="1800" i="1" dirty="0" smtClean="0">
                        <a:latin typeface="Cambria Math" panose="02040503050406030204" pitchFamily="18" charset="0"/>
                      </a:rPr>
                      <m:t>𝐼</m:t>
                    </m:r>
                    <m:r>
                      <a:rPr lang="fr-FR" sz="1800" i="1" dirty="0" smtClean="0">
                        <a:latin typeface="Cambria Math" panose="02040503050406030204" pitchFamily="18" charset="0"/>
                      </a:rPr>
                      <m:t>=</m:t>
                    </m:r>
                    <m:f>
                      <m:fPr>
                        <m:ctrlPr>
                          <a:rPr lang="fr-FR" sz="1800" i="1" dirty="0" smtClean="0">
                            <a:latin typeface="Cambria Math" panose="02040503050406030204" pitchFamily="18" charset="0"/>
                          </a:rPr>
                        </m:ctrlPr>
                      </m:fPr>
                      <m:num>
                        <m:r>
                          <a:rPr lang="de-DE" sz="1800" b="0" i="1" dirty="0" smtClean="0">
                            <a:latin typeface="Cambria Math" panose="02040503050406030204" pitchFamily="18" charset="0"/>
                          </a:rPr>
                          <m:t>𝑒</m:t>
                        </m:r>
                      </m:num>
                      <m:den>
                        <m:r>
                          <a:rPr lang="de-DE" sz="1800" b="0" i="1" dirty="0" smtClean="0">
                            <a:latin typeface="Cambria Math" panose="02040503050406030204" pitchFamily="18" charset="0"/>
                          </a:rPr>
                          <m:t>𝑅</m:t>
                        </m:r>
                        <m:r>
                          <a:rPr lang="de-DE" sz="1800" b="0" i="1" dirty="0" smtClean="0">
                            <a:latin typeface="Cambria Math" panose="02040503050406030204" pitchFamily="18" charset="0"/>
                          </a:rPr>
                          <m:t>+</m:t>
                        </m:r>
                        <m:r>
                          <a:rPr lang="de-DE" sz="1800" b="0" i="1" dirty="0" smtClean="0">
                            <a:latin typeface="Cambria Math" panose="02040503050406030204" pitchFamily="18" charset="0"/>
                          </a:rPr>
                          <m:t>𝑟</m:t>
                        </m:r>
                        <m:r>
                          <a:rPr lang="de-DE" sz="1800" b="0" i="1" dirty="0" smtClean="0">
                            <a:latin typeface="Cambria Math" panose="02040503050406030204" pitchFamily="18" charset="0"/>
                          </a:rPr>
                          <m:t>/</m:t>
                        </m:r>
                        <m:r>
                          <a:rPr lang="de-DE" sz="1800" b="0" i="1" dirty="0" smtClean="0">
                            <a:latin typeface="Cambria Math" panose="02040503050406030204" pitchFamily="18" charset="0"/>
                          </a:rPr>
                          <m:t>𝑛</m:t>
                        </m:r>
                      </m:den>
                    </m:f>
                  </m:oMath>
                </a14:m>
                <a:endParaRPr lang="fr-FR" dirty="0"/>
              </a:p>
            </p:txBody>
          </p:sp>
        </mc:Choice>
        <mc:Fallback xmlns="">
          <p:sp>
            <p:nvSpPr>
              <p:cNvPr id="5" name="ZoneTexte 4">
                <a:extLst>
                  <a:ext uri="{FF2B5EF4-FFF2-40B4-BE49-F238E27FC236}">
                    <a16:creationId xmlns:a16="http://schemas.microsoft.com/office/drawing/2014/main" id="{E0AFBDD6-2191-6A13-88AE-2FF4AB3CF0B4}"/>
                  </a:ext>
                </a:extLst>
              </p:cNvPr>
              <p:cNvSpPr txBox="1">
                <a:spLocks noRot="1" noChangeAspect="1" noMove="1" noResize="1" noEditPoints="1" noAdjustHandles="1" noChangeArrowheads="1" noChangeShapeType="1" noTextEdit="1"/>
              </p:cNvSpPr>
              <p:nvPr/>
            </p:nvSpPr>
            <p:spPr>
              <a:xfrm>
                <a:off x="615950" y="2981973"/>
                <a:ext cx="8115300" cy="2009396"/>
              </a:xfrm>
              <a:prstGeom prst="rect">
                <a:avLst/>
              </a:prstGeom>
              <a:blipFill>
                <a:blip r:embed="rId2"/>
                <a:stretch>
                  <a:fillRect l="-52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7" name="Image 6">
            <a:extLst>
              <a:ext uri="{FF2B5EF4-FFF2-40B4-BE49-F238E27FC236}">
                <a16:creationId xmlns:a16="http://schemas.microsoft.com/office/drawing/2014/main" id="{40C2F6F7-0765-E6FF-3D83-A85F8A40A109}"/>
              </a:ext>
            </a:extLst>
          </p:cNvPr>
          <p:cNvPicPr>
            <a:picLocks noChangeAspect="1"/>
          </p:cNvPicPr>
          <p:nvPr/>
        </p:nvPicPr>
        <p:blipFill>
          <a:blip r:embed="rId3"/>
          <a:stretch>
            <a:fillRect/>
          </a:stretch>
        </p:blipFill>
        <p:spPr>
          <a:xfrm>
            <a:off x="9222352" y="1690688"/>
            <a:ext cx="2789695" cy="3975315"/>
          </a:xfrm>
          <a:prstGeom prst="rect">
            <a:avLst/>
          </a:prstGeom>
        </p:spPr>
      </p:pic>
      <p:sp>
        <p:nvSpPr>
          <p:cNvPr id="6" name="ZoneTexte 5">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8" name="Rectangle 7"/>
          <p:cNvSpPr/>
          <p:nvPr/>
        </p:nvSpPr>
        <p:spPr>
          <a:xfrm>
            <a:off x="4995401" y="597931"/>
            <a:ext cx="2986459" cy="369332"/>
          </a:xfrm>
          <a:prstGeom prst="rect">
            <a:avLst/>
          </a:prstGeom>
        </p:spPr>
        <p:txBody>
          <a:bodyPr wrap="none">
            <a:spAutoFit/>
          </a:bodyPr>
          <a:lstStyle/>
          <a:p>
            <a:r>
              <a:rPr lang="fr-FR" b="1" dirty="0" smtClean="0"/>
              <a:t>GROUPEMENT </a:t>
            </a:r>
            <a:r>
              <a:rPr lang="fr-FR" b="1" dirty="0"/>
              <a:t>EN PARALLELE</a:t>
            </a:r>
          </a:p>
        </p:txBody>
      </p:sp>
    </p:spTree>
    <p:extLst>
      <p:ext uri="{BB962C8B-B14F-4D97-AF65-F5344CB8AC3E}">
        <p14:creationId xmlns:p14="http://schemas.microsoft.com/office/powerpoint/2010/main" val="33705772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C415D56-0B22-1067-5460-336BF438C3B3}"/>
              </a:ext>
            </a:extLst>
          </p:cNvPr>
          <p:cNvPicPr>
            <a:picLocks noGrp="1" noChangeAspect="1"/>
          </p:cNvPicPr>
          <p:nvPr>
            <p:ph idx="1"/>
          </p:nvPr>
        </p:nvPicPr>
        <p:blipFill>
          <a:blip r:embed="rId2"/>
          <a:stretch>
            <a:fillRect/>
          </a:stretch>
        </p:blipFill>
        <p:spPr>
          <a:xfrm>
            <a:off x="1641349" y="1661395"/>
            <a:ext cx="8183105" cy="1629515"/>
          </a:xfrm>
        </p:spPr>
      </p:pic>
      <p:sp>
        <p:nvSpPr>
          <p:cNvPr id="9" name="ZoneTexte 8">
            <a:extLst>
              <a:ext uri="{FF2B5EF4-FFF2-40B4-BE49-F238E27FC236}">
                <a16:creationId xmlns:a16="http://schemas.microsoft.com/office/drawing/2014/main" id="{D2DDBBF8-3FD1-978A-9130-2853435A6B69}"/>
              </a:ext>
            </a:extLst>
          </p:cNvPr>
          <p:cNvSpPr txBox="1"/>
          <p:nvPr/>
        </p:nvSpPr>
        <p:spPr>
          <a:xfrm>
            <a:off x="1209100" y="3937841"/>
            <a:ext cx="904760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lgn="just"/>
            <a:r>
              <a:rPr lang="fr-FR" b="1" spc="-50" dirty="0">
                <a:ea typeface="Times New Roman" panose="02020603050405020304" pitchFamily="18" charset="0"/>
                <a:cs typeface="Times New Roman" panose="02020603050405020304" pitchFamily="18" charset="0"/>
              </a:rPr>
              <a:t>COUPLAGE DES BATTERIES</a:t>
            </a:r>
          </a:p>
          <a:p>
            <a:pPr marL="304800" indent="-1295400" algn="just"/>
            <a:r>
              <a:rPr lang="fr-FR" spc="-50" dirty="0">
                <a:ea typeface="Times New Roman" panose="02020603050405020304" pitchFamily="18" charset="0"/>
              </a:rPr>
              <a:t>En série ou en parallèle selon le type d’avion.</a:t>
            </a:r>
          </a:p>
          <a:p>
            <a:pPr lvl="0" algn="just">
              <a:buClr>
                <a:srgbClr val="000000"/>
              </a:buClr>
              <a:buSzPts val="1200"/>
              <a:tabLst>
                <a:tab pos="282575" algn="l"/>
              </a:tabLst>
            </a:pPr>
            <a:endParaRPr lang="fr-FR" sz="1800" u="none" strike="noStrike" spc="-50" dirty="0" smtClean="0">
              <a:effectLst/>
              <a:ea typeface="Times New Roman" panose="02020603050405020304" pitchFamily="18" charset="0"/>
              <a:cs typeface="Times New Roman" panose="02020603050405020304" pitchFamily="18" charset="0"/>
            </a:endParaRPr>
          </a:p>
          <a:p>
            <a:pPr lvl="0" algn="just">
              <a:buClr>
                <a:srgbClr val="000000"/>
              </a:buClr>
              <a:buSzPts val="1200"/>
              <a:tabLst>
                <a:tab pos="282575" algn="l"/>
              </a:tabLst>
            </a:pPr>
            <a:r>
              <a:rPr lang="fr-FR" sz="1800" b="1" u="none" strike="noStrike" spc="-50" dirty="0" smtClean="0">
                <a:effectLst/>
                <a:ea typeface="Times New Roman" panose="02020603050405020304" pitchFamily="18" charset="0"/>
                <a:cs typeface="Times New Roman" panose="02020603050405020304" pitchFamily="18" charset="0"/>
              </a:rPr>
              <a:t>CAPACITE </a:t>
            </a:r>
            <a:r>
              <a:rPr lang="fr-FR" sz="1800" b="1" u="none" strike="noStrike" spc="-50" dirty="0">
                <a:effectLst/>
                <a:ea typeface="Times New Roman" panose="02020603050405020304" pitchFamily="18" charset="0"/>
                <a:cs typeface="Times New Roman" panose="02020603050405020304" pitchFamily="18" charset="0"/>
              </a:rPr>
              <a:t>DE LA BATTERIE</a:t>
            </a:r>
          </a:p>
          <a:p>
            <a:pPr marL="304800" indent="-1295400" algn="just"/>
            <a:r>
              <a:rPr lang="fr-FR" sz="1800" spc="-50" dirty="0">
                <a:effectLst/>
                <a:ea typeface="Times New Roman" panose="02020603050405020304" pitchFamily="18" charset="0"/>
              </a:rPr>
              <a:t>C’est la quantité d’électricité que la batterie peut fournir pendant l’opération de décharge.</a:t>
            </a:r>
          </a:p>
          <a:p>
            <a:pPr marL="304800" indent="-1295400" algn="just"/>
            <a:r>
              <a:rPr lang="fr-FR" sz="1800" spc="-50" dirty="0">
                <a:effectLst/>
                <a:ea typeface="Times New Roman" panose="02020603050405020304" pitchFamily="18" charset="0"/>
              </a:rPr>
              <a:t>Elle s’exprime en </a:t>
            </a:r>
            <a:r>
              <a:rPr lang="fr-FR" sz="1800" spc="-50" dirty="0" smtClean="0">
                <a:effectLst/>
                <a:ea typeface="Times New Roman" panose="02020603050405020304" pitchFamily="18" charset="0"/>
              </a:rPr>
              <a:t>(</a:t>
            </a:r>
            <a:r>
              <a:rPr lang="fr-FR" sz="1800" b="1" spc="-50" dirty="0">
                <a:effectLst/>
                <a:ea typeface="Times New Roman" panose="02020603050405020304" pitchFamily="18" charset="0"/>
              </a:rPr>
              <a:t>ampère </a:t>
            </a:r>
            <a:r>
              <a:rPr lang="fr-FR" sz="1800" b="1" spc="-50" dirty="0" smtClean="0">
                <a:effectLst/>
                <a:ea typeface="Times New Roman" panose="02020603050405020304" pitchFamily="18" charset="0"/>
              </a:rPr>
              <a:t>heure: </a:t>
            </a:r>
            <a:r>
              <a:rPr lang="fr-FR" b="1" spc="-50" dirty="0">
                <a:ea typeface="Times New Roman" panose="02020603050405020304" pitchFamily="18" charset="0"/>
              </a:rPr>
              <a:t>Ah</a:t>
            </a:r>
            <a:r>
              <a:rPr lang="fr-FR" spc="-50" dirty="0">
                <a:ea typeface="Times New Roman" panose="02020603050405020304" pitchFamily="18" charset="0"/>
              </a:rPr>
              <a:t> ).</a:t>
            </a:r>
            <a:endParaRPr lang="fr-FR" sz="1800" spc="-50" dirty="0">
              <a:effectLst/>
              <a:ea typeface="Times New Roman" panose="02020603050405020304" pitchFamily="18" charset="0"/>
            </a:endParaRPr>
          </a:p>
        </p:txBody>
      </p:sp>
      <p:sp>
        <p:nvSpPr>
          <p:cNvPr id="4" name="ZoneTexte 3">
            <a:extLst>
              <a:ext uri="{FF2B5EF4-FFF2-40B4-BE49-F238E27FC236}">
                <a16:creationId xmlns:a16="http://schemas.microsoft.com/office/drawing/2014/main" id="{9612881E-4F5A-783D-2EBC-B29FF72E2FBA}"/>
              </a:ext>
            </a:extLst>
          </p:cNvPr>
          <p:cNvSpPr txBox="1"/>
          <p:nvPr/>
        </p:nvSpPr>
        <p:spPr>
          <a:xfrm>
            <a:off x="2881828" y="28634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6" name="ZoneTexte 5">
            <a:extLst>
              <a:ext uri="{FF2B5EF4-FFF2-40B4-BE49-F238E27FC236}">
                <a16:creationId xmlns:a16="http://schemas.microsoft.com/office/drawing/2014/main" id="{5CEEEDDD-0EF7-23EC-6529-0B93F7537FDB}"/>
              </a:ext>
            </a:extLst>
          </p:cNvPr>
          <p:cNvSpPr txBox="1"/>
          <p:nvPr/>
        </p:nvSpPr>
        <p:spPr>
          <a:xfrm>
            <a:off x="4194212" y="973872"/>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spTree>
    <p:extLst>
      <p:ext uri="{BB962C8B-B14F-4D97-AF65-F5344CB8AC3E}">
        <p14:creationId xmlns:p14="http://schemas.microsoft.com/office/powerpoint/2010/main" val="31812208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9C3D10F-23A7-1B40-16DB-B9F9920C65D6}"/>
              </a:ext>
            </a:extLst>
          </p:cNvPr>
          <p:cNvSpPr txBox="1"/>
          <p:nvPr/>
        </p:nvSpPr>
        <p:spPr>
          <a:xfrm>
            <a:off x="661274" y="1475144"/>
            <a:ext cx="10598227" cy="25423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Certains avions sont équipés :</a:t>
            </a:r>
          </a:p>
          <a:p>
            <a:pPr marL="285750" indent="-285750" algn="just">
              <a:lnSpc>
                <a:spcPct val="150000"/>
              </a:lnSpc>
              <a:buFont typeface="Arial" panose="020B0604020202020204" pitchFamily="34" charset="0"/>
              <a:buChar char="•"/>
            </a:pPr>
            <a:r>
              <a:rPr lang="fr-FR" dirty="0"/>
              <a:t>d’un détecteur de surchauffe avec alarme lumineuse,</a:t>
            </a:r>
          </a:p>
          <a:p>
            <a:pPr marL="285750" indent="-285750" algn="just">
              <a:lnSpc>
                <a:spcPct val="150000"/>
              </a:lnSpc>
              <a:buFont typeface="Arial" panose="020B0604020202020204" pitchFamily="34" charset="0"/>
              <a:buChar char="•"/>
            </a:pPr>
            <a:r>
              <a:rPr lang="fr-FR" dirty="0"/>
              <a:t>d’un disjoncteur à courant inverse qui déconnecte la batterie de son circuit de charge dès que l’intensité atteint une valeur susceptible d’engendrer un emballement thermique,</a:t>
            </a:r>
          </a:p>
          <a:p>
            <a:pPr marL="285750" indent="-285750" algn="just">
              <a:lnSpc>
                <a:spcPct val="150000"/>
              </a:lnSpc>
              <a:buFont typeface="Arial" panose="020B0604020202020204" pitchFamily="34" charset="0"/>
              <a:buChar char="•"/>
            </a:pPr>
            <a:r>
              <a:rPr lang="fr-FR" dirty="0"/>
              <a:t>d’un contrôleur de charge (1 par batterie) qui reçoit des informations concernant les courants de charge et de décharge afin de détecter et de se prémunir contre un possible emballement thermique.</a:t>
            </a:r>
          </a:p>
        </p:txBody>
      </p:sp>
      <p:pic>
        <p:nvPicPr>
          <p:cNvPr id="9" name="Image 8">
            <a:extLst>
              <a:ext uri="{FF2B5EF4-FFF2-40B4-BE49-F238E27FC236}">
                <a16:creationId xmlns:a16="http://schemas.microsoft.com/office/drawing/2014/main" id="{D27A1498-E698-16A2-A142-9809809F7412}"/>
              </a:ext>
            </a:extLst>
          </p:cNvPr>
          <p:cNvPicPr>
            <a:picLocks noChangeAspect="1"/>
          </p:cNvPicPr>
          <p:nvPr/>
        </p:nvPicPr>
        <p:blipFill>
          <a:blip r:embed="rId2"/>
          <a:stretch>
            <a:fillRect/>
          </a:stretch>
        </p:blipFill>
        <p:spPr>
          <a:xfrm>
            <a:off x="2044932" y="4182155"/>
            <a:ext cx="7433952" cy="2273074"/>
          </a:xfrm>
          <a:prstGeom prst="rect">
            <a:avLst/>
          </a:prstGeom>
        </p:spPr>
        <p:style>
          <a:lnRef idx="2">
            <a:schemeClr val="accent2"/>
          </a:lnRef>
          <a:fillRef idx="1">
            <a:schemeClr val="lt1"/>
          </a:fillRef>
          <a:effectRef idx="0">
            <a:schemeClr val="accent2"/>
          </a:effectRef>
          <a:fontRef idx="minor">
            <a:schemeClr val="dk1"/>
          </a:fontRef>
        </p:style>
      </p:pic>
      <p:sp>
        <p:nvSpPr>
          <p:cNvPr id="2" name="ZoneTexte 1">
            <a:extLst>
              <a:ext uri="{FF2B5EF4-FFF2-40B4-BE49-F238E27FC236}">
                <a16:creationId xmlns:a16="http://schemas.microsoft.com/office/drawing/2014/main" id="{0A151702-FB71-9E98-319E-8FF30D706256}"/>
              </a:ext>
            </a:extLst>
          </p:cNvPr>
          <p:cNvSpPr txBox="1"/>
          <p:nvPr/>
        </p:nvSpPr>
        <p:spPr>
          <a:xfrm>
            <a:off x="2696378" y="4071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3" name="ZoneTexte 2">
            <a:extLst>
              <a:ext uri="{FF2B5EF4-FFF2-40B4-BE49-F238E27FC236}">
                <a16:creationId xmlns:a16="http://schemas.microsoft.com/office/drawing/2014/main" id="{DAF7A9DA-C36F-E509-5AC6-E01FB64BFF11}"/>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spTree>
    <p:extLst>
      <p:ext uri="{BB962C8B-B14F-4D97-AF65-F5344CB8AC3E}">
        <p14:creationId xmlns:p14="http://schemas.microsoft.com/office/powerpoint/2010/main" val="157892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97F8B71-3F6C-FD15-8A1C-651949D09323}"/>
              </a:ext>
            </a:extLst>
          </p:cNvPr>
          <p:cNvSpPr txBox="1"/>
          <p:nvPr/>
        </p:nvSpPr>
        <p:spPr>
          <a:xfrm>
            <a:off x="372738" y="1674674"/>
            <a:ext cx="6387292"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tab pos="498475" algn="l"/>
              </a:tabLst>
            </a:pPr>
            <a:r>
              <a:rPr kumimoji="0" lang="fr-FR" altLang="fr-FR" b="1"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I</a:t>
            </a:r>
            <a:r>
              <a:rPr kumimoji="0" lang="fr-FR" altLang="fr-FR" b="1" i="0" u="none" strike="noStrike" cap="none" normalizeH="0" baseline="0" dirty="0" bmk="">
                <a:ln>
                  <a:noFill/>
                </a:ln>
                <a:solidFill>
                  <a:srgbClr val="000000"/>
                </a:solidFill>
                <a:effectLst/>
                <a:ea typeface="DejaVu Sans" panose="020B0603030804020204" pitchFamily="34" charset="0"/>
                <a:cs typeface="Times New Roman" panose="02020603050405020304" pitchFamily="18" charset="0"/>
              </a:rPr>
              <a:t>NCONVENIENTS</a:t>
            </a:r>
            <a:endParaRPr kumimoji="0" lang="fr-FR" altLang="fr-FR" b="1"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Ils résident essentiellement dans la distribution, à savoir :</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La nécessité de tuyauteries de retour</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Les pertes en charge, lorsque les tuyauteries sont longues et de faibles sections.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Les risques de fuites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La nécessité de disposer de certaines tuyauteries en acier lorsqu'il s'agit de circuit à haute pression.</a:t>
            </a:r>
            <a:endParaRPr kumimoji="0" lang="fr-FR" altLang="fr-FR" b="0" i="0" u="none" strike="noStrike" cap="none" normalizeH="0" baseline="0" dirty="0">
              <a:ln>
                <a:noFill/>
              </a:ln>
              <a:solidFill>
                <a:schemeClr val="tx1"/>
              </a:solidFill>
              <a:effectLst/>
            </a:endParaRPr>
          </a:p>
        </p:txBody>
      </p:sp>
      <p:sp>
        <p:nvSpPr>
          <p:cNvPr id="7" name="ZoneTexte 6">
            <a:extLst>
              <a:ext uri="{FF2B5EF4-FFF2-40B4-BE49-F238E27FC236}">
                <a16:creationId xmlns:a16="http://schemas.microsoft.com/office/drawing/2014/main" id="{9D22CC9F-E3B6-13FB-1A9F-8B48CF215AE1}"/>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EF676026-DB1B-21E4-1B29-8A2FEF1A939D}"/>
              </a:ext>
            </a:extLst>
          </p:cNvPr>
          <p:cNvSpPr txBox="1"/>
          <p:nvPr/>
        </p:nvSpPr>
        <p:spPr>
          <a:xfrm>
            <a:off x="3291289" y="56190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498475" algn="l"/>
              </a:tabLst>
            </a:pPr>
            <a:r>
              <a:rPr kumimoji="0" lang="fr-FR" altLang="fr-FR"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ENERGIE HYDRAULIQUE</a:t>
            </a:r>
            <a:endParaRPr kumimoji="0" lang="fr-FR" altLang="fr-FR" sz="1800" b="1"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7817984" y="1467916"/>
            <a:ext cx="4076185" cy="2498603"/>
          </a:xfrm>
          <a:prstGeom prst="rect">
            <a:avLst/>
          </a:prstGeom>
        </p:spPr>
      </p:pic>
      <p:pic>
        <p:nvPicPr>
          <p:cNvPr id="3" name="Image 2"/>
          <p:cNvPicPr>
            <a:picLocks noChangeAspect="1"/>
          </p:cNvPicPr>
          <p:nvPr/>
        </p:nvPicPr>
        <p:blipFill>
          <a:blip r:embed="rId3"/>
          <a:stretch>
            <a:fillRect/>
          </a:stretch>
        </p:blipFill>
        <p:spPr>
          <a:xfrm>
            <a:off x="7817984" y="4345813"/>
            <a:ext cx="4076185" cy="2265052"/>
          </a:xfrm>
          <a:prstGeom prst="rect">
            <a:avLst/>
          </a:prstGeom>
        </p:spPr>
      </p:pic>
    </p:spTree>
    <p:extLst>
      <p:ext uri="{BB962C8B-B14F-4D97-AF65-F5344CB8AC3E}">
        <p14:creationId xmlns:p14="http://schemas.microsoft.com/office/powerpoint/2010/main" val="28422250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A36638B-DFF1-7E83-1E71-CF8147C982BF}"/>
              </a:ext>
            </a:extLst>
          </p:cNvPr>
          <p:cNvSpPr txBox="1"/>
          <p:nvPr/>
        </p:nvSpPr>
        <p:spPr>
          <a:xfrm>
            <a:off x="582058" y="853909"/>
            <a:ext cx="11027884"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 permet dans la configuration sol l’alimentation du réseau de bord sans restriction.</a:t>
            </a:r>
          </a:p>
          <a:p>
            <a:pPr marL="285750" indent="-285750">
              <a:lnSpc>
                <a:spcPct val="150000"/>
              </a:lnSpc>
              <a:buFont typeface="Arial" panose="020B0604020202020204" pitchFamily="34" charset="0"/>
              <a:buChar char="•"/>
            </a:pPr>
            <a:r>
              <a:rPr lang="fr-FR" dirty="0"/>
              <a:t>Il comporte un diesel entraînant soit une dynamo, soit un alternateur selon le type d’avion.</a:t>
            </a:r>
          </a:p>
          <a:p>
            <a:pPr marL="285750" indent="-285750">
              <a:lnSpc>
                <a:spcPct val="150000"/>
              </a:lnSpc>
              <a:buFont typeface="Arial" panose="020B0604020202020204" pitchFamily="34" charset="0"/>
              <a:buChar char="•"/>
            </a:pPr>
            <a:r>
              <a:rPr lang="fr-FR" dirty="0"/>
              <a:t>Ces générateurs sont régulés en tension et en fréquence (alternateur). </a:t>
            </a:r>
          </a:p>
          <a:p>
            <a:pPr marL="285750" indent="-285750">
              <a:lnSpc>
                <a:spcPct val="150000"/>
              </a:lnSpc>
              <a:buFont typeface="Arial" panose="020B0604020202020204" pitchFamily="34" charset="0"/>
              <a:buChar char="•"/>
            </a:pPr>
            <a:r>
              <a:rPr lang="fr-FR" dirty="0"/>
              <a:t>Ils peuvent être pourvus de dispositifs de surveillance des paramètres du groupe de parc (défauts) se traduisant par des signalisations au poste équipage et la déconnexion éventuelle du groupe du réseau de bord</a:t>
            </a:r>
            <a:r>
              <a:rPr lang="fr-FR" dirty="0" smtClean="0"/>
              <a:t>.</a:t>
            </a:r>
            <a:endParaRPr lang="fr-FR" dirty="0"/>
          </a:p>
        </p:txBody>
      </p:sp>
      <p:sp>
        <p:nvSpPr>
          <p:cNvPr id="4" name="ZoneTexte 3">
            <a:extLst>
              <a:ext uri="{FF2B5EF4-FFF2-40B4-BE49-F238E27FC236}">
                <a16:creationId xmlns:a16="http://schemas.microsoft.com/office/drawing/2014/main" id="{AC2245CA-4D16-88E9-4E4C-A9436546A4AA}"/>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pic>
        <p:nvPicPr>
          <p:cNvPr id="2" name="Image 1"/>
          <p:cNvPicPr>
            <a:picLocks noChangeAspect="1"/>
          </p:cNvPicPr>
          <p:nvPr/>
        </p:nvPicPr>
        <p:blipFill>
          <a:blip r:embed="rId2"/>
          <a:stretch>
            <a:fillRect/>
          </a:stretch>
        </p:blipFill>
        <p:spPr>
          <a:xfrm>
            <a:off x="8402689" y="3733119"/>
            <a:ext cx="3207253" cy="2134281"/>
          </a:xfrm>
          <a:prstGeom prst="rect">
            <a:avLst/>
          </a:prstGeom>
        </p:spPr>
      </p:pic>
      <p:sp>
        <p:nvSpPr>
          <p:cNvPr id="3" name="Rectangle 2"/>
          <p:cNvSpPr/>
          <p:nvPr/>
        </p:nvSpPr>
        <p:spPr>
          <a:xfrm>
            <a:off x="135743" y="4110334"/>
            <a:ext cx="81482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Avantages </a:t>
            </a:r>
            <a:r>
              <a:rPr lang="fr-FR" b="1" dirty="0" smtClean="0"/>
              <a:t>: </a:t>
            </a:r>
            <a:r>
              <a:rPr lang="fr-FR" dirty="0" smtClean="0"/>
              <a:t>Autonomie</a:t>
            </a:r>
            <a:r>
              <a:rPr lang="fr-FR" dirty="0"/>
              <a:t>, certains groupes peuvent assurer le démarrage des réacteurs </a:t>
            </a:r>
            <a:endParaRPr lang="fr-FR" dirty="0" smtClean="0"/>
          </a:p>
          <a:p>
            <a:pPr>
              <a:lnSpc>
                <a:spcPct val="150000"/>
              </a:lnSpc>
            </a:pPr>
            <a:r>
              <a:rPr lang="fr-FR" b="1" dirty="0" smtClean="0"/>
              <a:t>Inconvénients : </a:t>
            </a:r>
            <a:r>
              <a:rPr lang="fr-FR" dirty="0" smtClean="0"/>
              <a:t>Le </a:t>
            </a:r>
            <a:r>
              <a:rPr lang="fr-FR" dirty="0"/>
              <a:t>bruit.</a:t>
            </a:r>
          </a:p>
        </p:txBody>
      </p:sp>
    </p:spTree>
    <p:extLst>
      <p:ext uri="{BB962C8B-B14F-4D97-AF65-F5344CB8AC3E}">
        <p14:creationId xmlns:p14="http://schemas.microsoft.com/office/powerpoint/2010/main" val="34844830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679988-6F85-916A-DC53-55E401D0E74C}"/>
              </a:ext>
            </a:extLst>
          </p:cNvPr>
          <p:cNvPicPr>
            <a:picLocks noGrp="1" noChangeAspect="1"/>
          </p:cNvPicPr>
          <p:nvPr>
            <p:ph idx="1"/>
          </p:nvPr>
        </p:nvPicPr>
        <p:blipFill>
          <a:blip r:embed="rId2"/>
          <a:stretch>
            <a:fillRect/>
          </a:stretch>
        </p:blipFill>
        <p:spPr>
          <a:xfrm>
            <a:off x="1938342" y="1550203"/>
            <a:ext cx="8315315"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253963A-FA1E-89BF-F610-BE26AE0C430B}"/>
              </a:ext>
            </a:extLst>
          </p:cNvPr>
          <p:cNvSpPr txBox="1"/>
          <p:nvPr/>
        </p:nvSpPr>
        <p:spPr>
          <a:xfrm>
            <a:off x="2299771" y="496371"/>
            <a:ext cx="70094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CIRCUIT DE BATTERIE DE BORD ET GROUPE DE PARC</a:t>
            </a:r>
            <a:endParaRPr lang="fr-FR" dirty="0"/>
          </a:p>
        </p:txBody>
      </p:sp>
    </p:spTree>
    <p:extLst>
      <p:ext uri="{BB962C8B-B14F-4D97-AF65-F5344CB8AC3E}">
        <p14:creationId xmlns:p14="http://schemas.microsoft.com/office/powerpoint/2010/main" val="16100272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43B18F6-A72C-7740-1FE0-F485F61A57A8}"/>
              </a:ext>
            </a:extLst>
          </p:cNvPr>
          <p:cNvSpPr txBox="1"/>
          <p:nvPr/>
        </p:nvSpPr>
        <p:spPr>
          <a:xfrm>
            <a:off x="378245" y="1639599"/>
            <a:ext cx="11435509"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BUT est de connecter soit la batterie de bord, soit le groupe de parc 28 v sur le réseau (barre BUS).</a:t>
            </a:r>
          </a:p>
          <a:p>
            <a:r>
              <a:rPr lang="fr-FR" b="1" dirty="0"/>
              <a:t>Inverseur batterie sur position bord :</a:t>
            </a:r>
          </a:p>
          <a:p>
            <a:r>
              <a:rPr lang="fr-FR" dirty="0"/>
              <a:t>Le relais de batterie de bord se ferme, la liaison batterie barre BUS est assurée. Tension-BUS 24 volts.</a:t>
            </a:r>
          </a:p>
          <a:p>
            <a:endParaRPr lang="fr-FR" dirty="0"/>
          </a:p>
          <a:p>
            <a:r>
              <a:rPr lang="fr-FR" b="1" dirty="0"/>
              <a:t>Inverseur batterie sur position coupée :</a:t>
            </a:r>
          </a:p>
          <a:p>
            <a:r>
              <a:rPr lang="fr-FR" dirty="0"/>
              <a:t>Lé relais de batterie de bord s’ouvre, la batterie est déconnectée de la barre-bus.</a:t>
            </a:r>
          </a:p>
          <a:p>
            <a:endParaRPr lang="fr-FR" dirty="0"/>
          </a:p>
          <a:p>
            <a:r>
              <a:rPr lang="fr-FR" b="1" dirty="0"/>
              <a:t>Groupe de parc branché sur la prise de parc. Inverseur batterie sur coupé :</a:t>
            </a:r>
          </a:p>
          <a:p>
            <a:r>
              <a:rPr lang="fr-FR" dirty="0"/>
              <a:t>Le voyant de signalisation vert s’allume, indiquant que la prise de parc est branchée avec groupe de parc sous tension.</a:t>
            </a:r>
          </a:p>
          <a:p>
            <a:endParaRPr lang="fr-FR" dirty="0"/>
          </a:p>
          <a:p>
            <a:r>
              <a:rPr lang="fr-FR" b="1" dirty="0"/>
              <a:t>Inverseur batterie sur position parc :</a:t>
            </a:r>
          </a:p>
          <a:p>
            <a:r>
              <a:rPr lang="fr-FR" dirty="0"/>
              <a:t>Le relais de prise de parc se ferme, la liaison groupe de parc barre-bus est réalisée. Le voyant de signalisation blanc s’allume.</a:t>
            </a:r>
          </a:p>
          <a:p>
            <a:r>
              <a:rPr lang="fr-FR" dirty="0"/>
              <a:t>La recharge de la batterie de bord ne peut pas s’effectuer à partir du groupe de parc.</a:t>
            </a:r>
          </a:p>
        </p:txBody>
      </p:sp>
      <p:sp>
        <p:nvSpPr>
          <p:cNvPr id="2" name="ZoneTexte 1">
            <a:extLst>
              <a:ext uri="{FF2B5EF4-FFF2-40B4-BE49-F238E27FC236}">
                <a16:creationId xmlns:a16="http://schemas.microsoft.com/office/drawing/2014/main" id="{BF8AB1A7-6D15-70ED-0992-B968C822D4EE}"/>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sp>
        <p:nvSpPr>
          <p:cNvPr id="3" name="ZoneTexte 2">
            <a:extLst>
              <a:ext uri="{FF2B5EF4-FFF2-40B4-BE49-F238E27FC236}">
                <a16:creationId xmlns:a16="http://schemas.microsoft.com/office/drawing/2014/main" id="{8F09375D-20F4-A14B-7737-B80342741A2E}"/>
              </a:ext>
            </a:extLst>
          </p:cNvPr>
          <p:cNvSpPr txBox="1"/>
          <p:nvPr/>
        </p:nvSpPr>
        <p:spPr>
          <a:xfrm>
            <a:off x="2591258" y="743858"/>
            <a:ext cx="70094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CIRCUIT DE BATTERIE DE BORD ET GROUPE DE PARC</a:t>
            </a:r>
            <a:endParaRPr lang="fr-FR" dirty="0"/>
          </a:p>
        </p:txBody>
      </p:sp>
    </p:spTree>
    <p:extLst>
      <p:ext uri="{BB962C8B-B14F-4D97-AF65-F5344CB8AC3E}">
        <p14:creationId xmlns:p14="http://schemas.microsoft.com/office/powerpoint/2010/main" val="5103525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612220"/>
            <a:ext cx="9144000" cy="2387600"/>
          </a:xfrm>
        </p:spPr>
        <p:txBody>
          <a:bodyPr/>
          <a:lstStyle/>
          <a:p>
            <a:r>
              <a:rPr lang="fr-FR" dirty="0" smtClean="0"/>
              <a:t>Génération de courant</a:t>
            </a:r>
            <a:br>
              <a:rPr lang="fr-FR" dirty="0" smtClean="0"/>
            </a:br>
            <a:endParaRPr lang="fr-FR" dirty="0"/>
          </a:p>
        </p:txBody>
      </p:sp>
    </p:spTree>
    <p:extLst>
      <p:ext uri="{BB962C8B-B14F-4D97-AF65-F5344CB8AC3E}">
        <p14:creationId xmlns:p14="http://schemas.microsoft.com/office/powerpoint/2010/main" val="335163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8781344" y="2416600"/>
            <a:ext cx="3250800" cy="2219360"/>
          </a:xfrm>
          <a:prstGeom prst="rect">
            <a:avLst/>
          </a:prstGeom>
        </p:spPr>
      </p:pic>
      <p:sp>
        <p:nvSpPr>
          <p:cNvPr id="4" name="Rectangle 3"/>
          <p:cNvSpPr/>
          <p:nvPr/>
        </p:nvSpPr>
        <p:spPr>
          <a:xfrm>
            <a:off x="247403" y="820110"/>
            <a:ext cx="8338457"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But de la génératrice</a:t>
            </a:r>
          </a:p>
          <a:p>
            <a:r>
              <a:rPr lang="fr-FR" dirty="0" smtClean="0"/>
              <a:t>La génératrice a pour but de transformer une énergie mécanique fournie par un organe d'entraînement en une énergie électrique. </a:t>
            </a:r>
          </a:p>
          <a:p>
            <a:r>
              <a:rPr lang="fr-FR" dirty="0" smtClean="0"/>
              <a:t>Des conducteurs non alimentés coupent, lors de leur déplacement, des lignes de force d'un champ magnétique</a:t>
            </a:r>
          </a:p>
          <a:p>
            <a:r>
              <a:rPr lang="fr-FR" dirty="0" smtClean="0"/>
              <a:t>deviennent le siège d'une FEM induite qui va être récupérée.</a:t>
            </a:r>
          </a:p>
          <a:p>
            <a:r>
              <a:rPr lang="fr-FR" dirty="0" smtClean="0"/>
              <a:t>FEM induite dans un conducteur se déplaçant dans un champ magnétique est :</a:t>
            </a:r>
          </a:p>
          <a:p>
            <a:endParaRPr lang="fr-FR" dirty="0"/>
          </a:p>
          <a:p>
            <a:endParaRPr lang="fr-FR" dirty="0" smtClean="0"/>
          </a:p>
          <a:p>
            <a:r>
              <a:rPr lang="fr-FR" dirty="0" smtClean="0"/>
              <a:t>grouper plusieurs conducteurs en boucle répartis sur un cylindre tournant.</a:t>
            </a:r>
          </a:p>
          <a:p>
            <a:r>
              <a:rPr lang="fr-FR" dirty="0" smtClean="0"/>
              <a:t>chaque conducteur coupe alternativement les lignes de flux (H) à une vitesse linéaire v dépendant de la vitesse de rotation (</a:t>
            </a:r>
            <a:r>
              <a:rPr lang="el-GR" dirty="0" smtClean="0"/>
              <a:t>ω</a:t>
            </a:r>
            <a:r>
              <a:rPr lang="fr-FR" dirty="0" smtClean="0"/>
              <a:t>).</a:t>
            </a:r>
          </a:p>
          <a:p>
            <a:r>
              <a:rPr lang="fr-FR" dirty="0" smtClean="0"/>
              <a:t>L'assemblage des conducteurs chargés de recueillir la tension induite E (somme des e de chaque boucle) est appelé l'</a:t>
            </a:r>
            <a:r>
              <a:rPr lang="fr-FR" b="1" dirty="0" smtClean="0"/>
              <a:t>induit</a:t>
            </a:r>
            <a:r>
              <a:rPr lang="fr-FR" dirty="0" smtClean="0"/>
              <a:t>.</a:t>
            </a:r>
          </a:p>
          <a:p>
            <a:r>
              <a:rPr lang="fr-FR" dirty="0" smtClean="0"/>
              <a:t>Le tambour sur lequel sont montés les conducteurs, entraîné en rotation par le moteur de l'aéronef, est appelé </a:t>
            </a:r>
            <a:r>
              <a:rPr lang="fr-FR" b="1" dirty="0" smtClean="0"/>
              <a:t>rotor</a:t>
            </a:r>
            <a:r>
              <a:rPr lang="fr-FR" dirty="0" smtClean="0"/>
              <a:t>. </a:t>
            </a:r>
          </a:p>
        </p:txBody>
      </p:sp>
      <p:sp>
        <p:nvSpPr>
          <p:cNvPr id="5" name="Rectangle 4"/>
          <p:cNvSpPr/>
          <p:nvPr/>
        </p:nvSpPr>
        <p:spPr>
          <a:xfrm>
            <a:off x="4746534" y="0"/>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6" name="Rectangle 5"/>
          <p:cNvSpPr/>
          <p:nvPr/>
        </p:nvSpPr>
        <p:spPr>
          <a:xfrm>
            <a:off x="5591316" y="410055"/>
            <a:ext cx="1380058" cy="369332"/>
          </a:xfrm>
          <a:prstGeom prst="rect">
            <a:avLst/>
          </a:prstGeom>
        </p:spPr>
        <p:txBody>
          <a:bodyPr wrap="none">
            <a:spAutoFit/>
          </a:bodyPr>
          <a:lstStyle/>
          <a:p>
            <a:r>
              <a:rPr lang="fr-FR" dirty="0" smtClean="0"/>
              <a:t>Génératrices</a:t>
            </a:r>
          </a:p>
        </p:txBody>
      </p:sp>
      <p:pic>
        <p:nvPicPr>
          <p:cNvPr id="8" name="Image 7"/>
          <p:cNvPicPr>
            <a:picLocks noChangeAspect="1"/>
          </p:cNvPicPr>
          <p:nvPr/>
        </p:nvPicPr>
        <p:blipFill>
          <a:blip r:embed="rId3"/>
          <a:stretch>
            <a:fillRect/>
          </a:stretch>
        </p:blipFill>
        <p:spPr>
          <a:xfrm>
            <a:off x="3011417" y="2779627"/>
            <a:ext cx="3034080" cy="605280"/>
          </a:xfrm>
          <a:prstGeom prst="rect">
            <a:avLst/>
          </a:prstGeom>
        </p:spPr>
      </p:pic>
    </p:spTree>
    <p:extLst>
      <p:ext uri="{BB962C8B-B14F-4D97-AF65-F5344CB8AC3E}">
        <p14:creationId xmlns:p14="http://schemas.microsoft.com/office/powerpoint/2010/main" val="41461109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404886" y="2198851"/>
            <a:ext cx="2574247" cy="2491902"/>
          </a:xfrm>
          <a:prstGeom prst="rect">
            <a:avLst/>
          </a:prstGeom>
        </p:spPr>
      </p:pic>
      <p:sp>
        <p:nvSpPr>
          <p:cNvPr id="4" name="Rectangle 3"/>
          <p:cNvSpPr/>
          <p:nvPr/>
        </p:nvSpPr>
        <p:spPr>
          <a:xfrm>
            <a:off x="221672" y="1420643"/>
            <a:ext cx="9063941"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on peut créer une tension induite en déplaçant un conducteur dans un champ magnétique fixe,</a:t>
            </a:r>
          </a:p>
          <a:p>
            <a:pPr marL="285750" indent="-285750">
              <a:buFont typeface="Arial" panose="020B0604020202020204" pitchFamily="34" charset="0"/>
              <a:buChar char="•"/>
            </a:pPr>
            <a:r>
              <a:rPr lang="fr-FR" dirty="0" smtClean="0"/>
              <a:t>on peut aussi recueillir une FEM induite sur un conducteur immobile placé dans un champ magnétique variable.</a:t>
            </a:r>
          </a:p>
          <a:p>
            <a:pPr marL="285750" indent="-285750">
              <a:buFont typeface="Arial" panose="020B0604020202020204" pitchFamily="34" charset="0"/>
              <a:buChar char="•"/>
            </a:pPr>
            <a:r>
              <a:rPr lang="fr-FR" dirty="0" smtClean="0"/>
              <a:t>Une partie de la génératrice doit générer </a:t>
            </a:r>
            <a:r>
              <a:rPr lang="el-GR" dirty="0" smtClean="0"/>
              <a:t>ϕ</a:t>
            </a:r>
            <a:r>
              <a:rPr lang="fr-FR" dirty="0" smtClean="0"/>
              <a:t> : c'est un aimant permanent. </a:t>
            </a:r>
          </a:p>
          <a:p>
            <a:pPr marL="285750" indent="-285750">
              <a:buFont typeface="Arial" panose="020B0604020202020204" pitchFamily="34" charset="0"/>
              <a:buChar char="•"/>
            </a:pPr>
            <a:r>
              <a:rPr lang="fr-FR" dirty="0" smtClean="0"/>
              <a:t>Il constitue ici la partie fixe de la génératrice, appelée stator.</a:t>
            </a:r>
          </a:p>
          <a:p>
            <a:pPr marL="285750" indent="-285750">
              <a:buFont typeface="Arial" panose="020B0604020202020204" pitchFamily="34" charset="0"/>
              <a:buChar char="•"/>
            </a:pPr>
            <a:r>
              <a:rPr lang="fr-FR" dirty="0" smtClean="0"/>
              <a:t>Il n'est pas possible par ce moyen de fournir un flux variable: nous en avons besoin afin de faire varier </a:t>
            </a:r>
            <a:r>
              <a:rPr lang="fr-FR" b="1" dirty="0" smtClean="0"/>
              <a:t>e</a:t>
            </a:r>
            <a:r>
              <a:rPr lang="fr-FR" dirty="0" smtClean="0"/>
              <a:t>.</a:t>
            </a:r>
          </a:p>
          <a:p>
            <a:pPr marL="285750" indent="-285750">
              <a:buFont typeface="Arial" panose="020B0604020202020204" pitchFamily="34" charset="0"/>
              <a:buChar char="•"/>
            </a:pPr>
            <a:r>
              <a:rPr lang="fr-FR" dirty="0" smtClean="0"/>
              <a:t>une génératrice doit alimenter des équipements avions qui, en fonction de leur nombre ou nature, font varier I.</a:t>
            </a:r>
          </a:p>
          <a:p>
            <a:pPr marL="285750" indent="-285750">
              <a:buFont typeface="Arial" panose="020B0604020202020204" pitchFamily="34" charset="0"/>
              <a:buChar char="•"/>
            </a:pPr>
            <a:r>
              <a:rPr lang="fr-FR" dirty="0" smtClean="0"/>
              <a:t>Ces charges supportant assez mal les variations de tension, il faut concevoir une génératrice fournissant une tension U = E - ri constante.</a:t>
            </a:r>
          </a:p>
          <a:p>
            <a:pPr marL="285750" indent="-285750">
              <a:buFont typeface="Arial" panose="020B0604020202020204" pitchFamily="34" charset="0"/>
              <a:buChar char="•"/>
            </a:pPr>
            <a:r>
              <a:rPr lang="fr-FR" dirty="0" smtClean="0"/>
              <a:t>e = B x l x v</a:t>
            </a:r>
          </a:p>
          <a:p>
            <a:pPr marL="285750" indent="-285750">
              <a:buFont typeface="Arial" panose="020B0604020202020204" pitchFamily="34" charset="0"/>
              <a:buChar char="•"/>
            </a:pPr>
            <a:r>
              <a:rPr lang="fr-FR" dirty="0" smtClean="0"/>
              <a:t>longueur du conducteur </a:t>
            </a:r>
            <a:r>
              <a:rPr lang="fr-FR" dirty="0" err="1" smtClean="0"/>
              <a:t>cobstante</a:t>
            </a:r>
            <a:endParaRPr lang="fr-FR" dirty="0" smtClean="0"/>
          </a:p>
          <a:p>
            <a:pPr marL="285750" indent="-285750">
              <a:buFont typeface="Arial" panose="020B0604020202020204" pitchFamily="34" charset="0"/>
              <a:buChar char="•"/>
            </a:pPr>
            <a:r>
              <a:rPr lang="fr-FR" dirty="0" smtClean="0"/>
              <a:t>V  n'est pas aisément variable dépend de la vitesse d'entraînement du conducteur (donc du régime moteur). </a:t>
            </a:r>
          </a:p>
          <a:p>
            <a:pPr marL="285750" indent="-285750">
              <a:buFont typeface="Arial" panose="020B0604020202020204" pitchFamily="34" charset="0"/>
              <a:buChar char="•"/>
            </a:pPr>
            <a:r>
              <a:rPr lang="fr-FR" dirty="0" smtClean="0"/>
              <a:t>Donc, pour obtenir e constante, on jouera sur le flux, donc sur l'induction B.</a:t>
            </a:r>
            <a:endParaRPr lang="fr-FR" dirty="0"/>
          </a:p>
        </p:txBody>
      </p:sp>
      <p:sp>
        <p:nvSpPr>
          <p:cNvPr id="6" name="Rectangle 5"/>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7" name="Rectangle 6"/>
          <p:cNvSpPr/>
          <p:nvPr/>
        </p:nvSpPr>
        <p:spPr>
          <a:xfrm>
            <a:off x="5591316" y="407500"/>
            <a:ext cx="1380058" cy="369332"/>
          </a:xfrm>
          <a:prstGeom prst="rect">
            <a:avLst/>
          </a:prstGeom>
        </p:spPr>
        <p:txBody>
          <a:bodyPr wrap="none">
            <a:spAutoFit/>
          </a:bodyPr>
          <a:lstStyle/>
          <a:p>
            <a:r>
              <a:rPr lang="fr-FR" dirty="0" smtClean="0"/>
              <a:t>Génératrices</a:t>
            </a:r>
          </a:p>
        </p:txBody>
      </p:sp>
    </p:spTree>
    <p:extLst>
      <p:ext uri="{BB962C8B-B14F-4D97-AF65-F5344CB8AC3E}">
        <p14:creationId xmlns:p14="http://schemas.microsoft.com/office/powerpoint/2010/main" val="32245959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296998" y="2137361"/>
            <a:ext cx="4406002" cy="2802774"/>
          </a:xfrm>
          <a:prstGeom prst="rect">
            <a:avLst/>
          </a:prstGeom>
        </p:spPr>
        <p:style>
          <a:lnRef idx="2">
            <a:schemeClr val="accent2"/>
          </a:lnRef>
          <a:fillRef idx="1">
            <a:schemeClr val="lt1"/>
          </a:fillRef>
          <a:effectRef idx="0">
            <a:schemeClr val="accent2"/>
          </a:effectRef>
          <a:fontRef idx="minor">
            <a:schemeClr val="dk1"/>
          </a:fontRef>
        </p:style>
      </p:pic>
      <p:pic>
        <p:nvPicPr>
          <p:cNvPr id="5" name="Image 4"/>
          <p:cNvPicPr>
            <a:picLocks noChangeAspect="1"/>
          </p:cNvPicPr>
          <p:nvPr/>
        </p:nvPicPr>
        <p:blipFill>
          <a:blip r:embed="rId3"/>
          <a:stretch>
            <a:fillRect/>
          </a:stretch>
        </p:blipFill>
        <p:spPr>
          <a:xfrm>
            <a:off x="7213800" y="5139907"/>
            <a:ext cx="4489200" cy="411280"/>
          </a:xfrm>
          <a:prstGeom prst="rect">
            <a:avLst/>
          </a:prstGeom>
        </p:spPr>
      </p:pic>
      <p:sp>
        <p:nvSpPr>
          <p:cNvPr id="6" name="Rectangle 5"/>
          <p:cNvSpPr/>
          <p:nvPr/>
        </p:nvSpPr>
        <p:spPr>
          <a:xfrm>
            <a:off x="138545" y="1759020"/>
            <a:ext cx="690900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Inducteur </a:t>
            </a:r>
          </a:p>
          <a:p>
            <a:pPr marL="285750" indent="-285750">
              <a:buFont typeface="Arial" panose="020B0604020202020204" pitchFamily="34" charset="0"/>
              <a:buChar char="•"/>
            </a:pPr>
            <a:r>
              <a:rPr lang="fr-FR" dirty="0" smtClean="0"/>
              <a:t>Il faut créer le champ magnétique</a:t>
            </a:r>
          </a:p>
          <a:p>
            <a:pPr marL="742950" lvl="1" indent="-285750">
              <a:buFont typeface="Courier New" panose="02070309020205020404" pitchFamily="49" charset="0"/>
              <a:buChar char="o"/>
            </a:pPr>
            <a:r>
              <a:rPr lang="fr-FR" dirty="0" smtClean="0"/>
              <a:t>avec un aimant permanent et </a:t>
            </a:r>
          </a:p>
          <a:p>
            <a:pPr marL="742950" lvl="1" indent="-285750">
              <a:buFont typeface="Courier New" panose="02070309020205020404" pitchFamily="49" charset="0"/>
              <a:buChar char="o"/>
            </a:pPr>
            <a:r>
              <a:rPr lang="fr-FR" dirty="0" smtClean="0"/>
              <a:t>à l'aide d'une bobine (fil enroulé autour d'un noyau magnétique).</a:t>
            </a:r>
          </a:p>
          <a:p>
            <a:pPr marL="285750" indent="-285750">
              <a:buFont typeface="Arial" panose="020B0604020202020204" pitchFamily="34" charset="0"/>
              <a:buChar char="•"/>
            </a:pPr>
            <a:r>
              <a:rPr lang="fr-FR" dirty="0" smtClean="0"/>
              <a:t>Le champ créé, que nous appellerons champ d'excitation est la somme:</a:t>
            </a:r>
          </a:p>
          <a:p>
            <a:pPr marL="742950" lvl="1" indent="-285750">
              <a:buFont typeface="Courier New" panose="02070309020205020404" pitchFamily="49" charset="0"/>
              <a:buChar char="o"/>
            </a:pPr>
            <a:r>
              <a:rPr lang="fr-FR" dirty="0" smtClean="0"/>
              <a:t>du champ permanent (rémanent) et du noyau métallique et </a:t>
            </a:r>
          </a:p>
          <a:p>
            <a:pPr marL="742950" lvl="1" indent="-285750">
              <a:buFont typeface="Courier New" panose="02070309020205020404" pitchFamily="49" charset="0"/>
              <a:buChar char="o"/>
            </a:pPr>
            <a:r>
              <a:rPr lang="fr-FR" dirty="0" smtClean="0"/>
              <a:t>du champ créé par la bobine.</a:t>
            </a:r>
          </a:p>
          <a:p>
            <a:pPr marL="285750" indent="-285750">
              <a:buFont typeface="Arial" panose="020B0604020202020204" pitchFamily="34" charset="0"/>
              <a:buChar char="•"/>
            </a:pPr>
            <a:r>
              <a:rPr lang="el-GR" dirty="0" smtClean="0"/>
              <a:t>ϕ</a:t>
            </a:r>
            <a:r>
              <a:rPr lang="fr-FR" dirty="0" smtClean="0"/>
              <a:t> pour une bobine (solénoïde) constituée de N spires </a:t>
            </a:r>
            <a:r>
              <a:rPr lang="el-GR" dirty="0" smtClean="0"/>
              <a:t>ϕ</a:t>
            </a:r>
            <a:r>
              <a:rPr lang="fr-FR" dirty="0" smtClean="0"/>
              <a:t> = k x I</a:t>
            </a:r>
          </a:p>
          <a:p>
            <a:r>
              <a:rPr lang="fr-FR" dirty="0" smtClean="0"/>
              <a:t>le flux est uniquement fonction de I.</a:t>
            </a:r>
          </a:p>
        </p:txBody>
      </p:sp>
      <p:sp>
        <p:nvSpPr>
          <p:cNvPr id="7" name="Rectangle 6"/>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8" name="Rectangle 7"/>
          <p:cNvSpPr/>
          <p:nvPr/>
        </p:nvSpPr>
        <p:spPr>
          <a:xfrm>
            <a:off x="5591316" y="410055"/>
            <a:ext cx="1380058" cy="369332"/>
          </a:xfrm>
          <a:prstGeom prst="rect">
            <a:avLst/>
          </a:prstGeom>
        </p:spPr>
        <p:txBody>
          <a:bodyPr wrap="none">
            <a:spAutoFit/>
          </a:bodyPr>
          <a:lstStyle/>
          <a:p>
            <a:r>
              <a:rPr lang="fr-FR" dirty="0" smtClean="0"/>
              <a:t>Génératrices</a:t>
            </a:r>
          </a:p>
        </p:txBody>
      </p:sp>
    </p:spTree>
    <p:extLst>
      <p:ext uri="{BB962C8B-B14F-4D97-AF65-F5344CB8AC3E}">
        <p14:creationId xmlns:p14="http://schemas.microsoft.com/office/powerpoint/2010/main" val="19809370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568049" y="2347007"/>
            <a:ext cx="7058881" cy="3949840"/>
          </a:xfrm>
          <a:prstGeom prst="rect">
            <a:avLst/>
          </a:prstGeom>
        </p:spPr>
      </p:pic>
      <p:sp>
        <p:nvSpPr>
          <p:cNvPr id="5" name="Rectangle 4"/>
          <p:cNvSpPr/>
          <p:nvPr/>
        </p:nvSpPr>
        <p:spPr>
          <a:xfrm>
            <a:off x="212776" y="1002140"/>
            <a:ext cx="11769426"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dirty="0" smtClean="0"/>
              <a:t>Le courant I générateur de </a:t>
            </a:r>
            <a:r>
              <a:rPr lang="el-GR" dirty="0" smtClean="0"/>
              <a:t>ϕ</a:t>
            </a:r>
            <a:r>
              <a:rPr lang="fr-FR" dirty="0" smtClean="0"/>
              <a:t> est appelé courant d'excitation.</a:t>
            </a:r>
          </a:p>
          <a:p>
            <a:pPr marL="285750" indent="-285750">
              <a:lnSpc>
                <a:spcPct val="200000"/>
              </a:lnSpc>
              <a:buFont typeface="Arial" panose="020B0604020202020204" pitchFamily="34" charset="0"/>
              <a:buChar char="•"/>
            </a:pPr>
            <a:r>
              <a:rPr lang="fr-FR" dirty="0" smtClean="0"/>
              <a:t>L'ensemble des noyaux magnétiques plus les spires bobinées sur les noyaux forme l'inducteur.</a:t>
            </a:r>
            <a:endParaRPr lang="fr-FR" dirty="0"/>
          </a:p>
        </p:txBody>
      </p:sp>
      <p:sp>
        <p:nvSpPr>
          <p:cNvPr id="6" name="Rectangle 5"/>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7" name="Rectangle 6"/>
          <p:cNvSpPr/>
          <p:nvPr/>
        </p:nvSpPr>
        <p:spPr>
          <a:xfrm>
            <a:off x="5591316" y="410055"/>
            <a:ext cx="1380058" cy="369332"/>
          </a:xfrm>
          <a:prstGeom prst="rect">
            <a:avLst/>
          </a:prstGeom>
        </p:spPr>
        <p:txBody>
          <a:bodyPr wrap="none">
            <a:spAutoFit/>
          </a:bodyPr>
          <a:lstStyle/>
          <a:p>
            <a:r>
              <a:rPr lang="fr-FR" dirty="0" smtClean="0"/>
              <a:t>Génératrices</a:t>
            </a:r>
          </a:p>
        </p:txBody>
      </p:sp>
    </p:spTree>
    <p:extLst>
      <p:ext uri="{BB962C8B-B14F-4D97-AF65-F5344CB8AC3E}">
        <p14:creationId xmlns:p14="http://schemas.microsoft.com/office/powerpoint/2010/main" val="37618825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971374" y="2035775"/>
            <a:ext cx="5094654" cy="2524350"/>
          </a:xfrm>
          <a:prstGeom prst="rect">
            <a:avLst/>
          </a:prstGeom>
        </p:spPr>
      </p:pic>
      <p:sp>
        <p:nvSpPr>
          <p:cNvPr id="5" name="ZoneTexte 4"/>
          <p:cNvSpPr txBox="1"/>
          <p:nvPr/>
        </p:nvSpPr>
        <p:spPr>
          <a:xfrm>
            <a:off x="6400800" y="902525"/>
            <a:ext cx="878774" cy="369332"/>
          </a:xfrm>
          <a:prstGeom prst="rect">
            <a:avLst/>
          </a:prstGeom>
          <a:noFill/>
        </p:spPr>
        <p:txBody>
          <a:bodyPr wrap="square" rtlCol="0">
            <a:spAutoFit/>
          </a:bodyPr>
          <a:lstStyle/>
          <a:p>
            <a:r>
              <a:rPr lang="fr-FR" dirty="0" smtClean="0"/>
              <a:t>Induit</a:t>
            </a:r>
            <a:endParaRPr lang="fr-FR" dirty="0"/>
          </a:p>
        </p:txBody>
      </p:sp>
      <p:sp>
        <p:nvSpPr>
          <p:cNvPr id="6" name="Rectangle 5"/>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7" name="Rectangle 6"/>
          <p:cNvSpPr/>
          <p:nvPr/>
        </p:nvSpPr>
        <p:spPr>
          <a:xfrm>
            <a:off x="5591316" y="410055"/>
            <a:ext cx="1380058" cy="369332"/>
          </a:xfrm>
          <a:prstGeom prst="rect">
            <a:avLst/>
          </a:prstGeom>
        </p:spPr>
        <p:txBody>
          <a:bodyPr wrap="none">
            <a:spAutoFit/>
          </a:bodyPr>
          <a:lstStyle/>
          <a:p>
            <a:r>
              <a:rPr lang="fr-FR" dirty="0" smtClean="0"/>
              <a:t>Génératrices</a:t>
            </a:r>
          </a:p>
        </p:txBody>
      </p:sp>
      <p:sp>
        <p:nvSpPr>
          <p:cNvPr id="8" name="Rectangle 7"/>
          <p:cNvSpPr/>
          <p:nvPr/>
        </p:nvSpPr>
        <p:spPr>
          <a:xfrm>
            <a:off x="185345" y="1271857"/>
            <a:ext cx="6096000" cy="369331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On appelle induit l'ensemble des conducteurs (montés sur un tambour, ils constituent le rotor) tournant à une vitesse angulaire </a:t>
            </a:r>
            <a:r>
              <a:rPr lang="el-GR" dirty="0" smtClean="0"/>
              <a:t>ω</a:t>
            </a:r>
            <a:r>
              <a:rPr lang="fr-FR" dirty="0" smtClean="0"/>
              <a:t>=2</a:t>
            </a:r>
            <a:r>
              <a:rPr lang="el-GR" dirty="0" smtClean="0"/>
              <a:t>π</a:t>
            </a:r>
            <a:r>
              <a:rPr lang="fr-FR" dirty="0" smtClean="0"/>
              <a:t>n (n en tours/seconde) dans le champ magnétique inducteur.</a:t>
            </a:r>
          </a:p>
          <a:p>
            <a:r>
              <a:rPr lang="fr-FR" dirty="0" smtClean="0"/>
              <a:t>Chacun des conducteurs, en coupant les lignes de force du champ inducteur, délivre une FEM</a:t>
            </a:r>
          </a:p>
          <a:p>
            <a:r>
              <a:rPr lang="fr-FR" dirty="0" smtClean="0"/>
              <a:t>Comme ils sont reliés, la FEM recueillie est la somme des FEM développées dans chacun des conducteurs.</a:t>
            </a:r>
          </a:p>
          <a:p>
            <a:endParaRPr lang="fr-FR" dirty="0" smtClean="0"/>
          </a:p>
          <a:p>
            <a:r>
              <a:rPr lang="fr-FR" dirty="0" smtClean="0"/>
              <a:t>le conducteur supérieur coupe les lignes de champ de droite à gauche, </a:t>
            </a:r>
          </a:p>
          <a:p>
            <a:r>
              <a:rPr lang="fr-FR" dirty="0" smtClean="0"/>
              <a:t>le conducteur inférieur les coupe de gauche à droite, développant une FEM de sens contraire.</a:t>
            </a:r>
            <a:endParaRPr lang="fr-FR" dirty="0"/>
          </a:p>
        </p:txBody>
      </p:sp>
    </p:spTree>
    <p:extLst>
      <p:ext uri="{BB962C8B-B14F-4D97-AF65-F5344CB8AC3E}">
        <p14:creationId xmlns:p14="http://schemas.microsoft.com/office/powerpoint/2010/main" val="2610171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816995" y="3682725"/>
            <a:ext cx="5094654" cy="2700445"/>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284018" y="1940350"/>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smtClean="0"/>
              <a:t>Au total, la FEM développée par les deux conducteurs associés est équivalente à l'association de deux générateurs en série.</a:t>
            </a:r>
          </a:p>
          <a:p>
            <a:pPr marL="285750" indent="-285750" algn="just">
              <a:lnSpc>
                <a:spcPct val="150000"/>
              </a:lnSpc>
              <a:buFont typeface="Arial" panose="020B0604020202020204" pitchFamily="34" charset="0"/>
              <a:buChar char="•"/>
            </a:pPr>
            <a:r>
              <a:rPr lang="fr-FR" dirty="0" smtClean="0"/>
              <a:t>dans la pratique, plusieurs conducteurs sont enroulés ensemble et connectés en parallèle.</a:t>
            </a:r>
          </a:p>
          <a:p>
            <a:pPr marL="285750" indent="-285750" algn="just">
              <a:lnSpc>
                <a:spcPct val="150000"/>
              </a:lnSpc>
              <a:buFont typeface="Arial" panose="020B0604020202020204" pitchFamily="34" charset="0"/>
              <a:buChar char="•"/>
            </a:pPr>
            <a:r>
              <a:rPr lang="fr-FR" dirty="0" smtClean="0"/>
              <a:t>Ils constituent alors une voie d'enroulement et la FEM recueillie est alors égale à celle d'un groupement de générateurs série, connectés en parallèle.</a:t>
            </a:r>
            <a:endParaRPr lang="fr-FR" dirty="0"/>
          </a:p>
        </p:txBody>
      </p:sp>
      <p:pic>
        <p:nvPicPr>
          <p:cNvPr id="7" name="Espace réservé du contenu 3"/>
          <p:cNvPicPr>
            <a:picLocks noChangeAspect="1"/>
          </p:cNvPicPr>
          <p:nvPr/>
        </p:nvPicPr>
        <p:blipFill>
          <a:blip r:embed="rId3"/>
          <a:stretch>
            <a:fillRect/>
          </a:stretch>
        </p:blipFill>
        <p:spPr>
          <a:xfrm>
            <a:off x="6816995" y="968881"/>
            <a:ext cx="5094654" cy="2524350"/>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p:cNvSpPr txBox="1"/>
          <p:nvPr/>
        </p:nvSpPr>
        <p:spPr>
          <a:xfrm>
            <a:off x="5841958" y="679440"/>
            <a:ext cx="878774" cy="369332"/>
          </a:xfrm>
          <a:prstGeom prst="rect">
            <a:avLst/>
          </a:prstGeom>
          <a:noFill/>
        </p:spPr>
        <p:txBody>
          <a:bodyPr wrap="square" rtlCol="0">
            <a:spAutoFit/>
          </a:bodyPr>
          <a:lstStyle/>
          <a:p>
            <a:r>
              <a:rPr lang="fr-FR" dirty="0" smtClean="0"/>
              <a:t>Induit</a:t>
            </a:r>
            <a:endParaRPr lang="fr-FR" dirty="0"/>
          </a:p>
        </p:txBody>
      </p:sp>
      <p:sp>
        <p:nvSpPr>
          <p:cNvPr id="9" name="Rectangle 8"/>
          <p:cNvSpPr/>
          <p:nvPr/>
        </p:nvSpPr>
        <p:spPr>
          <a:xfrm>
            <a:off x="5591316" y="410055"/>
            <a:ext cx="1380058" cy="369332"/>
          </a:xfrm>
          <a:prstGeom prst="rect">
            <a:avLst/>
          </a:prstGeom>
        </p:spPr>
        <p:txBody>
          <a:bodyPr wrap="none">
            <a:spAutoFit/>
          </a:bodyPr>
          <a:lstStyle/>
          <a:p>
            <a:r>
              <a:rPr lang="fr-FR" dirty="0" smtClean="0"/>
              <a:t>Génératrices</a:t>
            </a:r>
          </a:p>
        </p:txBody>
      </p:sp>
      <p:sp>
        <p:nvSpPr>
          <p:cNvPr id="10" name="Rectangle 9"/>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3296788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TotalTime>
  <Words>19049</Words>
  <Application>Microsoft Office PowerPoint</Application>
  <PresentationFormat>Grand écran</PresentationFormat>
  <Paragraphs>1712</Paragraphs>
  <Slides>206</Slides>
  <Notes>0</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206</vt:i4>
      </vt:variant>
    </vt:vector>
  </HeadingPairs>
  <TitlesOfParts>
    <vt:vector size="220" baseType="lpstr">
      <vt:lpstr>Arial</vt:lpstr>
      <vt:lpstr>Calibri</vt:lpstr>
      <vt:lpstr>Calibri Light</vt:lpstr>
      <vt:lpstr>Cambria</vt:lpstr>
      <vt:lpstr>Cambria Math</vt:lpstr>
      <vt:lpstr>Courier New</vt:lpstr>
      <vt:lpstr>CourierNewPSMT</vt:lpstr>
      <vt:lpstr>DejaVu Sans</vt:lpstr>
      <vt:lpstr>Symbol</vt:lpstr>
      <vt:lpstr>Tahoma</vt:lpstr>
      <vt:lpstr>Times New Roman</vt:lpstr>
      <vt:lpstr>Verdana</vt:lpstr>
      <vt:lpstr>Wingdings</vt:lpstr>
      <vt:lpstr>Thème Office</vt:lpstr>
      <vt:lpstr>Equipements et circuits électriques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Tensions normalisées</vt:lpstr>
      <vt:lpstr>CONCURRENCE COURANT CONTINU - COURANT ALTERNATIF</vt:lpstr>
      <vt:lpstr>CONCURRENCE COURANT CONTINU - COURANT ALTERNATIF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Fréquences normalisées</vt:lpstr>
      <vt:lpstr>Tensions normalisées</vt:lpstr>
      <vt:lpstr>CONCURRENCE COURANT CONTINU - COURANT ALTERNATIF</vt:lpstr>
      <vt:lpstr>CONCURRENCE COURANT CONTINU - COURANT ALTERNATIF</vt:lpstr>
      <vt:lpstr>CONCURRENCE COURANT CONTINU - COURANT ALTERNATIF</vt:lpstr>
      <vt:lpstr>CONCURRENCE COURANT CONTINU - COURANT ALTERNATIF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Aimants permanents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Génération de courant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Génération de courant alternatif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Ahmed Youssef</dc:creator>
  <cp:lastModifiedBy>Ahmed Youssef</cp:lastModifiedBy>
  <cp:revision>51</cp:revision>
  <dcterms:created xsi:type="dcterms:W3CDTF">2022-12-09T09:55:23Z</dcterms:created>
  <dcterms:modified xsi:type="dcterms:W3CDTF">2022-12-19T09:08:37Z</dcterms:modified>
</cp:coreProperties>
</file>